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0000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EBCF-6DFF-4EFF-AB61-6BCA678937FB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C887-5867-4794-95FE-8E8625D92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6438-0AA6-4AA3-99FD-3699F3CF5EB7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  <a:endParaRPr lang="cs-CZ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499992" y="5805264"/>
            <a:ext cx="3736032" cy="546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Zpracovala: Mgr.</a:t>
            </a:r>
            <a:r>
              <a:rPr kumimoji="0" lang="cs-CZ" sz="1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Jitka Hříbková, ZŠ </a:t>
            </a:r>
            <a:r>
              <a:rPr kumimoji="0" lang="cs-CZ" sz="12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Dyjákovice</a:t>
            </a:r>
            <a:endParaRPr kumimoji="0" lang="cs-CZ" sz="1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Těleso</a:t>
                      </a:r>
                      <a:r>
                        <a:rPr lang="cs-CZ" baseline="0" dirty="0" smtClean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g/cm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</a:t>
                      </a:r>
                      <a:r>
                        <a:rPr lang="en-US" sz="160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</a:t>
                      </a:r>
                    </a:p>
                    <a:p>
                      <a:pPr algn="ctr"/>
                      <a:r>
                        <a:rPr lang="cs-CZ" sz="1600" dirty="0" smtClean="0"/>
                        <a:t>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</a:p>
                    <a:p>
                      <a:pPr algn="ctr"/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kg/m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Nikl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7,3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Dřevo borové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0,5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Vzduch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0,00129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0,00129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1,29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1,29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Polystyrén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0,03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Nafta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Zlato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19 300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Kolářová, R. a kol., Fyzika 6, </a:t>
            </a:r>
            <a:r>
              <a:rPr lang="cs-CZ" sz="2400" b="1" dirty="0" err="1" smtClean="0"/>
              <a:t>Prometheus</a:t>
            </a:r>
            <a:r>
              <a:rPr lang="cs-CZ" sz="2400" b="1" dirty="0" smtClean="0"/>
              <a:t>, 1998</a:t>
            </a:r>
          </a:p>
          <a:p>
            <a:endParaRPr lang="cs-CZ" sz="24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echovka 5"/>
          <p:cNvSpPr/>
          <p:nvPr/>
        </p:nvSpPr>
        <p:spPr>
          <a:xfrm>
            <a:off x="1259632" y="2276872"/>
            <a:ext cx="576064" cy="792088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„Co </a:t>
            </a:r>
            <a:r>
              <a:rPr lang="cs-C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těžší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?“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1556792"/>
            <a:ext cx="5760640" cy="72008"/>
          </a:xfrm>
          <a:prstGeom prst="rect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>
            <a:off x="4283968" y="1628800"/>
            <a:ext cx="360040" cy="216024"/>
          </a:xfrm>
          <a:prstGeom prst="triangle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331640" y="1916832"/>
            <a:ext cx="432048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>
            <a:stCxn id="3" idx="1"/>
            <a:endCxn id="5" idx="0"/>
          </p:cNvCxnSpPr>
          <p:nvPr/>
        </p:nvCxnSpPr>
        <p:spPr>
          <a:xfrm rot="10800000" flipV="1">
            <a:off x="1547664" y="1592796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rychle 8"/>
          <p:cNvSpPr/>
          <p:nvPr/>
        </p:nvSpPr>
        <p:spPr>
          <a:xfrm>
            <a:off x="6660232" y="1916832"/>
            <a:ext cx="1224136" cy="3528392"/>
          </a:xfrm>
          <a:prstGeom prst="cube">
            <a:avLst>
              <a:gd name="adj" fmla="val 47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>
            <a:stCxn id="3" idx="3"/>
          </p:cNvCxnSpPr>
          <p:nvPr/>
        </p:nvCxnSpPr>
        <p:spPr>
          <a:xfrm>
            <a:off x="7308304" y="159279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323528" y="4365104"/>
            <a:ext cx="6264696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Proč mnoho lidí odpoví chybně?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539552" y="2420888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železa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28184" y="3645024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polystyrénu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323528" y="5949280"/>
            <a:ext cx="8640960" cy="7829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kg pěnového polystyrénu má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mnohem větší objem než 1kg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železného závaží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 animBg="1"/>
      <p:bldP spid="5" grpId="0" animBg="1"/>
      <p:bldP spid="9" grpId="0" animBg="1"/>
      <p:bldP spid="12" grpId="0" animBg="1"/>
      <p:bldP spid="13" grpId="0" animBg="1"/>
      <p:bldP spid="14" grpId="0" animBg="1"/>
      <p:bldP spid="1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porovnávání, která ze dvou látek je „těžší“ musíme porovnávat hmotnosti stejných objemů obou látek, např.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krychliček o objemu 1 cm</a:t>
            </a:r>
            <a:r>
              <a:rPr lang="cs-CZ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755576" y="2276872"/>
            <a:ext cx="1216152" cy="121615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rychle 3"/>
          <p:cNvSpPr/>
          <p:nvPr/>
        </p:nvSpPr>
        <p:spPr>
          <a:xfrm>
            <a:off x="2915816" y="2276872"/>
            <a:ext cx="1216152" cy="1216152"/>
          </a:xfrm>
          <a:prstGeom prst="cube">
            <a:avLst/>
          </a:prstGeom>
          <a:solidFill>
            <a:schemeClr val="accent3">
              <a:lumMod val="50000"/>
            </a:schemeClr>
          </a:solidFill>
          <a:ln>
            <a:solidFill>
              <a:srgbClr val="3B4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rychle 4"/>
          <p:cNvSpPr/>
          <p:nvPr/>
        </p:nvSpPr>
        <p:spPr>
          <a:xfrm>
            <a:off x="5004048" y="2276872"/>
            <a:ext cx="1216152" cy="12161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rychle 5"/>
          <p:cNvSpPr/>
          <p:nvPr/>
        </p:nvSpPr>
        <p:spPr>
          <a:xfrm>
            <a:off x="7164288" y="2276872"/>
            <a:ext cx="1216152" cy="121615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3568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092280" y="2780928"/>
            <a:ext cx="1152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788024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771800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3568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09228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11,3 g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860032" y="3501008"/>
            <a:ext cx="1296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8,9 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77180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7,8 g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1700808"/>
            <a:ext cx="1008112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3131840" y="1700808"/>
            <a:ext cx="936104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železo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5148064" y="1700808"/>
            <a:ext cx="1008112" cy="43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měď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308304" y="170080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olovo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539552" y="4581128"/>
            <a:ext cx="8373616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Ve fyzice říkáme, že různé látky mají různou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hustotu.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192688" cy="936104"/>
          </a:xfrm>
          <a:solidFill>
            <a:srgbClr val="92D050"/>
          </a:solidFill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cm</a:t>
            </a:r>
            <a:r>
              <a:rPr lang="cs-CZ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……………2,7 g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1115616" y="1484784"/>
            <a:ext cx="648072" cy="64807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116632"/>
            <a:ext cx="81388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91880" y="1988840"/>
            <a:ext cx="324036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11775" y="1989138"/>
          <a:ext cx="8969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ovnice" r:id="rId5" imgW="304560" imgH="393480" progId="Equation.3">
                  <p:embed/>
                </p:oleObj>
              </mc:Choice>
              <mc:Fallback>
                <p:oleObj name="Rovnice" r:id="rId5" imgW="30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1989138"/>
                        <a:ext cx="89693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267744" y="4293096"/>
            <a:ext cx="5976664" cy="93610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……………2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kg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419872" y="5301208"/>
            <a:ext cx="3456384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 </a:t>
            </a:r>
          </a:p>
        </p:txBody>
      </p:sp>
      <p:sp>
        <p:nvSpPr>
          <p:cNvPr id="15" name="Krychle 14"/>
          <p:cNvSpPr/>
          <p:nvPr/>
        </p:nvSpPr>
        <p:spPr>
          <a:xfrm>
            <a:off x="251520" y="3861048"/>
            <a:ext cx="1872208" cy="1872208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šipka 16"/>
          <p:cNvCxnSpPr/>
          <p:nvPr/>
        </p:nvCxnSpPr>
        <p:spPr>
          <a:xfrm rot="5400000">
            <a:off x="3096630" y="4184290"/>
            <a:ext cx="2664296" cy="15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827584" y="1628800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68144" y="5229200"/>
          <a:ext cx="10081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1008112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Nadpis 1"/>
          <p:cNvSpPr txBox="1">
            <a:spLocks/>
          </p:cNvSpPr>
          <p:nvPr/>
        </p:nvSpPr>
        <p:spPr>
          <a:xfrm>
            <a:off x="323528" y="465313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11" grpId="0" animBg="1"/>
      <p:bldP spid="14" grpId="0" animBg="1"/>
      <p:bldP spid="15" grpId="0" animBg="1"/>
      <p:bldP spid="19" grpId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znamená, že látka má hustotu 1         ?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524328" y="260648"/>
          <a:ext cx="6480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Rovnice" r:id="rId3" imgW="304560" imgH="393480" progId="Equation.3">
                  <p:embed/>
                </p:oleObj>
              </mc:Choice>
              <mc:Fallback>
                <p:oleObj name="Rovnice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60648"/>
                        <a:ext cx="6480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Těleso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objemu 1 cm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má hmotnost 1 g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564904"/>
            <a:ext cx="460851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Mezi jednotkami platí:</a:t>
            </a:r>
            <a:endParaRPr kumimoji="0" lang="cs-CZ" sz="3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1560" y="3861048"/>
            <a:ext cx="410445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</a:t>
            </a:r>
            <a:r>
              <a:rPr kumimoji="0" lang="cs-CZ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000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292080" y="3861048"/>
            <a:ext cx="302433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1kg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g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1520" y="5157192"/>
          <a:ext cx="4788842" cy="956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Rovnice" r:id="rId7" imgW="1955520" imgH="393480" progId="Equation.3">
                  <p:embed/>
                </p:oleObj>
              </mc:Choice>
              <mc:Fallback>
                <p:oleObj name="Rovnice" r:id="rId7" imgW="1955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57192"/>
                        <a:ext cx="4788842" cy="95650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508104" y="5157192"/>
          <a:ext cx="309634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7192"/>
                        <a:ext cx="3096344" cy="936104"/>
                      </a:xfrm>
                      <a:prstGeom prst="rect">
                        <a:avLst/>
                      </a:prstGeom>
                      <a:solidFill>
                        <a:srgbClr val="FF33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27584" y="1988840"/>
            <a:ext cx="720080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          =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2 700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15816" y="1988840"/>
          <a:ext cx="935038" cy="109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935038" cy="109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300192" y="1988840"/>
          <a:ext cx="115212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Rovnice" r:id="rId5" imgW="241200" imgH="393480" progId="Equation.3">
                  <p:embed/>
                </p:oleObj>
              </mc:Choice>
              <mc:Fallback>
                <p:oleObj name="Rovnice" r:id="rId5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988840"/>
                        <a:ext cx="115212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827584" y="4365104"/>
            <a:ext cx="7200800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998            =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0,998</a:t>
            </a: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15816" y="4365104"/>
          <a:ext cx="11509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115093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516216" y="4365104"/>
          <a:ext cx="9350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Rovnice" r:id="rId8" imgW="317225" imgH="393359" progId="Equation.3">
                  <p:embed/>
                </p:oleObj>
              </mc:Choice>
              <mc:Fallback>
                <p:oleObj name="Rovnice" r:id="rId8" imgW="317225" imgH="39335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365104"/>
                        <a:ext cx="935037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915816" y="3212976"/>
            <a:ext cx="3024336" cy="57606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 – látka pevná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87824" y="5661248"/>
            <a:ext cx="302433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Voda – látka kapalná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6343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Fyzikální veličina</a:t>
            </a:r>
            <a:endParaRPr lang="cs-CZ" sz="2000" dirty="0"/>
          </a:p>
          <a:p>
            <a:r>
              <a:rPr lang="cs-CZ" sz="2000" dirty="0" smtClean="0"/>
              <a:t>Značí se řeckým písmenem </a:t>
            </a:r>
            <a:r>
              <a:rPr lang="cs-CZ" sz="2000" b="1" dirty="0" smtClean="0"/>
              <a:t>ró – </a:t>
            </a:r>
            <a:r>
              <a:rPr lang="el-GR" sz="2000" b="1" dirty="0" smtClean="0"/>
              <a:t>ρ</a:t>
            </a:r>
            <a:endParaRPr lang="cs-CZ" sz="2000" b="1" dirty="0" smtClean="0"/>
          </a:p>
          <a:p>
            <a:r>
              <a:rPr lang="cs-CZ" sz="2000" dirty="0" smtClean="0"/>
              <a:t>Základní jednotky         ,        </a:t>
            </a:r>
            <a:r>
              <a:rPr lang="cs-CZ" sz="2000" dirty="0" smtClean="0"/>
              <a:t>  (zlomková čára znamená “NA“ - čteme tedy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      g NA cm</a:t>
            </a:r>
            <a:r>
              <a:rPr lang="cs-CZ" sz="2000" baseline="30000" dirty="0" smtClean="0">
                <a:solidFill>
                  <a:srgbClr val="FF0000"/>
                </a:solidFill>
              </a:rPr>
              <a:t>3 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)</a:t>
            </a:r>
            <a:endParaRPr lang="cs-CZ" sz="2000" baseline="30000" dirty="0" smtClean="0"/>
          </a:p>
          <a:p>
            <a:r>
              <a:rPr lang="cs-CZ" sz="2000" dirty="0" smtClean="0"/>
              <a:t>Různé látky mají různou </a:t>
            </a:r>
            <a:r>
              <a:rPr lang="cs-CZ" sz="2000" b="1" dirty="0" smtClean="0">
                <a:solidFill>
                  <a:srgbClr val="FF0000"/>
                </a:solidFill>
              </a:rPr>
              <a:t>hustotu</a:t>
            </a:r>
            <a:r>
              <a:rPr lang="cs-CZ" sz="2000" dirty="0" smtClean="0"/>
              <a:t>, jsou vyrobeny z jiné látky.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Hustota hliníku </a:t>
            </a:r>
            <a:r>
              <a:rPr lang="el-GR" sz="2000" b="1" dirty="0" smtClean="0"/>
              <a:t>ρ</a:t>
            </a:r>
            <a:r>
              <a:rPr lang="cs-CZ" sz="2000" b="1" dirty="0" smtClean="0"/>
              <a:t> = 2,7</a:t>
            </a:r>
            <a:r>
              <a:rPr lang="cs-CZ" sz="2000" dirty="0" smtClean="0"/>
              <a:t>          , znamená to, že 1cm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hliníku váží 2,7 g.</a:t>
            </a:r>
          </a:p>
          <a:p>
            <a:endParaRPr lang="cs-CZ" sz="2000" dirty="0" smtClean="0"/>
          </a:p>
          <a:p>
            <a:r>
              <a:rPr lang="cs-CZ" sz="2000" dirty="0" smtClean="0"/>
              <a:t>Hustota vody </a:t>
            </a:r>
            <a:r>
              <a:rPr lang="el-GR" sz="2000" b="1" dirty="0" smtClean="0"/>
              <a:t>ρ</a:t>
            </a:r>
            <a:r>
              <a:rPr lang="cs-CZ" sz="2000" b="1" dirty="0" smtClean="0"/>
              <a:t> = 998        </a:t>
            </a:r>
            <a:r>
              <a:rPr lang="cs-CZ" sz="2000" dirty="0" smtClean="0"/>
              <a:t>, znamená to, že 1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vody váží 998 kg.</a:t>
            </a:r>
          </a:p>
        </p:txBody>
      </p:sp>
      <p:sp>
        <p:nvSpPr>
          <p:cNvPr id="9" name="Krychle 8"/>
          <p:cNvSpPr/>
          <p:nvPr/>
        </p:nvSpPr>
        <p:spPr>
          <a:xfrm>
            <a:off x="1763688" y="4365104"/>
            <a:ext cx="720080" cy="720080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203848" y="2852936"/>
          <a:ext cx="52235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52235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771800" y="1844824"/>
          <a:ext cx="46431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Rovnice" r:id="rId5" imgW="317225" imgH="393359" progId="Equation.3">
                  <p:embed/>
                </p:oleObj>
              </mc:Choice>
              <mc:Fallback>
                <p:oleObj name="Rovnice" r:id="rId5" imgW="317225" imgH="39335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46431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419873" y="1844825"/>
          <a:ext cx="360040" cy="58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Rovnice" r:id="rId6" imgW="241200" imgH="393480" progId="Equation.3">
                  <p:embed/>
                </p:oleObj>
              </mc:Choice>
              <mc:Fallback>
                <p:oleObj name="Rovnice" r:id="rId6" imgW="241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1844825"/>
                        <a:ext cx="360040" cy="587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Nadpis 1"/>
          <p:cNvSpPr txBox="1">
            <a:spLocks/>
          </p:cNvSpPr>
          <p:nvPr/>
        </p:nvSpPr>
        <p:spPr>
          <a:xfrm>
            <a:off x="1763688" y="4653136"/>
            <a:ext cx="79208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47664" y="5085184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31840" y="3573016"/>
          <a:ext cx="3603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Rovnice" r:id="rId8" imgW="241200" imgH="393480" progId="Equation.3">
                  <p:embed/>
                </p:oleObj>
              </mc:Choice>
              <mc:Fallback>
                <p:oleObj name="Rovnice" r:id="rId8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573016"/>
                        <a:ext cx="3603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Krychle 16"/>
          <p:cNvSpPr/>
          <p:nvPr/>
        </p:nvSpPr>
        <p:spPr>
          <a:xfrm>
            <a:off x="4572000" y="4221088"/>
            <a:ext cx="1872208" cy="1800200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860032" y="5157192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4644008" y="602128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998 kg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6516216" y="4149080"/>
            <a:ext cx="2376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Pamatuj: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8055"/>
              </p:ext>
            </p:extLst>
          </p:nvPr>
        </p:nvGraphicFramePr>
        <p:xfrm>
          <a:off x="6876256" y="5157192"/>
          <a:ext cx="1708872" cy="62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157192"/>
                        <a:ext cx="1708872" cy="62556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6876256" y="5949280"/>
          <a:ext cx="17018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Rovnice" r:id="rId11" imgW="1104900" imgH="393700" progId="Equation.3">
                  <p:embed/>
                </p:oleObj>
              </mc:Choice>
              <mc:Fallback>
                <p:oleObj name="Rovnice" r:id="rId11" imgW="1104900" imgH="3937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949280"/>
                        <a:ext cx="1701848" cy="57606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Těleso</a:t>
                      </a:r>
                      <a:r>
                        <a:rPr lang="cs-CZ" baseline="0" dirty="0" smtClean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g/cm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</a:t>
                      </a:r>
                      <a:r>
                        <a:rPr lang="en-US" sz="160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</a:t>
                      </a:r>
                    </a:p>
                    <a:p>
                      <a:pPr algn="ctr"/>
                      <a:r>
                        <a:rPr lang="cs-CZ" sz="1600" dirty="0" smtClean="0"/>
                        <a:t>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</a:p>
                    <a:p>
                      <a:pPr algn="ctr"/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kg/m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Nikl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7,3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0,5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Vzduch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19 300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412</Words>
  <Application>Microsoft Office PowerPoint</Application>
  <PresentationFormat>Předvádění na obrazovce (4:3)</PresentationFormat>
  <Paragraphs>132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Motiv sady Office</vt:lpstr>
      <vt:lpstr>Rovnice</vt:lpstr>
      <vt:lpstr>HUSTOTA</vt:lpstr>
      <vt:lpstr>„Co je těžší?“</vt:lpstr>
      <vt:lpstr>Při porovnávání, která ze dvou látek je „těžší“ musíme porovnávat hmotnosti stejných objemů obou látek, např. krychliček o objemu 1 cm3</vt:lpstr>
      <vt:lpstr>1 cm3……………2,7 g</vt:lpstr>
      <vt:lpstr>Co znamená, že látka má hustotu 1         ?</vt:lpstr>
      <vt:lpstr>PLATÍ:</vt:lpstr>
      <vt:lpstr>ZÁPIS DO SEŠITU</vt:lpstr>
      <vt:lpstr>Hustota</vt:lpstr>
      <vt:lpstr>Doplňte tabulku :</vt:lpstr>
      <vt:lpstr>Doplňte tabulku :</vt:lpstr>
      <vt:lpstr>ZDROJE</vt:lpstr>
    </vt:vector>
  </TitlesOfParts>
  <Company>ZŠ Dyjákovice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Hříbková Jitka</dc:creator>
  <cp:lastModifiedBy>Jan Řezníček</cp:lastModifiedBy>
  <cp:revision>26</cp:revision>
  <dcterms:created xsi:type="dcterms:W3CDTF">2011-03-20T11:32:18Z</dcterms:created>
  <dcterms:modified xsi:type="dcterms:W3CDTF">2021-01-06T07:29:43Z</dcterms:modified>
</cp:coreProperties>
</file>