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96" r:id="rId1"/>
  </p:sldMasterIdLst>
  <p:sldIdLst>
    <p:sldId id="259" r:id="rId2"/>
    <p:sldId id="256" r:id="rId3"/>
    <p:sldId id="260" r:id="rId4"/>
    <p:sldId id="263" r:id="rId5"/>
    <p:sldId id="262" r:id="rId6"/>
    <p:sldId id="264" r:id="rId7"/>
    <p:sldId id="265" r:id="rId8"/>
    <p:sldId id="266" r:id="rId9"/>
    <p:sldId id="268" r:id="rId10"/>
    <p:sldId id="269" r:id="rId1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B4EB7"/>
    <a:srgbClr val="52E8C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8" d="100"/>
          <a:sy n="88" d="100"/>
        </p:scale>
        <p:origin x="494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 bwMode="blackWhite">
          <a:xfrm>
            <a:off x="1600200" y="2386744"/>
            <a:ext cx="8991600" cy="1645920"/>
          </a:xfrm>
          <a:solidFill>
            <a:srgbClr val="FFFFFF"/>
          </a:solidFill>
          <a:ln w="38100">
            <a:solidFill>
              <a:srgbClr val="404040"/>
            </a:solidFill>
          </a:ln>
        </p:spPr>
        <p:txBody>
          <a:bodyPr lIns="274320" rIns="274320" anchor="ctr" anchorCtr="1">
            <a:normAutofit/>
          </a:bodyPr>
          <a:lstStyle>
            <a:lvl1pPr algn="ctr">
              <a:defRPr sz="3800">
                <a:solidFill>
                  <a:srgbClr val="262626"/>
                </a:solidFill>
              </a:defRPr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5194" y="4352544"/>
            <a:ext cx="6801612" cy="1239894"/>
          </a:xfrm>
          <a:noFill/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 smtClean="0"/>
              <a:t>Kliknutím můžete upravit styl předlohy.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60EA64-D806-43AC-9DF2-F8C432F32B4C}" type="datetimeFigureOut">
              <a:rPr lang="en-US" dirty="0"/>
              <a:t>2/2/2021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F9C37B-1D36-470B-8223-D6C91242EC14}" type="datetimeFigureOut">
              <a:rPr lang="en-US" dirty="0"/>
              <a:t>2/2/2021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53112" y="937260"/>
            <a:ext cx="1298608" cy="4983480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31136" y="937260"/>
            <a:ext cx="6198489" cy="4983480"/>
          </a:xfrm>
        </p:spPr>
        <p:txBody>
          <a:bodyPr vert="eaVert"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C6F52A-A82B-47A2-A83A-8C4C91F2D59F}" type="datetimeFigureOut">
              <a:rPr lang="en-US" dirty="0"/>
              <a:t>2/2/2021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70A7B3-6521-4DCA-87E5-044747A908C1}" type="datetimeFigureOut">
              <a:rPr lang="en-US" dirty="0"/>
              <a:t>2/2/2021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1600200" y="2386744"/>
            <a:ext cx="8991600" cy="1645920"/>
          </a:xfrm>
          <a:solidFill>
            <a:srgbClr val="FFFFFF"/>
          </a:solidFill>
          <a:ln w="38100">
            <a:solidFill>
              <a:srgbClr val="404040"/>
            </a:solidFill>
          </a:ln>
        </p:spPr>
        <p:txBody>
          <a:bodyPr lIns="274320" rIns="274320" anchor="ctr" anchorCtr="1">
            <a:normAutofit/>
          </a:bodyPr>
          <a:lstStyle>
            <a:lvl1pPr>
              <a:defRPr sz="3800">
                <a:solidFill>
                  <a:srgbClr val="262626"/>
                </a:solidFill>
              </a:defRPr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695194" y="4352465"/>
            <a:ext cx="6801612" cy="1265082"/>
          </a:xfrm>
        </p:spPr>
        <p:txBody>
          <a:bodyPr anchor="t" anchorCtr="1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60EA64-D806-43AC-9DF2-F8C432F32B4C}" type="datetimeFigureOut">
              <a:rPr lang="en-US" dirty="0"/>
              <a:t>2/2/2021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81912" y="2638044"/>
            <a:ext cx="4271771" cy="3101982"/>
          </a:xfrm>
        </p:spPr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38315" y="2638044"/>
            <a:ext cx="4270247" cy="3101982"/>
          </a:xfrm>
        </p:spPr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134690-1557-4C89-A502-4959FE7FAD70}" type="datetimeFigureOut">
              <a:rPr lang="en-US" dirty="0"/>
              <a:t>2/2/2021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83436" y="2313433"/>
            <a:ext cx="4270248" cy="704087"/>
          </a:xfrm>
        </p:spPr>
        <p:txBody>
          <a:bodyPr anchor="b" anchorCtr="1">
            <a:normAutofit/>
          </a:bodyPr>
          <a:lstStyle>
            <a:lvl1pPr marL="0" indent="0" algn="ctr">
              <a:buNone/>
              <a:defRPr sz="1900" b="0" cap="all" spc="100" baseline="0">
                <a:solidFill>
                  <a:schemeClr val="accent2">
                    <a:lumMod val="75000"/>
                  </a:schemeClr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83436" y="3143250"/>
            <a:ext cx="4270248" cy="2596776"/>
          </a:xfrm>
        </p:spPr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38316" y="3143250"/>
            <a:ext cx="4253484" cy="2596776"/>
          </a:xfrm>
        </p:spPr>
        <p:txBody>
          <a:bodyPr/>
          <a:lstStyle>
            <a:lvl5pPr>
              <a:defRPr/>
            </a:lvl5pPr>
          </a:lstStyle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6338316" y="2313433"/>
            <a:ext cx="4270248" cy="704087"/>
          </a:xfrm>
        </p:spPr>
        <p:txBody>
          <a:bodyPr anchor="b" anchorCtr="1">
            <a:normAutofit/>
          </a:bodyPr>
          <a:lstStyle>
            <a:lvl1pPr marL="0" indent="0" algn="ctr">
              <a:buNone/>
              <a:defRPr sz="1900" b="0" cap="all" spc="100" baseline="0">
                <a:solidFill>
                  <a:schemeClr val="accent2">
                    <a:lumMod val="75000"/>
                  </a:schemeClr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7D4976-E339-4826-83B7-FBD03F55ECF8}" type="datetimeFigureOut">
              <a:rPr lang="en-US" dirty="0"/>
              <a:t>2/2/2021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‹#›</a:t>
            </a:fld>
            <a:endParaRPr lang="en-US" dirty="0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037C31-9E7A-4F99-8774-A0E530DE1A42}" type="datetimeFigureOut">
              <a:rPr lang="en-US" dirty="0"/>
              <a:t>2/2/2021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78504F-A551-4DE0-9316-4DCD1D8CC752}" type="datetimeFigureOut">
              <a:rPr lang="en-US" dirty="0"/>
              <a:t>2/2/2021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/>
          <p:cNvSpPr/>
          <p:nvPr/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804672" y="2243828"/>
            <a:ext cx="4486656" cy="1141497"/>
          </a:xfrm>
          <a:solidFill>
            <a:srgbClr val="FFFFFF"/>
          </a:solidFill>
          <a:ln>
            <a:solidFill>
              <a:srgbClr val="404040"/>
            </a:solidFill>
          </a:ln>
        </p:spPr>
        <p:txBody>
          <a:bodyPr anchor="ctr" anchorCtr="1">
            <a:normAutofit/>
          </a:bodyPr>
          <a:lstStyle>
            <a:lvl1pPr>
              <a:defRPr sz="2200">
                <a:solidFill>
                  <a:srgbClr val="262626"/>
                </a:solidFill>
              </a:defRPr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36080" y="804672"/>
            <a:ext cx="4815840" cy="5248656"/>
          </a:xfrm>
        </p:spPr>
        <p:txBody>
          <a:bodyPr>
            <a:normAutofit/>
          </a:bodyPr>
          <a:lstStyle>
            <a:lvl1pPr>
              <a:defRPr sz="1900">
                <a:solidFill>
                  <a:schemeClr val="tx1"/>
                </a:solidFill>
              </a:defRPr>
            </a:lvl1pPr>
            <a:lvl2pPr>
              <a:defRPr sz="1600">
                <a:solidFill>
                  <a:schemeClr val="tx1"/>
                </a:solidFill>
              </a:defRPr>
            </a:lvl2pPr>
            <a:lvl3pPr>
              <a:defRPr sz="1600">
                <a:solidFill>
                  <a:schemeClr val="tx1"/>
                </a:solidFill>
              </a:defRPr>
            </a:lvl3pPr>
            <a:lvl4pPr>
              <a:defRPr sz="1600">
                <a:solidFill>
                  <a:schemeClr val="tx1"/>
                </a:solidFill>
              </a:defRPr>
            </a:lvl4pPr>
            <a:lvl5pPr>
              <a:defRPr sz="1600">
                <a:solidFill>
                  <a:schemeClr val="tx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5568" y="3549918"/>
            <a:ext cx="3794760" cy="2194036"/>
          </a:xfrm>
        </p:spPr>
        <p:txBody>
          <a:bodyPr anchor="t" anchorCtr="1">
            <a:normAutofit/>
          </a:bodyPr>
          <a:lstStyle>
            <a:lvl1pPr marL="0" indent="0" algn="ctr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BE4249-C0D0-4B06-8692-E8BB871AF643}" type="datetimeFigureOut">
              <a:rPr lang="en-US" dirty="0"/>
              <a:t>2/2/2021</a:t>
            </a:fld>
            <a:endParaRPr lang="en-US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>
          <a:xfrm>
            <a:off x="804672" y="6236208"/>
            <a:ext cx="5124797" cy="320040"/>
          </a:xfrm>
        </p:spPr>
        <p:txBody>
          <a:bodyPr/>
          <a:lstStyle>
            <a:lvl1pPr>
              <a:defRPr>
                <a:solidFill>
                  <a:srgbClr val="FFFFFF">
                    <a:alpha val="70000"/>
                  </a:srgb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/>
        </p:nvSpPr>
        <p:spPr>
          <a:xfrm>
            <a:off x="0" y="0"/>
            <a:ext cx="6095999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808523" y="2243828"/>
            <a:ext cx="4494998" cy="1134640"/>
          </a:xfrm>
          <a:solidFill>
            <a:srgbClr val="FFFFFF"/>
          </a:solidFill>
          <a:ln>
            <a:solidFill>
              <a:srgbClr val="404040"/>
            </a:solidFill>
          </a:ln>
        </p:spPr>
        <p:txBody>
          <a:bodyPr anchor="ctr" anchorCtr="1">
            <a:noAutofit/>
          </a:bodyPr>
          <a:lstStyle>
            <a:lvl1pPr>
              <a:defRPr sz="2200">
                <a:solidFill>
                  <a:srgbClr val="262626"/>
                </a:solidFill>
              </a:defRPr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5999" y="0"/>
            <a:ext cx="6102097" cy="6858000"/>
          </a:xfrm>
          <a:solidFill>
            <a:schemeClr val="bg1">
              <a:lumMod val="75000"/>
            </a:schemeClr>
          </a:solidFill>
        </p:spPr>
        <p:txBody>
          <a:bodyPr anchor="t"/>
          <a:lstStyle>
            <a:lvl1pPr marL="0" indent="0">
              <a:buNone/>
              <a:defRPr sz="3200">
                <a:solidFill>
                  <a:schemeClr val="bg1">
                    <a:lumMod val="85000"/>
                    <a:lumOff val="1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 smtClean="0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5568" y="3549918"/>
            <a:ext cx="3794760" cy="2194037"/>
          </a:xfrm>
        </p:spPr>
        <p:txBody>
          <a:bodyPr anchor="t" anchorCtr="1">
            <a:normAutofit/>
          </a:bodyPr>
          <a:lstStyle>
            <a:lvl1pPr marL="0" indent="0" algn="ctr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3000"/>
                    </a:prstClr>
                  </a:outerShdw>
                </a:effectLst>
              </a:defRPr>
            </a:lvl1pPr>
          </a:lstStyle>
          <a:p>
            <a:fld id="{042B0DB6-F5C7-45FB-8CF3-31B45F9C2DAC}" type="datetimeFigureOut">
              <a:rPr lang="en-US" dirty="0"/>
              <a:t>2/2/2021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804672" y="6236208"/>
            <a:ext cx="5124797" cy="320040"/>
          </a:xfrm>
        </p:spPr>
        <p:txBody>
          <a:bodyPr/>
          <a:lstStyle>
            <a:lvl1pPr>
              <a:defRPr>
                <a:solidFill>
                  <a:srgbClr val="FFFFFF">
                    <a:alpha val="70000"/>
                  </a:srgb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black">
          <a:xfrm>
            <a:off x="2231136" y="964692"/>
            <a:ext cx="7729728" cy="1188720"/>
          </a:xfrm>
          <a:prstGeom prst="rect">
            <a:avLst/>
          </a:prstGeom>
          <a:solidFill>
            <a:srgbClr val="FFFFFF"/>
          </a:solidFill>
          <a:ln w="31750" cap="sq">
            <a:solidFill>
              <a:srgbClr val="404040"/>
            </a:solidFill>
            <a:miter lim="800000"/>
          </a:ln>
        </p:spPr>
        <p:txBody>
          <a:bodyPr vert="horz" lIns="182880" tIns="182880" rIns="182880" bIns="182880" rtlCol="0" anchor="ctr">
            <a:normAutofit/>
          </a:bodyPr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31136" y="2638044"/>
            <a:ext cx="7729728" cy="310198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821429" y="6238816"/>
            <a:ext cx="2753746" cy="3239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fld id="{1160EA64-D806-43AC-9DF2-F8C432F32B4C}" type="datetimeFigureOut">
              <a:rPr lang="en-US" dirty="0"/>
              <a:t>2/2/2021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600200" y="6236208"/>
            <a:ext cx="5901189" cy="320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758922" y="6217920"/>
            <a:ext cx="365760" cy="365760"/>
          </a:xfrm>
          <a:prstGeom prst="ellipse">
            <a:avLst/>
          </a:prstGeom>
          <a:solidFill>
            <a:srgbClr val="1D1D1D">
              <a:alpha val="70000"/>
            </a:srgbClr>
          </a:solidFill>
        </p:spPr>
        <p:txBody>
          <a:bodyPr vert="horz" lIns="18288" tIns="45720" rIns="18288" bIns="45720" rtlCol="0" anchor="ctr">
            <a:noAutofit/>
          </a:bodyPr>
          <a:lstStyle>
            <a:lvl1pPr algn="ctr">
              <a:defRPr sz="1100" spc="0" baseline="0">
                <a:solidFill>
                  <a:srgbClr val="FFFFFF"/>
                </a:solidFill>
              </a:defRPr>
            </a:lvl1pPr>
          </a:lstStyle>
          <a:p>
            <a:fld id="{8A7A6979-0714-4377-B894-6BE4C2D6E202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hf sldNum="0" hdr="0" ftr="0" dt="0"/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2800" kern="1200" cap="all" spc="200" baseline="0">
          <a:solidFill>
            <a:srgbClr val="262626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4572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6858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9144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1430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1312863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484313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65735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882775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Meerkat Funny photos, royalty-free images, graphics, vectors &amp; videos |  Adobe Stock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31136" y="2153412"/>
            <a:ext cx="7729728" cy="51531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Hezký den!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371308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Otázky a odpovědi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>
                <a:solidFill>
                  <a:srgbClr val="0B4EB7"/>
                </a:solidFill>
              </a:rPr>
              <a:t>1) Jak můžeme předcházet nákaze škrkavkou dětskou?</a:t>
            </a:r>
            <a:endParaRPr lang="cs-CZ" dirty="0">
              <a:solidFill>
                <a:srgbClr val="0B4EB7"/>
              </a:solidFill>
            </a:endParaRPr>
          </a:p>
          <a:p>
            <a:r>
              <a:rPr lang="cs-CZ" dirty="0" smtClean="0">
                <a:solidFill>
                  <a:srgbClr val="0B4EB7"/>
                </a:solidFill>
              </a:rPr>
              <a:t>2) Jak můžeme předcházet nákaze roupem dětským?</a:t>
            </a:r>
            <a:endParaRPr lang="cs-CZ" dirty="0">
              <a:solidFill>
                <a:srgbClr val="0B4EB7"/>
              </a:solidFill>
            </a:endParaRPr>
          </a:p>
          <a:p>
            <a:r>
              <a:rPr lang="cs-CZ" dirty="0" smtClean="0">
                <a:solidFill>
                  <a:srgbClr val="0B4EB7"/>
                </a:solidFill>
              </a:rPr>
              <a:t>3) Jak se nazývá nebezpečný hlíst, který způsobuje horečnaté onemocnění (často smrtelné)?</a:t>
            </a:r>
          </a:p>
          <a:p>
            <a:endParaRPr lang="cs-CZ" dirty="0"/>
          </a:p>
          <a:p>
            <a:r>
              <a:rPr lang="cs-CZ" dirty="0" smtClean="0"/>
              <a:t>1) Důkladným mytím ovoce a zeleniny.</a:t>
            </a:r>
          </a:p>
          <a:p>
            <a:r>
              <a:rPr lang="cs-CZ" dirty="0" smtClean="0"/>
              <a:t>2) Důkladným mytím rukou před jídlem a po použití WC.</a:t>
            </a:r>
          </a:p>
          <a:p>
            <a:r>
              <a:rPr lang="cs-CZ" dirty="0" smtClean="0"/>
              <a:t>3) Svalovec stočený.</a:t>
            </a:r>
          </a:p>
          <a:p>
            <a:endParaRPr lang="cs-CZ" dirty="0"/>
          </a:p>
          <a:p>
            <a:endParaRPr lang="cs-CZ" dirty="0"/>
          </a:p>
        </p:txBody>
      </p:sp>
      <p:pic>
        <p:nvPicPr>
          <p:cNvPr id="9218" name="Picture 2" descr="School Children, Children Clipart, Childrenschool PNG and Vector with  Transparent Background for Free Download | Clip art school kids, School  clipart, Kids clipar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08024" y="3982658"/>
            <a:ext cx="2905535" cy="24942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505725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 smtClean="0"/>
              <a:t>hlísti</a:t>
            </a:r>
            <a:endParaRPr lang="cs-CZ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9264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hlísti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/>
            <a:r>
              <a:rPr lang="cs-CZ" dirty="0" smtClean="0"/>
              <a:t>Někteří </a:t>
            </a:r>
            <a:r>
              <a:rPr lang="cs-CZ" dirty="0"/>
              <a:t>jsou </a:t>
            </a:r>
            <a:r>
              <a:rPr lang="cs-CZ" b="1" dirty="0"/>
              <a:t>cizopasníci</a:t>
            </a:r>
            <a:r>
              <a:rPr lang="cs-CZ" dirty="0"/>
              <a:t> rostlin a </a:t>
            </a:r>
            <a:r>
              <a:rPr lang="cs-CZ" dirty="0" smtClean="0"/>
              <a:t>živočichů.</a:t>
            </a:r>
          </a:p>
          <a:p>
            <a:pPr lvl="0"/>
            <a:endParaRPr lang="cs-CZ" dirty="0"/>
          </a:p>
          <a:p>
            <a:pPr lvl="0"/>
            <a:r>
              <a:rPr lang="cs-CZ" dirty="0" smtClean="0"/>
              <a:t>Jiní </a:t>
            </a:r>
            <a:r>
              <a:rPr lang="cs-CZ" dirty="0"/>
              <a:t>žijí volně </a:t>
            </a:r>
            <a:r>
              <a:rPr lang="cs-CZ" b="1" dirty="0"/>
              <a:t>v půdě</a:t>
            </a:r>
            <a:r>
              <a:rPr lang="cs-CZ" dirty="0"/>
              <a:t> a zúrodňují </a:t>
            </a:r>
            <a:r>
              <a:rPr lang="cs-CZ" dirty="0" smtClean="0"/>
              <a:t>ji.</a:t>
            </a:r>
          </a:p>
          <a:p>
            <a:pPr lvl="0"/>
            <a:endParaRPr lang="cs-CZ" dirty="0"/>
          </a:p>
          <a:p>
            <a:r>
              <a:rPr lang="cs-CZ" dirty="0"/>
              <a:t>M</a:t>
            </a:r>
            <a:r>
              <a:rPr lang="cs-CZ" dirty="0" smtClean="0"/>
              <a:t>ají </a:t>
            </a:r>
            <a:r>
              <a:rPr lang="cs-CZ" b="1" dirty="0" smtClean="0"/>
              <a:t>nečlánkované tělo</a:t>
            </a:r>
            <a:r>
              <a:rPr lang="cs-CZ" dirty="0" smtClean="0"/>
              <a:t>, které je na průřezu </a:t>
            </a:r>
            <a:r>
              <a:rPr lang="cs-CZ" b="1" dirty="0" smtClean="0"/>
              <a:t>kruhovité</a:t>
            </a:r>
            <a:r>
              <a:rPr lang="cs-CZ" dirty="0" smtClean="0"/>
              <a:t>.</a:t>
            </a:r>
          </a:p>
          <a:p>
            <a:endParaRPr lang="cs-CZ" b="1" dirty="0" smtClean="0"/>
          </a:p>
          <a:p>
            <a:r>
              <a:rPr lang="cs-CZ" dirty="0"/>
              <a:t>J</a:t>
            </a:r>
            <a:r>
              <a:rPr lang="cs-CZ" dirty="0" smtClean="0"/>
              <a:t>sou odděleného pohlaví, samečkové se nápadně liší od samiček → </a:t>
            </a:r>
            <a:r>
              <a:rPr lang="cs-CZ" b="1" dirty="0" smtClean="0"/>
              <a:t>pohlavní dvoutvárnost</a:t>
            </a:r>
            <a:r>
              <a:rPr lang="cs-CZ" dirty="0" smtClean="0"/>
              <a:t>.</a:t>
            </a:r>
          </a:p>
          <a:p>
            <a:endParaRPr lang="cs-CZ" dirty="0"/>
          </a:p>
          <a:p>
            <a:pPr marL="0" indent="0">
              <a:buNone/>
            </a:pPr>
            <a:endParaRPr lang="cs-CZ" dirty="0" smtClean="0"/>
          </a:p>
        </p:txBody>
      </p:sp>
      <p:pic>
        <p:nvPicPr>
          <p:cNvPr id="2050" name="Picture 2" descr="Entomopatogenní a moluskoparazitické hlístice – neviditelní půdní zabijáci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79764" y="2638044"/>
            <a:ext cx="2362200" cy="19335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180712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52E8C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zástupci</a:t>
            </a:r>
            <a:endParaRPr lang="cs-CZ" dirty="0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118334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Škrkavka dětská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cs-CZ" dirty="0" smtClean="0"/>
              <a:t>Žije nejčastěji v tenkém střevě dětí.</a:t>
            </a:r>
          </a:p>
          <a:p>
            <a:endParaRPr lang="cs-CZ" dirty="0"/>
          </a:p>
          <a:p>
            <a:r>
              <a:rPr lang="cs-CZ" dirty="0" smtClean="0"/>
              <a:t>Má tenké, válcovité, na koncích zúžené tělo.</a:t>
            </a:r>
          </a:p>
          <a:p>
            <a:endParaRPr lang="cs-CZ" dirty="0"/>
          </a:p>
          <a:p>
            <a:r>
              <a:rPr lang="cs-CZ" dirty="0" smtClean="0"/>
              <a:t>Samičky dosahují délky 15–20 cm. V jejich těle se denně vytváří až 200 000 vajíček, která se mohou dostat s výkaly na hnojiště, do močůvky nebo do odpadních vod.</a:t>
            </a:r>
          </a:p>
          <a:p>
            <a:endParaRPr lang="cs-CZ" dirty="0"/>
          </a:p>
          <a:p>
            <a:r>
              <a:rPr lang="cs-CZ" dirty="0" smtClean="0"/>
              <a:t>Oplozená vajíčka pak při hnojení uvíznou na zelenině nebo na jahodách → konzumací nedostatečně umyté zeleniny a ovoce se mohou dostat zpět do těla člověka. </a:t>
            </a:r>
            <a:endParaRPr lang="cs-CZ" dirty="0"/>
          </a:p>
        </p:txBody>
      </p:sp>
      <p:pic>
        <p:nvPicPr>
          <p:cNvPr id="3076" name="Picture 4" descr="Př6_2012_03 Kapitola 17 - Hlísti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84289" y="2304942"/>
            <a:ext cx="3076575" cy="1485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4" name="Picture 12" descr="Little boy having stomach ache cartoon Royalty Free Vector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085"/>
          <a:stretch/>
        </p:blipFill>
        <p:spPr bwMode="auto">
          <a:xfrm>
            <a:off x="0" y="631589"/>
            <a:ext cx="1838896" cy="17857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Ovál 3"/>
          <p:cNvSpPr/>
          <p:nvPr/>
        </p:nvSpPr>
        <p:spPr>
          <a:xfrm>
            <a:off x="1698172" y="631589"/>
            <a:ext cx="1854925" cy="1854925"/>
          </a:xfrm>
          <a:prstGeom prst="ellipse">
            <a:avLst/>
          </a:prstGeom>
          <a:solidFill>
            <a:srgbClr val="52E8C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600" dirty="0" smtClean="0"/>
              <a:t>PŘÍZNAKY:</a:t>
            </a:r>
          </a:p>
          <a:p>
            <a:pPr algn="ctr"/>
            <a:r>
              <a:rPr lang="cs-CZ" sz="1600" dirty="0" smtClean="0"/>
              <a:t>ZVRACENÍ, PRŮJEM, BOLEST BŘICHA.</a:t>
            </a:r>
            <a:endParaRPr lang="cs-CZ" sz="1600" dirty="0"/>
          </a:p>
        </p:txBody>
      </p:sp>
      <p:sp>
        <p:nvSpPr>
          <p:cNvPr id="11" name="Ovál 10"/>
          <p:cNvSpPr/>
          <p:nvPr/>
        </p:nvSpPr>
        <p:spPr>
          <a:xfrm>
            <a:off x="9688286" y="4369734"/>
            <a:ext cx="1854925" cy="1854925"/>
          </a:xfrm>
          <a:prstGeom prst="ellipse">
            <a:avLst/>
          </a:prstGeom>
          <a:solidFill>
            <a:srgbClr val="52E8C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600" dirty="0" smtClean="0"/>
              <a:t>PREVENCE:</a:t>
            </a:r>
          </a:p>
          <a:p>
            <a:pPr algn="ctr"/>
            <a:r>
              <a:rPr lang="cs-CZ" sz="1600" dirty="0" smtClean="0"/>
              <a:t>DŮKLADNÉ MYTÍ OVOCE A ZELENINY.</a:t>
            </a:r>
            <a:endParaRPr lang="cs-CZ" sz="1600" dirty="0"/>
          </a:p>
        </p:txBody>
      </p:sp>
    </p:spTree>
    <p:extLst>
      <p:ext uri="{BB962C8B-B14F-4D97-AF65-F5344CB8AC3E}">
        <p14:creationId xmlns:p14="http://schemas.microsoft.com/office/powerpoint/2010/main" val="40194066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1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0" name="Picture 4" descr="Roupi, lidově roupy: jak se přenášejí a jak se jich zbavit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100" r="16528"/>
          <a:stretch/>
        </p:blipFill>
        <p:spPr bwMode="auto">
          <a:xfrm>
            <a:off x="245020" y="571084"/>
            <a:ext cx="1986116" cy="20931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ROUP DĚTSKÝ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/>
            <a:r>
              <a:rPr lang="cs-CZ" dirty="0"/>
              <a:t>Ž</a:t>
            </a:r>
            <a:r>
              <a:rPr lang="cs-CZ" dirty="0" smtClean="0"/>
              <a:t>ije ve velkém</a:t>
            </a:r>
            <a:r>
              <a:rPr lang="cs-CZ" dirty="0"/>
              <a:t> </a:t>
            </a:r>
            <a:r>
              <a:rPr lang="cs-CZ" dirty="0" smtClean="0"/>
              <a:t>množství v tlustém </a:t>
            </a:r>
            <a:r>
              <a:rPr lang="cs-CZ" dirty="0"/>
              <a:t>střevě </a:t>
            </a:r>
            <a:r>
              <a:rPr lang="cs-CZ" dirty="0" smtClean="0"/>
              <a:t>dětí.</a:t>
            </a:r>
          </a:p>
          <a:p>
            <a:pPr lvl="0"/>
            <a:endParaRPr lang="cs-CZ" dirty="0"/>
          </a:p>
          <a:p>
            <a:pPr lvl="0"/>
            <a:r>
              <a:rPr lang="cs-CZ" dirty="0" smtClean="0"/>
              <a:t>Je asi 1 cm dlouhý.</a:t>
            </a:r>
          </a:p>
          <a:p>
            <a:pPr lvl="0"/>
            <a:endParaRPr lang="cs-CZ" dirty="0"/>
          </a:p>
          <a:p>
            <a:pPr lvl="0"/>
            <a:r>
              <a:rPr lang="cs-CZ" dirty="0" smtClean="0"/>
              <a:t>Způsobuje obtížné svědění v okolí konečníku způsobené tím, že samička klade v noci v blízkosti řitního otvoru vajíčka (asi 13 tisíc!).</a:t>
            </a:r>
            <a:endParaRPr lang="cs-CZ" dirty="0"/>
          </a:p>
        </p:txBody>
      </p:sp>
      <p:sp>
        <p:nvSpPr>
          <p:cNvPr id="4" name="Ovál 3"/>
          <p:cNvSpPr/>
          <p:nvPr/>
        </p:nvSpPr>
        <p:spPr>
          <a:xfrm>
            <a:off x="1698172" y="631589"/>
            <a:ext cx="1854925" cy="1854925"/>
          </a:xfrm>
          <a:prstGeom prst="ellipse">
            <a:avLst/>
          </a:prstGeom>
          <a:solidFill>
            <a:srgbClr val="52E8C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400" dirty="0" smtClean="0"/>
              <a:t>PŘÍZNAKY:</a:t>
            </a:r>
          </a:p>
          <a:p>
            <a:pPr algn="ctr"/>
            <a:r>
              <a:rPr lang="cs-CZ" sz="1400" dirty="0" smtClean="0"/>
              <a:t>SVĚDĚNÍ V OKOLÍ KONEČNÍKU.</a:t>
            </a:r>
            <a:endParaRPr lang="cs-CZ" sz="1400" dirty="0"/>
          </a:p>
        </p:txBody>
      </p:sp>
      <p:sp>
        <p:nvSpPr>
          <p:cNvPr id="11" name="Ovál 10"/>
          <p:cNvSpPr/>
          <p:nvPr/>
        </p:nvSpPr>
        <p:spPr>
          <a:xfrm>
            <a:off x="9688286" y="4369734"/>
            <a:ext cx="1854925" cy="1854925"/>
          </a:xfrm>
          <a:prstGeom prst="ellipse">
            <a:avLst/>
          </a:prstGeom>
          <a:solidFill>
            <a:srgbClr val="52E8C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400" dirty="0" smtClean="0"/>
              <a:t>PREVENCE:</a:t>
            </a:r>
          </a:p>
          <a:p>
            <a:pPr algn="ctr"/>
            <a:r>
              <a:rPr lang="cs-CZ" sz="1400" dirty="0" smtClean="0"/>
              <a:t>DŮKLADNÉ MYTÍ RUKOU PŘED JÍDLEM A PO POUŽITÍ WC.</a:t>
            </a:r>
            <a:endParaRPr lang="cs-CZ" sz="1400" dirty="0"/>
          </a:p>
        </p:txBody>
      </p:sp>
      <p:pic>
        <p:nvPicPr>
          <p:cNvPr id="4098" name="Picture 2" descr="Vnitřní parazité - poznávačk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60692" y="555698"/>
            <a:ext cx="2600343" cy="20823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478070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1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SVALOVEC STOČENÝ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/>
            <a:r>
              <a:rPr lang="cs-CZ" dirty="0" smtClean="0"/>
              <a:t>Jeden z nebezpečných hlístů.</a:t>
            </a:r>
          </a:p>
          <a:p>
            <a:pPr lvl="0"/>
            <a:endParaRPr lang="cs-CZ" dirty="0"/>
          </a:p>
          <a:p>
            <a:pPr lvl="0"/>
            <a:r>
              <a:rPr lang="cs-CZ" dirty="0" smtClean="0"/>
              <a:t>Přenášejí jej nejčastěji potkani a divoká prasata.</a:t>
            </a:r>
          </a:p>
          <a:p>
            <a:pPr lvl="0"/>
            <a:endParaRPr lang="cs-CZ" dirty="0"/>
          </a:p>
          <a:p>
            <a:pPr lvl="0"/>
            <a:r>
              <a:rPr lang="cs-CZ" dirty="0" smtClean="0"/>
              <a:t>U člověka se drobné stočené larvičky usídlí ve velkém množství ve svalstvu a způsobují těžké, horečnaté onemocnění, které je velmi často smrtelné.</a:t>
            </a:r>
            <a:endParaRPr lang="cs-CZ" dirty="0"/>
          </a:p>
        </p:txBody>
      </p:sp>
      <p:sp>
        <p:nvSpPr>
          <p:cNvPr id="4" name="Ovál 3"/>
          <p:cNvSpPr/>
          <p:nvPr/>
        </p:nvSpPr>
        <p:spPr>
          <a:xfrm>
            <a:off x="1698172" y="631589"/>
            <a:ext cx="1854925" cy="1854925"/>
          </a:xfrm>
          <a:prstGeom prst="ellipse">
            <a:avLst/>
          </a:prstGeom>
          <a:solidFill>
            <a:srgbClr val="52E8C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200" dirty="0" smtClean="0"/>
              <a:t>PŘÍZNAKY:</a:t>
            </a:r>
          </a:p>
          <a:p>
            <a:pPr algn="ctr"/>
            <a:r>
              <a:rPr lang="cs-CZ" sz="1200" dirty="0" smtClean="0"/>
              <a:t>ZVRACENÍ, PRŮJEM, BOLEST BŘICHA, BOLEST SVALŮ, OTOKY.</a:t>
            </a:r>
            <a:endParaRPr lang="cs-CZ" sz="1200" dirty="0"/>
          </a:p>
        </p:txBody>
      </p:sp>
      <p:sp>
        <p:nvSpPr>
          <p:cNvPr id="11" name="Ovál 10"/>
          <p:cNvSpPr/>
          <p:nvPr/>
        </p:nvSpPr>
        <p:spPr>
          <a:xfrm>
            <a:off x="9688286" y="4369734"/>
            <a:ext cx="1854925" cy="1854925"/>
          </a:xfrm>
          <a:prstGeom prst="ellipse">
            <a:avLst/>
          </a:prstGeom>
          <a:solidFill>
            <a:srgbClr val="52E8C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400" dirty="0" smtClean="0"/>
              <a:t>PREVENCE:</a:t>
            </a:r>
          </a:p>
          <a:p>
            <a:pPr algn="ctr"/>
            <a:r>
              <a:rPr lang="cs-CZ" sz="1400" dirty="0" smtClean="0"/>
              <a:t>NEJÍME SYROVÉ VEPŘOVÉ MASO.</a:t>
            </a:r>
            <a:endParaRPr lang="cs-CZ" sz="1400" dirty="0"/>
          </a:p>
        </p:txBody>
      </p:sp>
      <p:pic>
        <p:nvPicPr>
          <p:cNvPr id="5122" name="Picture 2" descr="Veterináři našli divočáky s životu nebezpečným cizopasným svalovcem -  Novinky.cz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00737" y="610008"/>
            <a:ext cx="2786181" cy="18980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Svalovec stočený – Wikipedi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935793"/>
            <a:ext cx="1996630" cy="19966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390416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1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HÁĎÁTKO ŘEPNÉ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/>
            <a:r>
              <a:rPr lang="cs-CZ" dirty="0" smtClean="0"/>
              <a:t>Je dlouhé maximálně 2 mm.</a:t>
            </a:r>
          </a:p>
          <a:p>
            <a:pPr lvl="0"/>
            <a:endParaRPr lang="cs-CZ" dirty="0"/>
          </a:p>
          <a:p>
            <a:pPr lvl="0"/>
            <a:r>
              <a:rPr lang="cs-CZ" dirty="0" smtClean="0"/>
              <a:t>Cizopasí na kořenech řepy a působí někdy velké škody.</a:t>
            </a:r>
          </a:p>
          <a:p>
            <a:pPr lvl="0"/>
            <a:endParaRPr lang="cs-CZ" dirty="0"/>
          </a:p>
          <a:p>
            <a:pPr lvl="0"/>
            <a:r>
              <a:rPr lang="cs-CZ" dirty="0" smtClean="0"/>
              <a:t>Napadené rostliny chřadnou, žloutnou a na jejich kořenech je velké množství vajíček, zapouzdřených v odumřelých tělech samiček.</a:t>
            </a:r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 rotWithShape="1">
          <a:blip r:embed="rId2"/>
          <a:srcRect l="72349" t="28230" r="13871" b="38159"/>
          <a:stretch/>
        </p:blipFill>
        <p:spPr>
          <a:xfrm>
            <a:off x="8826288" y="707922"/>
            <a:ext cx="1856196" cy="2546554"/>
          </a:xfrm>
          <a:prstGeom prst="rect">
            <a:avLst/>
          </a:prstGeom>
        </p:spPr>
      </p:pic>
      <p:sp>
        <p:nvSpPr>
          <p:cNvPr id="7" name="TextovéPole 6"/>
          <p:cNvSpPr txBox="1"/>
          <p:nvPr/>
        </p:nvSpPr>
        <p:spPr>
          <a:xfrm>
            <a:off x="8707251" y="3345772"/>
            <a:ext cx="250722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600" dirty="0" smtClean="0"/>
              <a:t>SAMEČEK + SAMIČKA</a:t>
            </a:r>
            <a:endParaRPr lang="cs-CZ" sz="1600" dirty="0"/>
          </a:p>
        </p:txBody>
      </p:sp>
      <p:pic>
        <p:nvPicPr>
          <p:cNvPr id="6148" name="Picture 4" descr="Technical suppor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48568" y="3775622"/>
            <a:ext cx="2143432" cy="31034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0" name="Picture 6" descr="Print pag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000291"/>
            <a:ext cx="2213999" cy="18787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9" name="Přímá spojnice se šipkou 8"/>
          <p:cNvCxnSpPr/>
          <p:nvPr/>
        </p:nvCxnSpPr>
        <p:spPr>
          <a:xfrm flipH="1">
            <a:off x="2408904" y="4886632"/>
            <a:ext cx="3578941" cy="94389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828481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Vlasovec mízní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cs-CZ" dirty="0" smtClean="0"/>
              <a:t>Žije v tropech.</a:t>
            </a:r>
            <a:endParaRPr lang="cs-CZ" dirty="0"/>
          </a:p>
          <a:p>
            <a:endParaRPr lang="cs-CZ" dirty="0"/>
          </a:p>
          <a:p>
            <a:r>
              <a:rPr lang="cs-CZ" dirty="0" smtClean="0"/>
              <a:t>Způsobuje těžkou </a:t>
            </a:r>
            <a:r>
              <a:rPr lang="cs-CZ" dirty="0"/>
              <a:t>nemoc elefantiázu (sloní nemoc), při které se napadené části těla člověka zvětšují až do nestvůrných rozměrů.</a:t>
            </a:r>
          </a:p>
          <a:p>
            <a:endParaRPr lang="cs-CZ" dirty="0"/>
          </a:p>
        </p:txBody>
      </p:sp>
      <p:pic>
        <p:nvPicPr>
          <p:cNvPr id="8198" name="Picture 6" descr="Lymfedém: příčiny, příznaky a vhodná léčba - Zdraví.Euro.cz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53620" y="2759330"/>
            <a:ext cx="4286972" cy="28594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305868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arcel">
  <a:themeElements>
    <a:clrScheme name="Parcel">
      <a:dk1>
        <a:srgbClr val="000000"/>
      </a:dk1>
      <a:lt1>
        <a:srgbClr val="FFFFFF"/>
      </a:lt1>
      <a:dk2>
        <a:srgbClr val="4A5356"/>
      </a:dk2>
      <a:lt2>
        <a:srgbClr val="E8E3CE"/>
      </a:lt2>
      <a:accent1>
        <a:srgbClr val="F6A21D"/>
      </a:accent1>
      <a:accent2>
        <a:srgbClr val="9BAFB5"/>
      </a:accent2>
      <a:accent3>
        <a:srgbClr val="C96731"/>
      </a:accent3>
      <a:accent4>
        <a:srgbClr val="9CA383"/>
      </a:accent4>
      <a:accent5>
        <a:srgbClr val="87795D"/>
      </a:accent5>
      <a:accent6>
        <a:srgbClr val="A0988C"/>
      </a:accent6>
      <a:hlink>
        <a:srgbClr val="00B0F0"/>
      </a:hlink>
      <a:folHlink>
        <a:srgbClr val="738F97"/>
      </a:folHlink>
    </a:clrScheme>
    <a:fontScheme name="Parcel">
      <a:maj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Parcel">
      <a: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107000"/>
                <a:lumMod val="103000"/>
              </a:schemeClr>
            </a:gs>
            <a:gs pos="100000">
              <a:schemeClr val="phClr">
                <a:tint val="82000"/>
                <a:satMod val="109000"/>
                <a:lumMod val="103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7000"/>
                <a:satMod val="100000"/>
                <a:lumMod val="102000"/>
              </a:schemeClr>
            </a:gs>
            <a:gs pos="50000">
              <a:schemeClr val="phClr">
                <a:shade val="100000"/>
                <a:satMod val="103000"/>
                <a:lumMod val="100000"/>
              </a:schemeClr>
            </a:gs>
            <a:gs pos="100000">
              <a:schemeClr val="phClr">
                <a:shade val="93000"/>
                <a:satMod val="11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5880" dist="1524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prstMaterial="dkEdge">
            <a:bevelT w="0" h="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7000"/>
                <a:shade val="100000"/>
                <a:satMod val="185000"/>
                <a:lumMod val="120000"/>
              </a:schemeClr>
            </a:gs>
            <a:gs pos="100000">
              <a:schemeClr val="phClr">
                <a:tint val="96000"/>
                <a:shade val="95000"/>
                <a:satMod val="215000"/>
                <a:lumMod val="80000"/>
              </a:schemeClr>
            </a:gs>
          </a:gsLst>
          <a:path path="circle">
            <a:fillToRect l="50000" t="55000" r="125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arcel" id="{8BEC4385-4EB9-4D53-BFB5-0EA123736B6D}" vid="{4DB32801-28C0-48B0-8C1D-A9A58613615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Balík</Template>
  <TotalTime>111</TotalTime>
  <Words>327</Words>
  <Application>Microsoft Office PowerPoint</Application>
  <PresentationFormat>Širokoúhlá obrazovka</PresentationFormat>
  <Paragraphs>62</Paragraphs>
  <Slides>10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2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10</vt:i4>
      </vt:variant>
    </vt:vector>
  </HeadingPairs>
  <TitlesOfParts>
    <vt:vector size="13" baseType="lpstr">
      <vt:lpstr>Arial</vt:lpstr>
      <vt:lpstr>Gill Sans MT</vt:lpstr>
      <vt:lpstr>Parcel</vt:lpstr>
      <vt:lpstr>Hezký den!</vt:lpstr>
      <vt:lpstr>hlísti</vt:lpstr>
      <vt:lpstr>hlísti</vt:lpstr>
      <vt:lpstr>zástupci</vt:lpstr>
      <vt:lpstr>Škrkavka dětská</vt:lpstr>
      <vt:lpstr>ROUP DĚTSKÝ</vt:lpstr>
      <vt:lpstr>SVALOVEC STOČENÝ</vt:lpstr>
      <vt:lpstr>HÁĎÁTKO ŘEPNÉ</vt:lpstr>
      <vt:lpstr>Vlasovec mízní</vt:lpstr>
      <vt:lpstr>Otázky a odpovědi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Z minulé hodiny – můžeme se s ploštěnci setkat i v koupelně?</dc:title>
  <dc:creator>Nezvalová Alena</dc:creator>
  <cp:lastModifiedBy>Nezvalová Alena</cp:lastModifiedBy>
  <cp:revision>12</cp:revision>
  <dcterms:created xsi:type="dcterms:W3CDTF">2021-02-02T10:14:16Z</dcterms:created>
  <dcterms:modified xsi:type="dcterms:W3CDTF">2021-02-02T16:57:24Z</dcterms:modified>
</cp:coreProperties>
</file>