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1"/>
  </p:notesMasterIdLst>
  <p:sldIdLst>
    <p:sldId id="262" r:id="rId2"/>
    <p:sldId id="256" r:id="rId3"/>
    <p:sldId id="258" r:id="rId4"/>
    <p:sldId id="260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0F4"/>
    <a:srgbClr val="82A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D24E3-9FFB-48FF-84C1-80791266110E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CB58F-4F8A-4ABB-8CC5-97F830F7CC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0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Kde se jich vyskytuje</a:t>
            </a:r>
            <a:r>
              <a:rPr lang="cs-CZ" baseline="0" dirty="0" smtClean="0"/>
              <a:t> více – v mořích a oceánech, nebo spíše ve sladkých vodách? V mořích a oceánech.</a:t>
            </a:r>
          </a:p>
          <a:p>
            <a:r>
              <a:rPr lang="cs-CZ" baseline="0" dirty="0" smtClean="0"/>
              <a:t>Co to znamená dravý způsob života? Žahavci jsou predátoři a loví kořist.</a:t>
            </a:r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CB58F-4F8A-4ABB-8CC5-97F830F7CCA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15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 to znamená, že žije</a:t>
            </a:r>
            <a:r>
              <a:rPr lang="cs-CZ" baseline="0" dirty="0" smtClean="0"/>
              <a:t> přisedle? Přichytí se na určitém místě a na tom zůstane po určitou dobu. To znamená, že se nedochází k jeho neustálému přemisťování. Ale samozřejmě se může pohybovat – např. se může jednoduše oddělit od podložky a nechat unášet proudem, nebo viz obrázek.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CB58F-4F8A-4ABB-8CC5-97F830F7CCA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08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Potrava:</a:t>
            </a:r>
            <a:r>
              <a:rPr lang="cs-CZ" baseline="0" dirty="0" smtClean="0"/>
              <a:t> buchanky (na obrázku vlevo nahoře), rybí potěr („malinkaté rybičky“).</a:t>
            </a:r>
          </a:p>
          <a:p>
            <a:r>
              <a:rPr lang="cs-CZ" baseline="0" dirty="0" smtClean="0"/>
              <a:t>Rozptýlená nervová soustava: nervové buňky jsou rozptýleny ve vnější vrstvě buněk, jsou spojené nervovými vlákny.</a:t>
            </a:r>
          </a:p>
          <a:p>
            <a:r>
              <a:rPr lang="cs-CZ" baseline="0" dirty="0" smtClean="0"/>
              <a:t>Když má nezmar dostatek potravy, začne se mu na těle vytvářet dvouvrstvý hrbolek neboli pupen. Ten odrůstá v nového jedince. Nový nezmar se oddělí a žije samostatně. </a:t>
            </a:r>
          </a:p>
          <a:p>
            <a:r>
              <a:rPr lang="cs-CZ" baseline="0" dirty="0" smtClean="0"/>
              <a:t>Pučení – pamatujete si, jaké organismy se ještě rozmnožují pučením? Kvasinky (to jsou jednobuněčné houby). </a:t>
            </a:r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CB58F-4F8A-4ABB-8CC5-97F830F7CCA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26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Polypi</a:t>
            </a:r>
            <a:r>
              <a:rPr lang="cs-CZ" baseline="0" dirty="0" smtClean="0"/>
              <a:t> vytvářejí ve svých tělech vápenaté kostry, které přirůstají ke skalnatému podkladu. Toto vytváření koster nabývá u některých korálů takových rozměrů, že se z nich v dávných geologických dobách vytvořily a stále ještě vytvářejí korálové útesy a korálové ostrovy. Množí se jako nezmar pučením, ale noví jedinci se neoddělují, vytvářejí se starými jedinci trsy.</a:t>
            </a:r>
          </a:p>
          <a:p>
            <a:r>
              <a:rPr lang="cs-CZ" baseline="0" dirty="0" smtClean="0"/>
              <a:t>Foto: útesotvorný korál, korál červený, korál červený jako klenotnická surovina.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CB58F-4F8A-4ABB-8CC5-97F830F7CCA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020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V mořích žijí také medúzy a sasanky.</a:t>
            </a:r>
          </a:p>
          <a:p>
            <a:r>
              <a:rPr lang="cs-CZ" baseline="0" dirty="0" smtClean="0"/>
              <a:t>Foto: čtyřhranka smrtelná, talířovka obrovská (největší medúza na světě, dvoumetrový zvon těla, chapadla dlouhá až 35 m, žije v chladným vodách severního Atlantiku), moje ruka </a:t>
            </a:r>
            <a:r>
              <a:rPr lang="cs-CZ" baseline="0" dirty="0" smtClean="0">
                <a:sym typeface="Wingdings" panose="05000000000000000000" pitchFamily="2" charset="2"/>
              </a:rPr>
              <a:t>, talířovka svítivá (ta mě pravděpodobně popálila).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CB58F-4F8A-4ABB-8CC5-97F830F7CCA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117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Sasanky</a:t>
            </a:r>
            <a:r>
              <a:rPr lang="cs-CZ" baseline="0" dirty="0" smtClean="0"/>
              <a:t> a klauni – symbióza na dně moře.</a:t>
            </a:r>
          </a:p>
          <a:p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launi (klauni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očkatí)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sasanku čistí, brání před rybami, které ji okusují, a svým pohybem víří vodu a obohacují tak sasančino okolí kyslíkem. Rybky mají na oplátku jistotu života pod ochranným chapadlem sasanky, která na ně nezaútočí.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Rak poustevník (je to krab) se skrývá v ulitách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mořských měkkýšů. Tento krab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schovaný v ulitě by se stal velice snadným úlovkem chobotnice – specialistky na otvírání ulit.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CB58F-4F8A-4ABB-8CC5-97F830F7CCA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67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hips.hearstapps.com/rbk.h-cdn.co/assets/17/35/4000x2666/polarbearwave.jpg?resize=768: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8122"/>
            <a:ext cx="73152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Krásné pondělí!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84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A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Magnificent Anemone - Facts and Photographs • Seauns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01726"/>
            <a:ext cx="4936420" cy="328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eteractis magnifica – AquaSn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98" y="3279598"/>
            <a:ext cx="4771202" cy="357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Žahavci – žahaví dravci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2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Žahavci (Cnidaria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r="7716"/>
          <a:stretch/>
        </p:blipFill>
        <p:spPr bwMode="auto">
          <a:xfrm>
            <a:off x="6338315" y="2646911"/>
            <a:ext cx="1846729" cy="153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žahavci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Vodní</a:t>
            </a:r>
            <a:r>
              <a:rPr lang="cs-CZ" dirty="0" smtClean="0"/>
              <a:t> živočichové (mořští i sladkovodní).</a:t>
            </a:r>
          </a:p>
          <a:p>
            <a:endParaRPr lang="cs-CZ" dirty="0"/>
          </a:p>
          <a:p>
            <a:r>
              <a:rPr lang="cs-CZ" b="1" dirty="0" smtClean="0"/>
              <a:t>Dravý</a:t>
            </a:r>
            <a:r>
              <a:rPr lang="cs-CZ" dirty="0" smtClean="0"/>
              <a:t> způsob života.</a:t>
            </a:r>
          </a:p>
          <a:p>
            <a:endParaRPr lang="cs-CZ" dirty="0"/>
          </a:p>
          <a:p>
            <a:r>
              <a:rPr lang="cs-CZ" u="sng" dirty="0"/>
              <a:t>Stavba těla žahavců:</a:t>
            </a:r>
          </a:p>
          <a:p>
            <a:pPr lvl="1"/>
            <a:r>
              <a:rPr lang="cs-CZ" dirty="0" smtClean="0"/>
              <a:t>Je </a:t>
            </a:r>
            <a:r>
              <a:rPr lang="cs-CZ" dirty="0"/>
              <a:t>vakovité a paprsčitě souměrné.</a:t>
            </a:r>
          </a:p>
          <a:p>
            <a:pPr lvl="1"/>
            <a:r>
              <a:rPr lang="cs-CZ" dirty="0" smtClean="0"/>
              <a:t>Má </a:t>
            </a:r>
            <a:r>
              <a:rPr lang="cs-CZ" dirty="0"/>
              <a:t>trávicí dutinu = láčku s jedním otvorem (funkce </a:t>
            </a:r>
            <a:r>
              <a:rPr lang="cs-CZ" dirty="0" err="1"/>
              <a:t>vyvrhovací</a:t>
            </a:r>
            <a:r>
              <a:rPr lang="cs-CZ" dirty="0"/>
              <a:t> i přijímací).</a:t>
            </a:r>
          </a:p>
          <a:p>
            <a:pPr lvl="1"/>
            <a:r>
              <a:rPr lang="cs-CZ" u="sng" dirty="0" smtClean="0"/>
              <a:t>Žahavé </a:t>
            </a:r>
            <a:r>
              <a:rPr lang="cs-CZ" u="sng" dirty="0"/>
              <a:t>buňky</a:t>
            </a:r>
            <a:r>
              <a:rPr lang="cs-CZ" dirty="0"/>
              <a:t> (slouží k lovu – při podráždění z buňky vystřelí vlákno s jedem).</a:t>
            </a:r>
          </a:p>
          <a:p>
            <a:pPr lvl="1"/>
            <a:r>
              <a:rPr lang="cs-CZ" dirty="0" smtClean="0"/>
              <a:t>Dýchají </a:t>
            </a:r>
            <a:r>
              <a:rPr lang="cs-CZ" dirty="0"/>
              <a:t>celým povrchem těla.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</p:txBody>
      </p:sp>
      <p:pic>
        <p:nvPicPr>
          <p:cNvPr id="3074" name="Picture 2" descr="Obrázek - Hydra oligactis (nezmar hnědý) | BioLib.c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" t="18085" r="19017" b="11059"/>
          <a:stretch/>
        </p:blipFill>
        <p:spPr bwMode="auto">
          <a:xfrm>
            <a:off x="8157882" y="2646911"/>
            <a:ext cx="2462872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LANETA ZEMĚ A VZNIK ŽIVOTA NA ZEMI ŽIVOT NA ZEMI ZÁKLADNÍ STRUKTURA ŽIVOTA  PŘEHLED ORGANISM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23" y="4104149"/>
            <a:ext cx="1822345" cy="16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>
            <a:off x="6921154" y="2983658"/>
            <a:ext cx="564777" cy="56477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714295" y="2614326"/>
            <a:ext cx="120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OTVOR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68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Sladkovodní zástupce</a:t>
            </a:r>
            <a:br>
              <a:rPr lang="cs-CZ" dirty="0" smtClean="0"/>
            </a:br>
            <a:r>
              <a:rPr lang="cs-CZ" dirty="0" smtClean="0">
                <a:solidFill>
                  <a:schemeClr val="accent4"/>
                </a:solidFill>
              </a:rPr>
              <a:t>nezmar hnědý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Žije přisedle na vodních rostlinách pomalu tekoucích vod a tůní.</a:t>
            </a:r>
          </a:p>
          <a:p>
            <a:endParaRPr lang="cs-CZ" dirty="0"/>
          </a:p>
          <a:p>
            <a:r>
              <a:rPr lang="cs-CZ" dirty="0" smtClean="0"/>
              <a:t>Vakovité tělo (1–3 cm), na horním konci má _______ _______, kolem kterého je několik ramen, pravidelně uspořádaných.</a:t>
            </a:r>
          </a:p>
          <a:p>
            <a:endParaRPr lang="cs-CZ" dirty="0"/>
          </a:p>
          <a:p>
            <a:r>
              <a:rPr lang="cs-CZ" dirty="0" smtClean="0"/>
              <a:t>Tělo je paprsčitě souměrné a dvouvrstevné. Vnější vrstva → žahavé buňky. Vnitřní vrstva → trávicí buňky.</a:t>
            </a:r>
          </a:p>
        </p:txBody>
      </p:sp>
      <p:sp>
        <p:nvSpPr>
          <p:cNvPr id="4" name="Ovál 3"/>
          <p:cNvSpPr/>
          <p:nvPr/>
        </p:nvSpPr>
        <p:spPr>
          <a:xfrm>
            <a:off x="180637" y="474627"/>
            <a:ext cx="2250141" cy="225014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Spodním koncem těla se přichycuje k podkladu. Jak tuto část těla nazýváme?</a:t>
            </a:r>
            <a:endParaRPr lang="cs-CZ" dirty="0"/>
          </a:p>
        </p:txBody>
      </p:sp>
      <p:pic>
        <p:nvPicPr>
          <p:cNvPr id="4102" name="Picture 6" descr="Autor: Mgr. Miroslav Nešpořík Název: ŽAHAVCI VY_inovace_32_PR6_18 - ppt  stáhnou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92" y="2638425"/>
            <a:ext cx="4135966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382056" y="3842742"/>
            <a:ext cx="267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ÚSTNÍ OTVOR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4"/>
          <a:srcRect l="18612" t="34688" r="19488" b="32956"/>
          <a:stretch/>
        </p:blipFill>
        <p:spPr>
          <a:xfrm>
            <a:off x="2017776" y="4459820"/>
            <a:ext cx="8156448" cy="23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4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Sladkovodní zástupce</a:t>
            </a:r>
            <a:br>
              <a:rPr lang="cs-CZ" dirty="0" smtClean="0"/>
            </a:br>
            <a:r>
              <a:rPr lang="cs-CZ" dirty="0" smtClean="0">
                <a:solidFill>
                  <a:schemeClr val="accent4"/>
                </a:solidFill>
              </a:rPr>
              <a:t>nezmar hnědý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Dýchá celým povrchem těla.</a:t>
            </a:r>
          </a:p>
          <a:p>
            <a:r>
              <a:rPr lang="cs-CZ" dirty="0" smtClean="0"/>
              <a:t>Má tzv. rozptýlenou nervovou soustavu.</a:t>
            </a:r>
          </a:p>
          <a:p>
            <a:r>
              <a:rPr lang="cs-CZ" dirty="0" smtClean="0"/>
              <a:t>Rozmnožuje se hlavně nepohlavně (pučením), ale může i pohlavně.</a:t>
            </a:r>
          </a:p>
          <a:p>
            <a:endParaRPr lang="cs-CZ" dirty="0"/>
          </a:p>
        </p:txBody>
      </p:sp>
      <p:sp>
        <p:nvSpPr>
          <p:cNvPr id="10" name="Ovál 9"/>
          <p:cNvSpPr/>
          <p:nvPr/>
        </p:nvSpPr>
        <p:spPr>
          <a:xfrm>
            <a:off x="1024247" y="1812433"/>
            <a:ext cx="2250141" cy="225014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 co má nezmar </a:t>
            </a:r>
            <a:r>
              <a:rPr lang="cs-CZ" b="1" u="sng" dirty="0" smtClean="0"/>
              <a:t>ramena</a:t>
            </a:r>
            <a:r>
              <a:rPr lang="cs-CZ" dirty="0" smtClean="0"/>
              <a:t>? Chytá s nimi drobné vodní živočichy.</a:t>
            </a:r>
            <a:endParaRPr lang="cs-CZ" dirty="0"/>
          </a:p>
        </p:txBody>
      </p:sp>
      <p:sp>
        <p:nvSpPr>
          <p:cNvPr id="11" name="Ovál 10"/>
          <p:cNvSpPr/>
          <p:nvPr/>
        </p:nvSpPr>
        <p:spPr>
          <a:xfrm>
            <a:off x="919472" y="3820154"/>
            <a:ext cx="2250141" cy="225014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Usmrcuje je tekutinou vylučovanou ze </a:t>
            </a:r>
            <a:r>
              <a:rPr lang="cs-CZ" sz="1600" b="1" u="sng" dirty="0" smtClean="0"/>
              <a:t>žahavých buněk</a:t>
            </a:r>
            <a:r>
              <a:rPr lang="cs-CZ" sz="1600" dirty="0" smtClean="0"/>
              <a:t>, kterými jsou ramena hustě poseta.</a:t>
            </a:r>
            <a:endParaRPr lang="cs-CZ" sz="1600" dirty="0"/>
          </a:p>
        </p:txBody>
      </p:sp>
      <p:sp>
        <p:nvSpPr>
          <p:cNvPr id="12" name="Ovál 11"/>
          <p:cNvSpPr/>
          <p:nvPr/>
        </p:nvSpPr>
        <p:spPr>
          <a:xfrm>
            <a:off x="2757086" y="4474981"/>
            <a:ext cx="1855060" cy="185506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 trávení potravy dochází v trávicí dutině, </a:t>
            </a:r>
            <a:r>
              <a:rPr lang="cs-CZ" b="1" u="sng" dirty="0" smtClean="0"/>
              <a:t>láčce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3" name="Ovál 12"/>
          <p:cNvSpPr/>
          <p:nvPr/>
        </p:nvSpPr>
        <p:spPr>
          <a:xfrm>
            <a:off x="3821503" y="2695083"/>
            <a:ext cx="2250141" cy="2250141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Nestrávené zbytky potravy jsou vyvrhovány </a:t>
            </a:r>
            <a:r>
              <a:rPr lang="cs-CZ" b="1" u="sng" dirty="0" smtClean="0"/>
              <a:t>ústním otvorem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122" name="Picture 2" descr="Buchan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52" y="1091705"/>
            <a:ext cx="814324" cy="9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29583" t="23704" r="30573" b="14074"/>
          <a:stretch/>
        </p:blipFill>
        <p:spPr>
          <a:xfrm>
            <a:off x="6662157" y="4239764"/>
            <a:ext cx="3682569" cy="3234885"/>
          </a:xfrm>
          <a:prstGeom prst="rect">
            <a:avLst/>
          </a:prstGeom>
        </p:spPr>
      </p:pic>
      <p:sp>
        <p:nvSpPr>
          <p:cNvPr id="14" name="Ovál 13"/>
          <p:cNvSpPr/>
          <p:nvPr/>
        </p:nvSpPr>
        <p:spPr>
          <a:xfrm>
            <a:off x="8626407" y="5421531"/>
            <a:ext cx="763442" cy="76344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812515" y="6200198"/>
            <a:ext cx="93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PUPEN</a:t>
            </a:r>
            <a:endParaRPr lang="cs-CZ" dirty="0"/>
          </a:p>
        </p:txBody>
      </p:sp>
      <p:sp>
        <p:nvSpPr>
          <p:cNvPr id="16" name="Ovál 15"/>
          <p:cNvSpPr/>
          <p:nvPr/>
        </p:nvSpPr>
        <p:spPr>
          <a:xfrm>
            <a:off x="3241859" y="2307775"/>
            <a:ext cx="2934535" cy="293453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SCHOPNOST REGENERACE</a:t>
            </a:r>
            <a:endParaRPr lang="cs-CZ" sz="2000" dirty="0"/>
          </a:p>
        </p:txBody>
      </p:sp>
      <p:sp>
        <p:nvSpPr>
          <p:cNvPr id="4" name="Ovál 3"/>
          <p:cNvSpPr/>
          <p:nvPr/>
        </p:nvSpPr>
        <p:spPr>
          <a:xfrm>
            <a:off x="5621083" y="2412379"/>
            <a:ext cx="2815548" cy="2815548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REGENERACE = OBNOVA</a:t>
            </a:r>
          </a:p>
          <a:p>
            <a:pPr algn="ctr"/>
            <a:endParaRPr lang="cs-CZ" dirty="0"/>
          </a:p>
          <a:p>
            <a:pPr algn="ctr"/>
            <a:r>
              <a:rPr lang="cs-CZ" sz="1400" dirty="0" smtClean="0"/>
              <a:t>NEZMAR </a:t>
            </a:r>
            <a:r>
              <a:rPr lang="cs-CZ" sz="1400" dirty="0"/>
              <a:t>SNADNO NAHRAZUJE ZTRACENÉ ČÁSTI </a:t>
            </a:r>
            <a:r>
              <a:rPr lang="cs-CZ" sz="1400" dirty="0" smtClean="0"/>
              <a:t>TĚLA.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83004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Mořští zástupci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rgbClr val="0070C0"/>
                </a:solidFill>
              </a:rPr>
              <a:t>koráli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Žijí v </a:t>
            </a:r>
            <a:r>
              <a:rPr lang="cs-CZ" dirty="0" smtClean="0">
                <a:solidFill>
                  <a:srgbClr val="0070C0"/>
                </a:solidFill>
              </a:rPr>
              <a:t>koloniích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7030A0"/>
                </a:solidFill>
              </a:rPr>
              <a:t>přisedle</a:t>
            </a:r>
            <a:r>
              <a:rPr lang="cs-CZ" dirty="0" smtClean="0"/>
              <a:t> na mořském dně.</a:t>
            </a:r>
          </a:p>
          <a:p>
            <a:endParaRPr lang="cs-CZ" dirty="0"/>
          </a:p>
          <a:p>
            <a:r>
              <a:rPr lang="cs-CZ" dirty="0" smtClean="0"/>
              <a:t>Jejich jedinci (polypi) připomínají drobné kvítky.</a:t>
            </a:r>
          </a:p>
          <a:p>
            <a:endParaRPr lang="cs-CZ" dirty="0"/>
          </a:p>
          <a:p>
            <a:r>
              <a:rPr lang="cs-CZ" dirty="0" smtClean="0"/>
              <a:t>Vápenaté kostry → přirůstají ke skalnatému podkladu → korálové útesy a ostrovy.</a:t>
            </a:r>
          </a:p>
          <a:p>
            <a:endParaRPr lang="cs-CZ" dirty="0" smtClean="0"/>
          </a:p>
          <a:p>
            <a:r>
              <a:rPr lang="cs-CZ" dirty="0" smtClean="0"/>
              <a:t>Rozmnožují se pučením, ale noví jedinci se neoddělují, vytvářejí se starými jedinci trsy.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12" name="Ovál 11"/>
          <p:cNvSpPr/>
          <p:nvPr/>
        </p:nvSpPr>
        <p:spPr>
          <a:xfrm>
            <a:off x="285848" y="739632"/>
            <a:ext cx="1753467" cy="175346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KORÁLI A POLYPI – OPRAVDU MĚKKÉ I.</a:t>
            </a:r>
            <a:endParaRPr lang="cs-CZ" dirty="0"/>
          </a:p>
        </p:txBody>
      </p:sp>
      <p:sp>
        <p:nvSpPr>
          <p:cNvPr id="13" name="Ovál 12"/>
          <p:cNvSpPr/>
          <p:nvPr/>
        </p:nvSpPr>
        <p:spPr>
          <a:xfrm>
            <a:off x="1738653" y="837001"/>
            <a:ext cx="1558728" cy="155872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POKUD ALE MLUVÍME O POLYPECH (VÝRŮSTCÍCH NA SLIZNICÍCH), PÍŠEME TVRDÉ Y.</a:t>
            </a:r>
            <a:endParaRPr lang="cs-CZ" sz="1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85848" y="281323"/>
            <a:ext cx="315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NAPÍŠEME I, NEBO Y?</a:t>
            </a:r>
            <a:endParaRPr lang="cs-CZ" dirty="0"/>
          </a:p>
        </p:txBody>
      </p:sp>
      <p:pic>
        <p:nvPicPr>
          <p:cNvPr id="2050" name="Picture 2" descr="Jak zachránit korály: Recept na záchranu se snaží najít na Seychelách |  100+1 zahraniční zajímavo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772566"/>
            <a:ext cx="4270375" cy="283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uzeum korálu Alghero | Cesty na motor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750046"/>
            <a:ext cx="5917767" cy="287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orál větvičkový červený sekaný náhrdelník | e-shop AnnJewels.cz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4" b="16448"/>
          <a:stretch/>
        </p:blipFill>
        <p:spPr bwMode="auto">
          <a:xfrm>
            <a:off x="6766103" y="2750046"/>
            <a:ext cx="5063335" cy="288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0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3657597" cy="3101982"/>
          </a:xfrm>
        </p:spPr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Mají rosolovité tělo, většinu z něj tvoří voda.</a:t>
            </a:r>
          </a:p>
          <a:p>
            <a:endParaRPr lang="cs-CZ" dirty="0"/>
          </a:p>
          <a:p>
            <a:r>
              <a:rPr lang="cs-CZ" dirty="0" smtClean="0"/>
              <a:t>Jako průsvitné zvony se vznášejí ve vodě.</a:t>
            </a:r>
          </a:p>
          <a:p>
            <a:endParaRPr lang="cs-CZ" dirty="0"/>
          </a:p>
          <a:p>
            <a:r>
              <a:rPr lang="cs-CZ" dirty="0" smtClean="0">
                <a:solidFill>
                  <a:srgbClr val="0070C0"/>
                </a:solidFill>
              </a:rPr>
              <a:t>POZOR! </a:t>
            </a:r>
            <a:r>
              <a:rPr lang="cs-CZ" dirty="0" smtClean="0"/>
              <a:t>Některé mohou být velice nebezpečné a způsobit i smrt (např. čtyřhranka smrtelná, která žije v Austrálii).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Popálení od medúzy může být velice bolestivé. </a:t>
            </a:r>
            <a:r>
              <a:rPr lang="cs-CZ" dirty="0" smtClean="0">
                <a:solidFill>
                  <a:srgbClr val="0070C0"/>
                </a:solidFill>
              </a:rPr>
              <a:t>První pomoc: ocet.</a:t>
            </a:r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cs-CZ"/>
          </a:p>
        </p:txBody>
      </p:sp>
      <p:pic>
        <p:nvPicPr>
          <p:cNvPr id="3074" name="Picture 2" descr="Čtyřhranka Fleckerova – Wikiped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4726" r="28492"/>
          <a:stretch/>
        </p:blipFill>
        <p:spPr bwMode="auto">
          <a:xfrm>
            <a:off x="5769203" y="2852698"/>
            <a:ext cx="1858477" cy="402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gangodvaznych.cz/wp-content/uploads/2019/03/tal%C3%AD%C5%99ovka-obrovsk%C3%A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/>
          <a:stretch/>
        </p:blipFill>
        <p:spPr bwMode="auto">
          <a:xfrm>
            <a:off x="7459706" y="2852698"/>
            <a:ext cx="5874644" cy="400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ttachments.office.net/owa/Alena.Nezvalova%40zshlubocky.cz/service.svc/s/GetAttachmentThumbnail?id=AAMkADY3OWUxM2FkLTQ3NmEtNDFkYi1hOWYwLTNmYTE4MmQ0MjJmOABGAAAAAAB9yiO4bSECS6WFTqSs%2BDROBwC80V0xV%2F6pS7Bv1lmHBT53AAAAAAEMAAC80V0xV%2F6pS7Bv1lmHBT53AABguXs1AAABEgAQAA31ryjfTNhLmOI8beO%2F5rI%3D&amp;thumbnailType=2&amp;token=eyJhbGciOiJSUzI1NiIsImtpZCI6IjMwODE3OUNFNUY0QjUyRTc4QjJEQjg5NjZCQUY0RUNDMzcyN0FFRUUiLCJ0eXAiOiJKV1QiLCJ4NXQiOiJNSUY1emw5TFV1ZUxMYmlXYTY5T3pEY25ydTQifQ.eyJvcmlnaW4iOiJodHRwczovL291dGxvb2sub2ZmaWNlLmNvbSIsInVjIjoiMWJmMmVkNjg1ODM2NDA1NDk1ZmJkOTA4YzMzYjE1NGQiLCJzaWduaW5fc3RhdGUiOiJbXCJrbXNpXCJdIiwidmVyIjoiRXhjaGFuZ2UuQ2FsbGJhY2suVjEiLCJhcHBjdHhzZW5kZXIiOiJPd2FEb3dubG9hZEAzZmExOTJlYy1mYzczLTRkNTctOGEwYy00N2Q1OGU2NjExNzIiLCJpc3NyaW5nIjoiV1ciLCJhcHBjdHgiOiJ7XCJtc2V4Y2hwcm90XCI6XCJvd2FcIixcInB1aWRcIjpcIjExNTM4MDExMTc2MTEzOTMzNDVcIixcInNjb3BlXCI6XCJPd2FEb3dubG9hZFwiLFwib2lkXCI6XCIyOGYyOTQxNi04NWQyLTQ2ZGItYmFhZC1mMDFmNTE1Nzg3ZTZcIixcInByaW1hcnlzaWRcIjpcIlMtMS01LTIxLTE2MTIwODMxNzktNDEwMjAwMDY5OS0zNzg1NDgzNjk0LTE5OTMyMTU0XCJ9IiwibmJmIjoxNjExMjIwNDM1LCJleHAiOjE2MTEyMjEwMzUsImlzcyI6IjAwMDAwMDAyLTAwMDAtMGZmMS1jZTAwLTAwMDAwMDAwMDAwMEAzZmExOTJlYy1mYzczLTRkNTctOGEwYy00N2Q1OGU2NjExNzIiLCJhdWQiOiIwMDAwMDAwMi0wMDAwLTBmZjEtY2UwMC0wMDAwMDAwMDAwMDAvYXR0YWNobWVudHMub2ZmaWNlLm5ldEAzZmExOTJlYy1mYzczLTRkNTctOGEwYy00N2Q1OGU2NjExNzIiLCJoYXBwIjoib3dhIn0.UZnOG9JNPjkt9SgWOiXmnbfi9w3_gRNhShp-7RKUaVxvvh__dRFWUIlTblgXDa_2wvIX9IOxRoYNLabpPvDTJnO-qnscdzDB32EnHN8AqLCoG2ZysHCO5co9knuxLnY60x7lcuOo-gKgmLR9pGWclbSIxa4KVQHHNXuvEzTHBo-JBxMcyHI4hKcaj8oG0MXbp8bqiSexV82DmhV_sBy_ZCV5ANpsZzJ6fQ0ZPMVK458tI5z522huWu_anSEuLyzz5bn6X4U5jATMNk2Zb8oLjddrOrwrfaN6W6c0cjb27_L_Hgz5u2r3aTe1HB4_Up6i8UNBWq1S2f57o2H0KNcB4w&amp;X-OWA-CANARY=993yFTkxM0uE1V2b9obA-2CgWeTsvdgYilcC_2YVlGvkAGdsMNJREXDW_FxjWZllCK7rWZJIQx4.&amp;owa=outlook.office.com&amp;scriptVer=20210103002.08&amp;animation=tr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558" y="1977648"/>
            <a:ext cx="6527442" cy="489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Mořští zástupci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rgbClr val="0070C0"/>
                </a:solidFill>
              </a:rPr>
              <a:t>MEDÚZY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3080" name="Picture 8" descr="Fotografie „talířovka svítivá (Pelagia noctiluca)“ | Galerie Megapix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120" y="2292818"/>
            <a:ext cx="6315880" cy="458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ál 14"/>
          <p:cNvSpPr/>
          <p:nvPr/>
        </p:nvSpPr>
        <p:spPr>
          <a:xfrm>
            <a:off x="9436652" y="387142"/>
            <a:ext cx="2343820" cy="234382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MOJE ZKUŠENOST.</a:t>
            </a:r>
          </a:p>
          <a:p>
            <a:pPr algn="ctr"/>
            <a:r>
              <a:rPr lang="cs-CZ" sz="3200" dirty="0"/>
              <a:t>👎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8520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Mořští zástupci</a:t>
            </a:r>
            <a:br>
              <a:rPr lang="cs-CZ" dirty="0" smtClean="0"/>
            </a:br>
            <a:r>
              <a:rPr lang="cs-CZ" dirty="0" smtClean="0">
                <a:solidFill>
                  <a:srgbClr val="0070C0"/>
                </a:solidFill>
              </a:rPr>
              <a:t>sasanky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Mají podobnou stavbu těla jako koráli.</a:t>
            </a:r>
          </a:p>
          <a:p>
            <a:endParaRPr lang="cs-CZ" dirty="0"/>
          </a:p>
          <a:p>
            <a:r>
              <a:rPr lang="cs-CZ" dirty="0" smtClean="0"/>
              <a:t>Nevytvářejí vápenaté kostry.</a:t>
            </a:r>
          </a:p>
          <a:p>
            <a:endParaRPr lang="cs-CZ" dirty="0"/>
          </a:p>
          <a:p>
            <a:r>
              <a:rPr lang="cs-CZ" dirty="0" smtClean="0"/>
              <a:t>Veliké množství ramen kolem úst.</a:t>
            </a:r>
          </a:p>
          <a:p>
            <a:endParaRPr lang="cs-CZ" dirty="0"/>
          </a:p>
          <a:p>
            <a:r>
              <a:rPr lang="cs-CZ" dirty="0" smtClean="0"/>
              <a:t>Žijí na mořském dně a podobají se krásným barevným květům.</a:t>
            </a:r>
          </a:p>
        </p:txBody>
      </p:sp>
      <p:pic>
        <p:nvPicPr>
          <p:cNvPr id="4100" name="Picture 4" descr="Sasanka velkolepá | Zoo Olomouc - Svatý Kopeč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430" y="2638044"/>
            <a:ext cx="4524387" cy="30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asanky a klauni: Symbióza na dně moře | 100+1 zahraniční zajímavo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35" y="2691309"/>
            <a:ext cx="4270375" cy="290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63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jsme se dnes dozvěděli?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accent4">
                    <a:lumMod val="75000"/>
                  </a:schemeClr>
                </a:solidFill>
              </a:rPr>
              <a:t>K čemu má nezmar ramena?</a:t>
            </a:r>
          </a:p>
          <a:p>
            <a:r>
              <a:rPr lang="cs-CZ" sz="2000" dirty="0" smtClean="0">
                <a:solidFill>
                  <a:schemeClr val="accent4">
                    <a:lumMod val="75000"/>
                  </a:schemeClr>
                </a:solidFill>
              </a:rPr>
              <a:t>K čemu má nezmar láčku?</a:t>
            </a:r>
          </a:p>
          <a:p>
            <a:r>
              <a:rPr lang="cs-CZ" sz="2000" dirty="0" smtClean="0">
                <a:solidFill>
                  <a:schemeClr val="accent4">
                    <a:lumMod val="75000"/>
                  </a:schemeClr>
                </a:solidFill>
              </a:rPr>
              <a:t>Jakým způsobem se nezmar nejčastěji rozmnožuje?</a:t>
            </a:r>
          </a:p>
          <a:p>
            <a:r>
              <a:rPr lang="cs-CZ" sz="2000" dirty="0">
                <a:solidFill>
                  <a:schemeClr val="accent4">
                    <a:lumMod val="75000"/>
                  </a:schemeClr>
                </a:solidFill>
              </a:rPr>
              <a:t>Co je to regenerace?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Jak </a:t>
            </a:r>
            <a:r>
              <a:rPr lang="cs-CZ" sz="2000" dirty="0">
                <a:solidFill>
                  <a:srgbClr val="0070C0"/>
                </a:solidFill>
              </a:rPr>
              <a:t>se podílejí koráli na vzniku korálových útesů a ostrovů</a:t>
            </a:r>
            <a:r>
              <a:rPr lang="cs-CZ" sz="2000" dirty="0" smtClean="0">
                <a:solidFill>
                  <a:srgbClr val="0070C0"/>
                </a:solidFill>
              </a:rPr>
              <a:t>?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Rameny chytá drobné vodní živočichy.</a:t>
            </a:r>
          </a:p>
          <a:p>
            <a:r>
              <a:rPr lang="cs-CZ" dirty="0" smtClean="0"/>
              <a:t>Láčka (trávicí dutina) slouží k trávení potravy.</a:t>
            </a:r>
          </a:p>
          <a:p>
            <a:r>
              <a:rPr lang="cs-CZ" dirty="0" smtClean="0"/>
              <a:t>Pučením.</a:t>
            </a:r>
          </a:p>
          <a:p>
            <a:r>
              <a:rPr lang="cs-CZ" dirty="0" smtClean="0"/>
              <a:t>Obnova – nezmar snadno nahrazuje ztracené části těla.</a:t>
            </a:r>
          </a:p>
          <a:p>
            <a:r>
              <a:rPr lang="cs-CZ" dirty="0" smtClean="0"/>
              <a:t>Ve svých tělech vytvářejí vápenaté kostry, které přirůstají ke skalnatému podkladu.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 descr="Nejkrásnější korálové útesy světa | JenCestování.c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/>
          <a:stretch/>
        </p:blipFill>
        <p:spPr bwMode="auto">
          <a:xfrm>
            <a:off x="9783096" y="618478"/>
            <a:ext cx="2408903" cy="177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LANETA ZEMĚ A VZNIK ŽIVOTA NA ZEMI ŽIVOT NA ZEMI ZÁKLADNÍ STRUKTURA ŽIVOTA  PŘEHLED ORGANISM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69" y="618478"/>
            <a:ext cx="1959958" cy="177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3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400</TotalTime>
  <Words>854</Words>
  <Application>Microsoft Office PowerPoint</Application>
  <PresentationFormat>Širokoúhlá obrazovka</PresentationFormat>
  <Paragraphs>102</Paragraphs>
  <Slides>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Wingdings</vt:lpstr>
      <vt:lpstr>Parcel</vt:lpstr>
      <vt:lpstr>Krásné pondělí!</vt:lpstr>
      <vt:lpstr>Žahavci – žahaví dravci</vt:lpstr>
      <vt:lpstr>žahavci</vt:lpstr>
      <vt:lpstr>Sladkovodní zástupce nezmar hnědý</vt:lpstr>
      <vt:lpstr>Sladkovodní zástupce nezmar hnědý</vt:lpstr>
      <vt:lpstr>Mořští zástupci koráli</vt:lpstr>
      <vt:lpstr>Mořští zástupci MEDÚZY</vt:lpstr>
      <vt:lpstr>Mořští zástupci sasanky</vt:lpstr>
      <vt:lpstr>Co jsme se dnes dozvěděli?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Žahavci – žahaví dravci</dc:title>
  <dc:creator>Nezvalová Alena</dc:creator>
  <cp:lastModifiedBy>Nezvalová Alena</cp:lastModifiedBy>
  <cp:revision>29</cp:revision>
  <dcterms:created xsi:type="dcterms:W3CDTF">2021-01-20T15:00:08Z</dcterms:created>
  <dcterms:modified xsi:type="dcterms:W3CDTF">2021-01-25T06:44:47Z</dcterms:modified>
</cp:coreProperties>
</file>