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7"/>
  </p:notesMasterIdLst>
  <p:sldIdLst>
    <p:sldId id="282" r:id="rId2"/>
    <p:sldId id="274" r:id="rId3"/>
    <p:sldId id="275" r:id="rId4"/>
    <p:sldId id="256" r:id="rId5"/>
    <p:sldId id="258" r:id="rId6"/>
    <p:sldId id="265" r:id="rId7"/>
    <p:sldId id="259" r:id="rId8"/>
    <p:sldId id="272" r:id="rId9"/>
    <p:sldId id="273" r:id="rId10"/>
    <p:sldId id="276" r:id="rId11"/>
    <p:sldId id="277" r:id="rId12"/>
    <p:sldId id="280" r:id="rId13"/>
    <p:sldId id="278" r:id="rId14"/>
    <p:sldId id="27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71F"/>
    <a:srgbClr val="8C7232"/>
    <a:srgbClr val="785B2F"/>
    <a:srgbClr val="7FAE43"/>
    <a:srgbClr val="D2CCA1"/>
    <a:srgbClr val="FFFFFF"/>
    <a:srgbClr val="FF7E86"/>
    <a:srgbClr val="6F7D4A"/>
    <a:srgbClr val="715B67"/>
    <a:srgbClr val="A59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1CA1-D152-4DD1-A481-9D59479EA031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AB6AB-7880-4AAC-A288-5AF7D3312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49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20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Hlemýžď</a:t>
            </a:r>
            <a:r>
              <a:rPr lang="cs-CZ" baseline="0" dirty="0" smtClean="0"/>
              <a:t> zahradní.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6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Hlemýžď</a:t>
            </a:r>
            <a:r>
              <a:rPr lang="cs-CZ" baseline="0" dirty="0" smtClean="0"/>
              <a:t> zahradní.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06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Samozřejmě</a:t>
            </a:r>
            <a:r>
              <a:rPr lang="cs-CZ" baseline="0" dirty="0" smtClean="0"/>
              <a:t>, že ve sladké – vyplývá to už z názvu.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Na těle škeble můžeme rozlišit svalnatou nohu a útrobní vak, hlava zcela chybí. Tělo, podobně jako u hlemýždě, kryje plášť, který vylučuje materiál na tvorbu lastur (tedy pevné schránky). Lastury jsou spojeny svaly, které je otevírají a uzavírají. Tím může škeble vysouvat svalnatou nohu a pohybovat se (mlži se svalnatou nohou zarývají do písku nebo bahna na dně).</a:t>
            </a:r>
          </a:p>
          <a:p>
            <a:endParaRPr lang="cs-CZ" baseline="0" dirty="0" smtClean="0"/>
          </a:p>
          <a:p>
            <a:r>
              <a:rPr lang="cs-CZ" baseline="0" dirty="0" smtClean="0"/>
              <a:t>Škeble nasává přijímacím otvorem vodu s rozpuštěným kyslíkem a s drobnými částečkami potravy, která se dostává do plášťové dutiny a proniká do žaber. Částečky potravy jsou posunovány až do ústního otvoru. Nestrávené zbytky potravy odcházejí z těla vyvrhovacím otvorem.</a:t>
            </a:r>
          </a:p>
          <a:p>
            <a:endParaRPr lang="cs-CZ" baseline="0" dirty="0" smtClean="0"/>
          </a:p>
          <a:p>
            <a:r>
              <a:rPr lang="cs-CZ" baseline="0" dirty="0" smtClean="0"/>
              <a:t>Škeble má oddělené pohlaví. Z oplozených vajíček se líhnou larvy, ze kterých po určité době vznikají malé škeble – vývin nepřímý.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05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 smtClean="0"/>
              <a:t>SVALY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0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Rozlišujeme</a:t>
            </a:r>
            <a:r>
              <a:rPr lang="cs-CZ" baseline="0" dirty="0" smtClean="0"/>
              <a:t> perly přírodní a perly z chovů. Přírodní perly vznikají, pokud do schránky mlže vnikne cizí tělísko – např. zrnko písku. To vyvolá obrannou reakci mlže – začne vylučovat perleťovou hmotu usazující se na cizím tělese. U perel z chovů je proces růstu perly stejný, ale cizí těleso je zavedeno do schránek mlžů zavedeno úmyslně. Nejžádanější jsou perly dokonale kulaté a hladké, většina přírodních perel však vzniká v různých nepravidelných tvarech a také různých barvách. Doba růstu perly se pohybuje od jednoho roku do několika let. Perly se využívají v klenotnictví.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5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94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Svatojakubská cesta nebo Cesta svatého Jakuba je název historické sítě dvanácti poutních cest, které vedou ke hrobu svatého Jakuba Staršího v katedrále v Santiagu de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Compostela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španělské Galicii.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7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Největší žijící mlž. Dorůstá velikosti až 1,2 metru, váhy až 200 kilogramů a dožívá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více než sta let.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ponge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10335491" cy="68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5976" y="599715"/>
            <a:ext cx="3200048" cy="888029"/>
          </a:xfrm>
        </p:spPr>
        <p:txBody>
          <a:bodyPr/>
          <a:lstStyle/>
          <a:p>
            <a:r>
              <a:rPr lang="cs-CZ" dirty="0" smtClean="0"/>
              <a:t>Dobré ráno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to, co jsme si teď řekli u obrázku?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těle škeble můžeme rozlišit </a:t>
            </a:r>
            <a:r>
              <a:rPr lang="cs-CZ" b="1" dirty="0"/>
              <a:t>svalnatou nohu </a:t>
            </a:r>
            <a:r>
              <a:rPr lang="cs-CZ" dirty="0"/>
              <a:t>a </a:t>
            </a:r>
            <a:r>
              <a:rPr lang="cs-CZ" b="1" dirty="0"/>
              <a:t>útrobní vak</a:t>
            </a:r>
            <a:r>
              <a:rPr lang="cs-CZ" dirty="0"/>
              <a:t>, hlava zcela chybí. Tělo, podobně jako u hlemýždě, kryje </a:t>
            </a:r>
            <a:r>
              <a:rPr lang="cs-CZ" b="1" dirty="0"/>
              <a:t>plášť</a:t>
            </a:r>
            <a:r>
              <a:rPr lang="cs-CZ" dirty="0"/>
              <a:t>, který vylučuje materiál na tvorbu lastur (tedy pevné schránky).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Lastury</a:t>
            </a:r>
            <a:r>
              <a:rPr lang="cs-CZ" dirty="0" smtClean="0"/>
              <a:t> </a:t>
            </a:r>
            <a:r>
              <a:rPr lang="cs-CZ" dirty="0"/>
              <a:t>jsou </a:t>
            </a:r>
            <a:r>
              <a:rPr lang="cs-CZ" b="1" dirty="0"/>
              <a:t>spojeny </a:t>
            </a:r>
            <a:r>
              <a:rPr lang="cs-CZ" b="1" dirty="0" smtClean="0"/>
              <a:t>______</a:t>
            </a:r>
            <a:r>
              <a:rPr lang="cs-CZ" dirty="0" smtClean="0"/>
              <a:t>, </a:t>
            </a:r>
            <a:r>
              <a:rPr lang="cs-CZ" dirty="0"/>
              <a:t>které je otevírají a uzavírají. Tím může škeble vysouvat svalnatou nohu a pohybovat se (mlži se svalnatou nohou zarývají do písku nebo bahna na dně).</a:t>
            </a:r>
          </a:p>
          <a:p>
            <a:endParaRPr lang="cs-CZ" dirty="0"/>
          </a:p>
          <a:p>
            <a:r>
              <a:rPr lang="cs-CZ" dirty="0" smtClean="0"/>
              <a:t>Škeble </a:t>
            </a:r>
            <a:r>
              <a:rPr lang="cs-CZ" dirty="0"/>
              <a:t>má </a:t>
            </a:r>
            <a:r>
              <a:rPr lang="cs-CZ" b="1" dirty="0"/>
              <a:t>oddělené pohlaví</a:t>
            </a:r>
            <a:r>
              <a:rPr lang="cs-CZ" dirty="0"/>
              <a:t>. Z oplozených vajíček se líhnou </a:t>
            </a:r>
            <a:r>
              <a:rPr lang="cs-CZ" b="1" dirty="0" smtClean="0"/>
              <a:t>_______</a:t>
            </a:r>
            <a:r>
              <a:rPr lang="cs-CZ" dirty="0" smtClean="0"/>
              <a:t>, </a:t>
            </a:r>
            <a:r>
              <a:rPr lang="cs-CZ" dirty="0"/>
              <a:t>ze kterých po určité době vznikají malé škeble – </a:t>
            </a:r>
            <a:r>
              <a:rPr lang="cs-CZ" b="1" dirty="0"/>
              <a:t>vývin nepřímý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Škeble nasává přijímacím otvorem </a:t>
            </a:r>
            <a:r>
              <a:rPr lang="cs-CZ" b="1" dirty="0" smtClean="0"/>
              <a:t>_______</a:t>
            </a:r>
            <a:r>
              <a:rPr lang="cs-CZ" dirty="0" smtClean="0"/>
              <a:t> </a:t>
            </a:r>
            <a:r>
              <a:rPr lang="cs-CZ" dirty="0"/>
              <a:t>s </a:t>
            </a:r>
            <a:r>
              <a:rPr lang="cs-CZ" b="1" dirty="0"/>
              <a:t>rozpuštěným </a:t>
            </a:r>
            <a:r>
              <a:rPr lang="cs-CZ" b="1" dirty="0" smtClean="0"/>
              <a:t>___________</a:t>
            </a:r>
            <a:r>
              <a:rPr lang="cs-CZ" dirty="0" smtClean="0"/>
              <a:t> </a:t>
            </a:r>
            <a:r>
              <a:rPr lang="cs-CZ" dirty="0"/>
              <a:t>a s </a:t>
            </a:r>
            <a:r>
              <a:rPr lang="cs-CZ" b="1" dirty="0"/>
              <a:t>drobnými částečkami potravy</a:t>
            </a:r>
            <a:r>
              <a:rPr lang="cs-CZ" dirty="0"/>
              <a:t>, která se dostává do plášťové dutiny a proniká do </a:t>
            </a:r>
            <a:r>
              <a:rPr lang="cs-CZ" dirty="0" smtClean="0"/>
              <a:t>žaber.</a:t>
            </a:r>
          </a:p>
          <a:p>
            <a:endParaRPr lang="cs-CZ" dirty="0"/>
          </a:p>
          <a:p>
            <a:r>
              <a:rPr lang="cs-CZ" dirty="0" smtClean="0"/>
              <a:t>Částečky </a:t>
            </a:r>
            <a:r>
              <a:rPr lang="cs-CZ" dirty="0"/>
              <a:t>potravy jsou posunovány až do </a:t>
            </a:r>
            <a:r>
              <a:rPr lang="cs-CZ" b="1" dirty="0"/>
              <a:t>ústního otvoru</a:t>
            </a:r>
            <a:r>
              <a:rPr lang="cs-CZ" dirty="0"/>
              <a:t>. Nestrávené zbytky potravy odcházejí z těla </a:t>
            </a:r>
            <a:r>
              <a:rPr lang="cs-CZ" b="1" dirty="0" smtClean="0"/>
              <a:t>__________________ </a:t>
            </a:r>
            <a:r>
              <a:rPr lang="cs-CZ" b="1" dirty="0"/>
              <a:t>otvorem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16195" y="3731492"/>
            <a:ext cx="96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7E86"/>
                </a:solidFill>
              </a:rPr>
              <a:t>SVALY</a:t>
            </a:r>
            <a:endParaRPr lang="cs-CZ" dirty="0">
              <a:solidFill>
                <a:srgbClr val="FF7E8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94339" y="5093856"/>
            <a:ext cx="96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7E86"/>
                </a:solidFill>
              </a:rPr>
              <a:t>LARVY</a:t>
            </a:r>
            <a:endParaRPr lang="cs-CZ" dirty="0">
              <a:solidFill>
                <a:srgbClr val="FF7E8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18049" y="2572327"/>
            <a:ext cx="96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7E86"/>
                </a:solidFill>
              </a:rPr>
              <a:t>VODU</a:t>
            </a:r>
            <a:endParaRPr lang="cs-CZ" dirty="0">
              <a:solidFill>
                <a:srgbClr val="FF7E8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10729" y="2756993"/>
            <a:ext cx="13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7E86"/>
                </a:solidFill>
              </a:rPr>
              <a:t>KYSLÍKEM</a:t>
            </a:r>
            <a:endParaRPr lang="cs-CZ" dirty="0">
              <a:solidFill>
                <a:srgbClr val="FF7E8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45542" y="4100703"/>
            <a:ext cx="188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7E86"/>
                </a:solidFill>
              </a:rPr>
              <a:t>VYVRHOVACÍM</a:t>
            </a:r>
            <a:endParaRPr lang="cs-CZ" dirty="0">
              <a:solidFill>
                <a:srgbClr val="FF7E86"/>
              </a:solidFill>
            </a:endParaRPr>
          </a:p>
        </p:txBody>
      </p:sp>
      <p:pic>
        <p:nvPicPr>
          <p:cNvPr id="1026" name="Picture 2" descr="alternativní popis obrázku chyb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45" y="4655127"/>
            <a:ext cx="1815555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ZÁSTUPCI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Perlotvorka mořská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Perlorodka říční</a:t>
            </a:r>
          </a:p>
          <a:p>
            <a:endParaRPr lang="cs-CZ" dirty="0"/>
          </a:p>
        </p:txBody>
      </p:sp>
      <p:pic>
        <p:nvPicPr>
          <p:cNvPr id="2054" name="Picture 6" descr="Image result for perlorodka říč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3228902"/>
            <a:ext cx="3769880" cy="25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4313104" y="4969736"/>
            <a:ext cx="1540579" cy="1540579"/>
          </a:xfrm>
          <a:prstGeom prst="ellipse">
            <a:avLst/>
          </a:prstGeom>
          <a:solidFill>
            <a:srgbClr val="6F7D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Chráněný druh.</a:t>
            </a:r>
            <a:endParaRPr lang="cs-CZ" dirty="0"/>
          </a:p>
        </p:txBody>
      </p:sp>
      <p:pic>
        <p:nvPicPr>
          <p:cNvPr id="2056" name="Picture 8" descr="Image result for perlotvorka mořsk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228902"/>
            <a:ext cx="4270247" cy="32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9303103" y="416659"/>
            <a:ext cx="2284786" cy="2284786"/>
          </a:xfrm>
          <a:prstGeom prst="ellipse">
            <a:avLst/>
          </a:prstGeom>
          <a:solidFill>
            <a:srgbClr val="6F7D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Oba tito mlži mají silnou lesklou perleťovou vrstvu na vnitřní straně lastur.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9838272" y="4910936"/>
            <a:ext cx="1540579" cy="1540579"/>
          </a:xfrm>
          <a:prstGeom prst="ellipse">
            <a:avLst/>
          </a:prstGeom>
          <a:solidFill>
            <a:srgbClr val="6F7D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Obalení cizího tělesa → vznik perly.</a:t>
            </a:r>
            <a:endParaRPr lang="cs-CZ" dirty="0"/>
          </a:p>
        </p:txBody>
      </p:sp>
      <p:pic>
        <p:nvPicPr>
          <p:cNvPr id="2058" name="Picture 10" descr="Image result for per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1" y="-6467"/>
            <a:ext cx="3387211" cy="2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srdcovka jed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/>
          <a:stretch/>
        </p:blipFill>
        <p:spPr bwMode="auto">
          <a:xfrm rot="16200000">
            <a:off x="-75229" y="4546325"/>
            <a:ext cx="1691086" cy="1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Srdcovka jedlá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Ústřice jedlá</a:t>
            </a:r>
            <a:endParaRPr lang="cs-CZ" dirty="0"/>
          </a:p>
        </p:txBody>
      </p:sp>
      <p:pic>
        <p:nvPicPr>
          <p:cNvPr id="7170" name="Picture 2" descr="Image result for srdcovka jedl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6" y="3418764"/>
            <a:ext cx="1551496" cy="12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erastoderma edu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11351" r="5051" b="13196"/>
          <a:stretch/>
        </p:blipFill>
        <p:spPr bwMode="auto">
          <a:xfrm>
            <a:off x="1459346" y="3418764"/>
            <a:ext cx="4017818" cy="27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ústřice jedl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4" y="3418764"/>
            <a:ext cx="4597620" cy="3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oyster po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23" y="3418764"/>
            <a:ext cx="4325277" cy="34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9115495" y="416659"/>
            <a:ext cx="2284786" cy="2284786"/>
          </a:xfrm>
          <a:prstGeom prst="ellipse">
            <a:avLst/>
          </a:prstGeom>
          <a:solidFill>
            <a:srgbClr val="D2CC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některých zemích jsou ústřice vyhlášenou pochoutkou.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3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lávka jedl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658"/>
            <a:ext cx="1718171" cy="11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Slávka jedlá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Hřebenatka jakubská</a:t>
            </a:r>
          </a:p>
          <a:p>
            <a:endParaRPr lang="cs-CZ" dirty="0"/>
          </a:p>
        </p:txBody>
      </p:sp>
      <p:pic>
        <p:nvPicPr>
          <p:cNvPr id="5122" name="Picture 2" descr="Image result for slávka jedl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3176658"/>
            <a:ext cx="4271771" cy="2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ecten jacobae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83" y="3176658"/>
            <a:ext cx="6399658" cy="2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hell benz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37" y="-1"/>
            <a:ext cx="2327564" cy="18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 hřebenatky jakubské</a:t>
            </a:r>
            <a:endParaRPr lang="cs-CZ" dirty="0"/>
          </a:p>
        </p:txBody>
      </p:sp>
      <p:pic>
        <p:nvPicPr>
          <p:cNvPr id="6146" name="Picture 2" descr="Image result for ¨santiago de compostela sh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3629891"/>
            <a:ext cx="3620654" cy="22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shell benz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35" y="2697018"/>
            <a:ext cx="4105929" cy="31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756586" y="2494841"/>
            <a:ext cx="2199050" cy="2049450"/>
          </a:xfrm>
          <a:prstGeom prst="ellipse">
            <a:avLst/>
          </a:prstGeom>
          <a:solidFill>
            <a:srgbClr val="D2CC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Svatojakubská cesta.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9275142" y="2697018"/>
            <a:ext cx="1371444" cy="1408545"/>
          </a:xfrm>
          <a:prstGeom prst="ellipse">
            <a:avLst/>
          </a:prstGeom>
          <a:solidFill>
            <a:srgbClr val="D2CC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Čerpací stanice.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4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Zéva obrovská</a:t>
            </a:r>
            <a:endParaRPr lang="cs-CZ" dirty="0"/>
          </a:p>
        </p:txBody>
      </p:sp>
      <p:pic>
        <p:nvPicPr>
          <p:cNvPr id="1026" name="Picture 2" descr="Image result for zéva obrovsk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799"/>
            <a:ext cx="46672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Fish Center Tridacna gigas broodstock at Nusatupe, Solomon Islands. (Image: WorldFish Center)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3226" r="4680" b="9777"/>
          <a:stretch/>
        </p:blipFill>
        <p:spPr bwMode="auto">
          <a:xfrm>
            <a:off x="7109459" y="3733799"/>
            <a:ext cx="5082541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éva obrovská / Tridacna gig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3"/>
          <a:stretch/>
        </p:blipFill>
        <p:spPr bwMode="auto">
          <a:xfrm>
            <a:off x="4479599" y="3733799"/>
            <a:ext cx="3232801" cy="31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9331018" y="690675"/>
            <a:ext cx="1736753" cy="1736753"/>
          </a:xfrm>
          <a:prstGeom prst="ellipse">
            <a:avLst/>
          </a:prstGeom>
          <a:solidFill>
            <a:srgbClr val="D2CC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Největší žijící mlž.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z minulé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1) Na jaké 3 třídy dělíme kmen měkkýšů</a:t>
            </a:r>
            <a:r>
              <a:rPr lang="cs-CZ" b="1" dirty="0" smtClean="0"/>
              <a:t>?</a:t>
            </a:r>
          </a:p>
          <a:p>
            <a:endParaRPr lang="cs-CZ" b="1" dirty="0"/>
          </a:p>
          <a:p>
            <a:r>
              <a:rPr lang="cs-CZ" b="1" dirty="0"/>
              <a:t>2) Jaká třída měkkýšů má tělo kryto jednodílnou schránkou</a:t>
            </a:r>
            <a:r>
              <a:rPr lang="cs-CZ" b="1" dirty="0" smtClean="0"/>
              <a:t>?</a:t>
            </a:r>
          </a:p>
          <a:p>
            <a:endParaRPr lang="cs-CZ" b="1" dirty="0"/>
          </a:p>
          <a:p>
            <a:r>
              <a:rPr lang="cs-CZ" b="1" dirty="0"/>
              <a:t>3) Kde všude mohou žít měkkýši</a:t>
            </a:r>
            <a:r>
              <a:rPr lang="cs-CZ" b="1" dirty="0" smtClean="0"/>
              <a:t>?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4) Najdi správné tvrzení.</a:t>
            </a:r>
          </a:p>
          <a:p>
            <a:pPr lvl="1"/>
            <a:r>
              <a:rPr lang="cs-CZ" sz="1700" dirty="0" smtClean="0"/>
              <a:t>a</a:t>
            </a:r>
            <a:r>
              <a:rPr lang="cs-CZ" sz="1700" dirty="0"/>
              <a:t>) Dvoudílná schránka plžů se nazývá ulita, jednodílná schránka mlžů se nazývá lastura.</a:t>
            </a:r>
          </a:p>
          <a:p>
            <a:pPr lvl="1"/>
            <a:r>
              <a:rPr lang="cs-CZ" sz="1700" dirty="0"/>
              <a:t>b) Jednodílná schránka plžů se nazývá ulita, dvoudílná schránka mlžů se nazývá lastura.</a:t>
            </a:r>
          </a:p>
          <a:p>
            <a:pPr lvl="1"/>
            <a:r>
              <a:rPr lang="cs-CZ" sz="1700" dirty="0"/>
              <a:t>c) Jednodílná schránka plžů se nazývá ulita. Mlži mají také jednodílnou schránku, nazývá se lastura.</a:t>
            </a:r>
          </a:p>
          <a:p>
            <a:pPr lvl="1"/>
            <a:r>
              <a:rPr lang="cs-CZ" sz="1700" dirty="0"/>
              <a:t>d) Dvoudílná schránka plžů se nazývá lastura. Mlži mají také dvoudílnou schránku, nazývá se lastura.</a:t>
            </a:r>
          </a:p>
          <a:p>
            <a:endParaRPr lang="cs-CZ" dirty="0"/>
          </a:p>
        </p:txBody>
      </p:sp>
      <p:pic>
        <p:nvPicPr>
          <p:cNvPr id="9220" name="Picture 4" descr="Image result for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1" y="5029200"/>
            <a:ext cx="138545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z minulé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5) K čemu slouží hlemýždi zahradnímu krátká tykadla?</a:t>
            </a:r>
          </a:p>
          <a:p>
            <a:endParaRPr lang="cs-CZ" b="1" dirty="0"/>
          </a:p>
          <a:p>
            <a:r>
              <a:rPr lang="cs-CZ" b="1" dirty="0"/>
              <a:t>6) Co je to radula a k čemu slouží?</a:t>
            </a:r>
          </a:p>
          <a:p>
            <a:endParaRPr lang="cs-CZ" dirty="0"/>
          </a:p>
          <a:p>
            <a:r>
              <a:rPr lang="cs-CZ" b="1" dirty="0"/>
              <a:t>7) Proč si hlemýžď domácí vytváří vápenaté víčko?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8) Uveď další zástupce plžů (2 suchozemské, 1 sladkovodního a 1 mořského</a:t>
            </a:r>
            <a:r>
              <a:rPr lang="cs-CZ" b="1" dirty="0" smtClean="0"/>
              <a:t>).</a:t>
            </a:r>
          </a:p>
          <a:p>
            <a:endParaRPr lang="cs-CZ" dirty="0"/>
          </a:p>
          <a:p>
            <a:r>
              <a:rPr lang="cs-CZ" b="1" dirty="0" smtClean="0"/>
              <a:t>MAXIMÁLNÍ </a:t>
            </a:r>
            <a:r>
              <a:rPr lang="cs-CZ" b="1" dirty="0"/>
              <a:t>RYCHLOST HLEMÝŽDĚ ZAHRADNÍHO JE </a:t>
            </a:r>
            <a:r>
              <a:rPr lang="cs-CZ" b="1" dirty="0" smtClean="0"/>
              <a:t>____ M/H</a:t>
            </a:r>
            <a:r>
              <a:rPr lang="cs-CZ" b="1" dirty="0"/>
              <a:t>.</a:t>
            </a:r>
            <a:endParaRPr lang="cs-CZ" dirty="0"/>
          </a:p>
        </p:txBody>
      </p:sp>
      <p:pic>
        <p:nvPicPr>
          <p:cNvPr id="8194" name="Picture 2" descr="Image result for SNAI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07" y="5307441"/>
            <a:ext cx="2035847" cy="15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měkkýši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Dělí se na </a:t>
            </a:r>
            <a:r>
              <a:rPr lang="cs-CZ" b="1" dirty="0">
                <a:solidFill>
                  <a:schemeClr val="bg1"/>
                </a:solidFill>
              </a:rPr>
              <a:t>plže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b="1" dirty="0">
                <a:solidFill>
                  <a:schemeClr val="bg1"/>
                </a:solidFill>
              </a:rPr>
              <a:t>mlže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b="1" dirty="0">
                <a:solidFill>
                  <a:schemeClr val="bg1"/>
                </a:solidFill>
              </a:rPr>
              <a:t>hlavonožce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981831" y="1881479"/>
            <a:ext cx="489527" cy="748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187503" y="1512147"/>
            <a:ext cx="86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KMEN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48586" y="5542986"/>
            <a:ext cx="8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TŘÍDY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>
            <a:stCxn id="7" idx="0"/>
          </p:cNvCxnSpPr>
          <p:nvPr/>
        </p:nvCxnSpPr>
        <p:spPr>
          <a:xfrm flipV="1">
            <a:off x="4787590" y="4876800"/>
            <a:ext cx="194241" cy="6661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Image result for lastur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53" y="2835529"/>
            <a:ext cx="812209" cy="8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NAI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64" y="2885159"/>
            <a:ext cx="987208" cy="6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sépie k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43" y="2708200"/>
            <a:ext cx="790432" cy="11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m17-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03" y="3738880"/>
            <a:ext cx="3308194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66903" y="1583789"/>
            <a:ext cx="279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PLŽI → JEDNODÍLNÁ SCHRÁNKA – </a:t>
            </a:r>
            <a:r>
              <a:rPr lang="cs-CZ" b="1" dirty="0" smtClean="0"/>
              <a:t>ULITA</a:t>
            </a:r>
          </a:p>
          <a:p>
            <a:r>
              <a:rPr lang="cs-CZ" sz="1200" dirty="0" smtClean="0"/>
              <a:t>(U NĚKTERÝCH JE VŠAK ZCELA ZAKRNĚLÁ)</a:t>
            </a:r>
            <a:endParaRPr lang="cs-CZ" sz="1200" dirty="0"/>
          </a:p>
        </p:txBody>
      </p:sp>
      <p:pic>
        <p:nvPicPr>
          <p:cNvPr id="4" name="Picture 58" descr="m4-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27" y="3738880"/>
            <a:ext cx="2069773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97879" y="1583789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HLAVONOŽCI → VE VĚTŠINĚ PŘÍPADŮ </a:t>
            </a:r>
            <a:r>
              <a:rPr lang="cs-CZ" b="1" dirty="0" smtClean="0"/>
              <a:t>NEMAJÍ </a:t>
            </a:r>
            <a:r>
              <a:rPr lang="cs-CZ" dirty="0" smtClean="0"/>
              <a:t>VNĚJŠÍ SCHRÁNKU</a:t>
            </a:r>
            <a:endParaRPr lang="cs-CZ" dirty="0"/>
          </a:p>
        </p:txBody>
      </p:sp>
      <p:pic>
        <p:nvPicPr>
          <p:cNvPr id="6" name="Picture 57" descr="m3-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9" y="3738880"/>
            <a:ext cx="2075121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54600" y="1583789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LŽI → DVOUDÍLNÁ SCHRÁNKA – </a:t>
            </a:r>
            <a:r>
              <a:rPr lang="cs-CZ" b="1" dirty="0" smtClean="0"/>
              <a:t>LASTURA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175068" y="858982"/>
            <a:ext cx="4747490" cy="47474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567055" y="1893469"/>
            <a:ext cx="1281545" cy="29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2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lži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žijí a jak vypadají?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Výskyt:</a:t>
            </a:r>
          </a:p>
          <a:p>
            <a:r>
              <a:rPr lang="cs-CZ" dirty="0" smtClean="0"/>
              <a:t>žijí ve vodě (sladké i slané) → dýchají žábrami</a:t>
            </a:r>
          </a:p>
          <a:p>
            <a:endParaRPr lang="cs-CZ" dirty="0" smtClean="0"/>
          </a:p>
          <a:p>
            <a:r>
              <a:rPr lang="cs-CZ" b="1" dirty="0" smtClean="0"/>
              <a:t>Stavba těla:</a:t>
            </a:r>
          </a:p>
          <a:p>
            <a:r>
              <a:rPr lang="cs-CZ" dirty="0" smtClean="0"/>
              <a:t>svalnatá noha</a:t>
            </a:r>
          </a:p>
          <a:p>
            <a:r>
              <a:rPr lang="cs-CZ" dirty="0"/>
              <a:t>d</a:t>
            </a:r>
            <a:r>
              <a:rPr lang="cs-CZ" dirty="0" smtClean="0"/>
              <a:t>voudílná uzavíratelná lastura spojená vazem</a:t>
            </a:r>
          </a:p>
          <a:p>
            <a:endParaRPr lang="cs-CZ" dirty="0" smtClean="0"/>
          </a:p>
        </p:txBody>
      </p:sp>
      <p:pic>
        <p:nvPicPr>
          <p:cNvPr id="4104" name="Picture 8" descr="Image result for ške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2638044"/>
            <a:ext cx="4008581" cy="31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se mlži živí a jak se rozmnožují?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Potrava:</a:t>
            </a:r>
          </a:p>
          <a:p>
            <a:r>
              <a:rPr lang="cs-CZ" dirty="0" smtClean="0"/>
              <a:t>mikroskopická </a:t>
            </a:r>
            <a:r>
              <a:rPr lang="cs-CZ" dirty="0"/>
              <a:t>(filtrují vodu)</a:t>
            </a:r>
          </a:p>
          <a:p>
            <a:endParaRPr lang="cs-CZ" dirty="0"/>
          </a:p>
          <a:p>
            <a:r>
              <a:rPr lang="cs-CZ" b="1" dirty="0"/>
              <a:t>Rozmnožování:</a:t>
            </a:r>
          </a:p>
          <a:p>
            <a:pPr lvl="1"/>
            <a:r>
              <a:rPr lang="cs-CZ" dirty="0" err="1" smtClean="0"/>
              <a:t>gonochoristé</a:t>
            </a:r>
            <a:r>
              <a:rPr lang="cs-CZ" dirty="0" smtClean="0"/>
              <a:t> (jednopohlavnost → každý má pouze 1 </a:t>
            </a:r>
            <a:r>
              <a:rPr lang="cs-CZ" dirty="0" err="1" smtClean="0"/>
              <a:t>polhaví</a:t>
            </a:r>
            <a:r>
              <a:rPr lang="cs-CZ" dirty="0" smtClean="0"/>
              <a:t> → samec a samice)</a:t>
            </a:r>
            <a:endParaRPr lang="cs-CZ" dirty="0"/>
          </a:p>
          <a:p>
            <a:pPr lvl="1"/>
            <a:r>
              <a:rPr lang="cs-CZ" dirty="0" smtClean="0"/>
              <a:t>vývoj </a:t>
            </a:r>
            <a:r>
              <a:rPr lang="cs-CZ" dirty="0"/>
              <a:t>nepřímý (přes larvu)</a:t>
            </a:r>
          </a:p>
          <a:p>
            <a:endParaRPr lang="cs-CZ" dirty="0" smtClean="0"/>
          </a:p>
        </p:txBody>
      </p:sp>
      <p:pic>
        <p:nvPicPr>
          <p:cNvPr id="3076" name="Picture 4" descr="Image result for ¨potrava mlžů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3087"/>
            <a:ext cx="4270375" cy="30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Bwu4XPAAABEgAQAKQ5aM1crZpBuJAbu2bkOtw%3D&amp;thumbnailType=2&amp;token=eyJhbGciOiJSUzI1NiIsImtpZCI6IjMwODE3OUNFNUY0QjUyRTc4QjJEQjg5NjZCQUY0RUNDMzcyN0FFRUUiLCJ0eXAiOiJKV1QiLCJ4NXQiOiJNSUY1emw5TFV1ZUxMYmlXYTY5T3pEY25ydTQifQ.eyJvcmlnaW4iOiJodHRwczovL291dGxvb2sub2ZmaWNlLmNvbSIsInVjIjoiZmFiMTJmOTVlMzk4NDcyZjg5NDM4N2EyYjllZmM3ZGM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zNDc5MDcxLCJleHAiOjE2MTM0Nzk2NzEsImlzcyI6IjAwMDAwMDAyLTAwMDAtMGZmMS1jZTAwLTAwMDAwMDAwMDAwMEAzZmExOTJlYy1mYzczLTRkNTctOGEwYy00N2Q1OGU2NjExNzIiLCJhdWQiOiIwMDAwMDAwMi0wMDAwLTBmZjEtY2UwMC0wMDAwMDAwMDAwMDAvYXR0YWNobWVudHMub2ZmaWNlLm5ldEAzZmExOTJlYy1mYzczLTRkNTctOGEwYy00N2Q1OGU2NjExNzIiLCJoYXBwIjoib3dhIn0.GEwAwnzu-m-M_VYbzjYoDEFTQr4OgTqChglhOZRk-GFvmQlPikycAAhnFgqemqawWcJ8Tf9HDKqnEW2sYt9AZHtQLzHBWit1LzSnH_2T412xQIiQwLu7bRNCEKOHFJMoAbNO7dxmiO4XPv1rvXgGGr3JKISkIa_ulRfoglBbvyH1QJTLQstKAhEHbwVMrzFR0tqKWIcJ7XqLvRZzX3Iiey_mrqRe4imE8L72QbgfcoSP2PvocLVVdJ8xX44yqVO12HO62jdFgprPTsQzIiq-jAXLjOiNOjZQgJQ0hhfZIjN6jz3DiicrxQ7-mmZ8wfF3lucgX92n7OpvreeYRzqvxA&amp;X-OWA-CANARY=zlEqIU-mFUykYc_nj7k1EtCDaLJ30tgYKrHTcoR9bJiWBVc1HcI41w5DUyVb3Lq4FvOi6ounD94.&amp;owa=outlook.office.com&amp;scriptVer=20210208002.03&amp;animation=tru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/>
          <a:stretch/>
        </p:blipFill>
        <p:spPr bwMode="auto">
          <a:xfrm>
            <a:off x="2428145" y="1995153"/>
            <a:ext cx="7335709" cy="48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škeble rybničná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112427" y="515343"/>
            <a:ext cx="2087418" cy="2087418"/>
          </a:xfrm>
          <a:prstGeom prst="ellipse">
            <a:avLst/>
          </a:prstGeom>
          <a:solidFill>
            <a:srgbClr val="6F7D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jaké žije vodě? SLADKÉ / SLANÉ?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9015660" y="515343"/>
            <a:ext cx="2087418" cy="2087418"/>
          </a:xfrm>
          <a:prstGeom prst="ellipse">
            <a:avLst/>
          </a:prstGeom>
          <a:solidFill>
            <a:srgbClr val="8470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Žije ve sladké vodě (na dně stojatých a mírně tekoucích vod).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4655127" y="5855856"/>
            <a:ext cx="2078182" cy="618835"/>
          </a:xfrm>
          <a:prstGeom prst="straightConnector1">
            <a:avLst/>
          </a:prstGeom>
          <a:ln w="57150">
            <a:solidFill>
              <a:srgbClr val="7735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310030" y="2378086"/>
            <a:ext cx="1071417" cy="449349"/>
          </a:xfrm>
          <a:prstGeom prst="straightConnector1">
            <a:avLst/>
          </a:prstGeom>
          <a:ln w="57150">
            <a:solidFill>
              <a:srgbClr val="6F7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8118214" y="5199309"/>
            <a:ext cx="2706804" cy="77661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7028045" y="5096714"/>
            <a:ext cx="1353402" cy="106855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1616364" y="4426576"/>
            <a:ext cx="2623127" cy="52574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8192655" y="3748131"/>
            <a:ext cx="2521527" cy="94131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1566</TotalTime>
  <Words>807</Words>
  <Application>Microsoft Office PowerPoint</Application>
  <PresentationFormat>Širokoúhlá obrazovka</PresentationFormat>
  <Paragraphs>101</Paragraphs>
  <Slides>15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Parcel</vt:lpstr>
      <vt:lpstr>Dobré ráno!</vt:lpstr>
      <vt:lpstr>Otázky z minulé hodiny</vt:lpstr>
      <vt:lpstr>Otázky z minulé hodiny</vt:lpstr>
      <vt:lpstr>měkkýši</vt:lpstr>
      <vt:lpstr>Prezentace aplikace PowerPoint</vt:lpstr>
      <vt:lpstr>mlži</vt:lpstr>
      <vt:lpstr>Kde žijí a jak vypadají?</vt:lpstr>
      <vt:lpstr>Čím se mlži živí a jak se rozmnožují?</vt:lpstr>
      <vt:lpstr>škeble rybničná</vt:lpstr>
      <vt:lpstr>to, co jsme si teď řekli u obrázku?</vt:lpstr>
      <vt:lpstr>DALŠÍ ZÁSTUPCI</vt:lpstr>
      <vt:lpstr>Další zástupci</vt:lpstr>
      <vt:lpstr>Další zástupci</vt:lpstr>
      <vt:lpstr>Symbol hřebenatky jakubské</vt:lpstr>
      <vt:lpstr>Zéva obrovská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</dc:title>
  <dc:creator>Alena Nezvalová</dc:creator>
  <cp:lastModifiedBy>Alena Nezvalová</cp:lastModifiedBy>
  <cp:revision>45</cp:revision>
  <dcterms:created xsi:type="dcterms:W3CDTF">2021-02-08T15:29:29Z</dcterms:created>
  <dcterms:modified xsi:type="dcterms:W3CDTF">2021-02-19T17:23:07Z</dcterms:modified>
</cp:coreProperties>
</file>