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7EF09F-41E4-41DF-90FA-CBE784D70862}" type="datetimeFigureOut">
              <a:rPr lang="cs-CZ" smtClean="0"/>
              <a:pPr/>
              <a:t>16.01.2021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9C0442-A818-4696-B5BA-D55A37951A9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ia88lU1YO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ygiena" TargetMode="External"/><Relationship Id="rId7" Type="http://schemas.openxmlformats.org/officeDocument/2006/relationships/hyperlink" Target="https://cs.wikipedia.org/w/index.php?title=Myt%C3%AD&amp;action=edit&amp;redlink=1" TargetMode="External"/><Relationship Id="rId2" Type="http://schemas.openxmlformats.org/officeDocument/2006/relationships/hyperlink" Target="https://cs.wikipedia.org/wiki/Spole%C4%8Densk%C3%A9_pravidl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J%C3%ADdeln%C3%AD_p%C5%99%C3%ADbor" TargetMode="External"/><Relationship Id="rId5" Type="http://schemas.openxmlformats.org/officeDocument/2006/relationships/hyperlink" Target="https://cs.wikipedia.org/wiki/Chov%C3%A1n%C3%AD" TargetMode="External"/><Relationship Id="rId4" Type="http://schemas.openxmlformats.org/officeDocument/2006/relationships/hyperlink" Target="https://cs.wikipedia.org/w/index.php?title=Prost%C3%ADr%C3%A1n%C3%AD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260648"/>
            <a:ext cx="7056784" cy="4682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Dobrý den šesťáci,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dnes </a:t>
            </a: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 něco dozvíte o „kultuře stolování“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Podívejte se na následující vtipné video a napište zápis do sešitu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Odkaz: </a:t>
            </a:r>
            <a:r>
              <a:rPr lang="cs-CZ" sz="32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https://www.youtube.com/watch?v=uia88lU1YOg</a:t>
            </a:r>
            <a:endParaRPr lang="cs-CZ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69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čeho se skládá kultura stolování?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Správné a estetické prostírání.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Obsluha hostů hostitelem.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Společenské chování.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Správné a estetické prostírání</a:t>
            </a:r>
            <a:endParaRPr lang="cs-CZ" dirty="0"/>
          </a:p>
        </p:txBody>
      </p:sp>
      <p:pic>
        <p:nvPicPr>
          <p:cNvPr id="5" name="Zástupný symbol pro obsah 4" descr="TABULE 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00808"/>
            <a:ext cx="4107023" cy="2736304"/>
          </a:xfrm>
        </p:spPr>
      </p:pic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Prohlédněte si obrázek a popište, co „zkulturňuje“ prostřený stůl?</a:t>
            </a:r>
          </a:p>
          <a:p>
            <a:r>
              <a:rPr lang="cs-CZ" dirty="0" smtClean="0"/>
              <a:t>Prostírání ubrusů</a:t>
            </a:r>
          </a:p>
          <a:p>
            <a:r>
              <a:rPr lang="cs-CZ" dirty="0" smtClean="0"/>
              <a:t>Květinová výzdoba</a:t>
            </a:r>
          </a:p>
          <a:p>
            <a:r>
              <a:rPr lang="cs-CZ" dirty="0" smtClean="0"/>
              <a:t>Ubrousky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Obsluha hostů hostitelem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Studené předkrmy: </a:t>
            </a:r>
            <a:br>
              <a:rPr lang="cs-CZ" dirty="0" smtClean="0"/>
            </a:br>
            <a:r>
              <a:rPr lang="cs-CZ" dirty="0" smtClean="0"/>
              <a:t>– předkládáme zprava na hluboký talíř překrytý ubrouskem</a:t>
            </a:r>
          </a:p>
          <a:p>
            <a:pPr>
              <a:tabLst>
                <a:tab pos="631825" algn="l"/>
              </a:tabLst>
            </a:pPr>
            <a:r>
              <a:rPr lang="cs-CZ" dirty="0" smtClean="0"/>
              <a:t>Polévky:</a:t>
            </a:r>
            <a:br>
              <a:rPr lang="cs-CZ" dirty="0" smtClean="0"/>
            </a:br>
            <a:r>
              <a:rPr lang="cs-CZ" dirty="0" smtClean="0"/>
              <a:t>– nalévají se zprava ze šálků do talíře </a:t>
            </a:r>
            <a:br>
              <a:rPr lang="cs-CZ" dirty="0" smtClean="0"/>
            </a:br>
            <a:r>
              <a:rPr lang="cs-CZ" dirty="0" smtClean="0"/>
              <a:t>– podávají se ve speciálních šálcích na bujón </a:t>
            </a:r>
            <a:br>
              <a:rPr lang="cs-CZ" dirty="0" smtClean="0"/>
            </a:br>
            <a:r>
              <a:rPr lang="cs-CZ" dirty="0" smtClean="0"/>
              <a:t>– podávají se z teriny (mísu postavíme na stůl, stolující se 	obslouží sami)</a:t>
            </a:r>
          </a:p>
          <a:p>
            <a:pPr>
              <a:tabLst>
                <a:tab pos="631825" algn="l"/>
              </a:tabLst>
            </a:pPr>
            <a:r>
              <a:rPr lang="cs-CZ" dirty="0" smtClean="0"/>
              <a:t>Hlavní pokrm: </a:t>
            </a:r>
            <a:br>
              <a:rPr lang="cs-CZ" dirty="0" smtClean="0"/>
            </a:br>
            <a:r>
              <a:rPr lang="cs-CZ" dirty="0" smtClean="0"/>
              <a:t>– maso na talíři k pravé ruce stolujícího, příloha k ruce levé </a:t>
            </a:r>
            <a:br>
              <a:rPr lang="cs-CZ" dirty="0" smtClean="0"/>
            </a:br>
            <a:r>
              <a:rPr lang="cs-CZ" dirty="0" smtClean="0"/>
              <a:t>– podáváme z pravé strany stolujícího, pravou rukou</a:t>
            </a:r>
          </a:p>
          <a:p>
            <a:pPr>
              <a:tabLst>
                <a:tab pos="631825" algn="l"/>
              </a:tabLst>
            </a:pPr>
            <a:r>
              <a:rPr lang="cs-CZ" dirty="0" smtClean="0"/>
              <a:t>Moučníky: </a:t>
            </a:r>
            <a:br>
              <a:rPr lang="cs-CZ" dirty="0" smtClean="0"/>
            </a:br>
            <a:r>
              <a:rPr lang="cs-CZ" dirty="0" smtClean="0"/>
              <a:t>- příbory na moučník se kladou před stolováním nad talíř  </a:t>
            </a:r>
            <a:br>
              <a:rPr lang="cs-CZ" dirty="0" smtClean="0"/>
            </a:br>
            <a:r>
              <a:rPr lang="cs-CZ" dirty="0" smtClean="0"/>
              <a:t>- moučník se přináší po dojedení hlavního pokrmu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Ke stolu přicházíme čistě upraveni</a:t>
            </a:r>
          </a:p>
          <a:p>
            <a:r>
              <a:rPr lang="cs-CZ" dirty="0" smtClean="0"/>
              <a:t>Hosty zveme ke stolu od nejváženějšího</a:t>
            </a:r>
          </a:p>
          <a:p>
            <a:r>
              <a:rPr lang="cs-CZ" dirty="0" smtClean="0"/>
              <a:t>Plátěný ubrousek na klín, papírový na stole u levé ruky</a:t>
            </a:r>
          </a:p>
          <a:p>
            <a:r>
              <a:rPr lang="cs-CZ" dirty="0" smtClean="0"/>
              <a:t>Sedíme vzpřímeně, obě ruce nad zápěstím opřeny o stůl, lokty u těla</a:t>
            </a:r>
          </a:p>
          <a:p>
            <a:r>
              <a:rPr lang="cs-CZ" dirty="0" smtClean="0"/>
              <a:t>Na talíř si dáme jen tolik jídla, kolik sníme</a:t>
            </a:r>
          </a:p>
          <a:p>
            <a:r>
              <a:rPr lang="cs-CZ" dirty="0" smtClean="0"/>
              <a:t>Pokrmy podáváme vždy od nejvzácnějšího člena společnosti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Příbory držíme v horní polovině držadel</a:t>
            </a:r>
          </a:p>
          <a:p>
            <a:r>
              <a:rPr lang="cs-CZ" dirty="0" smtClean="0"/>
              <a:t>Nůž zásadně nedáváme do úst</a:t>
            </a:r>
          </a:p>
          <a:p>
            <a:r>
              <a:rPr lang="cs-CZ" dirty="0" smtClean="0"/>
              <a:t>Nemlaskáme, nemluvíme s plnými ústy a příliš hlasitě</a:t>
            </a:r>
          </a:p>
          <a:p>
            <a:r>
              <a:rPr lang="cs-CZ" dirty="0" smtClean="0"/>
              <a:t>Při hovoru se vyhýbáme všemu, co by mohlo ostatním znepříjemnit chuť k jídlu</a:t>
            </a:r>
          </a:p>
          <a:p>
            <a:r>
              <a:rPr lang="cs-CZ" dirty="0" smtClean="0"/>
              <a:t>Před napitím si vždy otřeme ústa, očistíme ruce</a:t>
            </a:r>
          </a:p>
          <a:p>
            <a:r>
              <a:rPr lang="cs-CZ" dirty="0" smtClean="0"/>
              <a:t>Od stolu vstává první nejvzácnější host, plátěný ubrousek se odkládá vpravo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-571500"/>
            <a:ext cx="7467600" cy="1143000"/>
          </a:xfrm>
        </p:spPr>
        <p:txBody>
          <a:bodyPr/>
          <a:lstStyle/>
          <a:p>
            <a:r>
              <a:rPr lang="cs-CZ" dirty="0" smtClean="0"/>
              <a:t>Zápis do sešitu: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280920" cy="616530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Stolování</a:t>
            </a:r>
            <a:r>
              <a:rPr lang="cs-CZ" dirty="0"/>
              <a:t> je souhrn </a:t>
            </a:r>
            <a:r>
              <a:rPr lang="cs-CZ" dirty="0">
                <a:hlinkClick r:id="rId2" tooltip="Společenské pravidlo"/>
              </a:rPr>
              <a:t>společenských pravidel</a:t>
            </a:r>
            <a:r>
              <a:rPr lang="cs-CZ" dirty="0"/>
              <a:t> a estetických norem, která se týkají </a:t>
            </a:r>
            <a:r>
              <a:rPr lang="cs-CZ" dirty="0">
                <a:hlinkClick r:id="rId3" tooltip="Hygiena"/>
              </a:rPr>
              <a:t>hygieny</a:t>
            </a:r>
            <a:r>
              <a:rPr lang="cs-CZ" dirty="0"/>
              <a:t>, </a:t>
            </a:r>
            <a:r>
              <a:rPr lang="cs-CZ" dirty="0">
                <a:hlinkClick r:id="rId4" tooltip="Prostírání (stránka neexistuje)"/>
              </a:rPr>
              <a:t>prostírání</a:t>
            </a:r>
            <a:r>
              <a:rPr lang="cs-CZ" dirty="0"/>
              <a:t> a vybavení stolu nádobím i náčiním, správného </a:t>
            </a:r>
            <a:r>
              <a:rPr lang="cs-CZ" dirty="0">
                <a:hlinkClick r:id="rId5" tooltip="Chování"/>
              </a:rPr>
              <a:t>chování</a:t>
            </a:r>
            <a:r>
              <a:rPr lang="cs-CZ" dirty="0"/>
              <a:t> při jídle, pití a obsluhy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u="sng" dirty="0"/>
              <a:t>Zásady chování u </a:t>
            </a:r>
            <a:r>
              <a:rPr lang="cs-CZ" b="1" u="sng" dirty="0" smtClean="0"/>
              <a:t>stolu:</a:t>
            </a:r>
          </a:p>
          <a:p>
            <a:r>
              <a:rPr lang="cs-CZ" dirty="0"/>
              <a:t>Není-li dán zasedací pořádek, vybírá si místo jako první </a:t>
            </a:r>
            <a:r>
              <a:rPr lang="cs-CZ" dirty="0">
                <a:solidFill>
                  <a:srgbClr val="FF0000"/>
                </a:solidFill>
              </a:rPr>
              <a:t>nejstarší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nejvýznamnější host</a:t>
            </a:r>
            <a:r>
              <a:rPr lang="cs-CZ" dirty="0"/>
              <a:t>.</a:t>
            </a:r>
          </a:p>
          <a:p>
            <a:r>
              <a:rPr lang="cs-CZ" dirty="0">
                <a:hlinkClick r:id="rId6" tooltip="Jídelní příbor"/>
              </a:rPr>
              <a:t>Příbor</a:t>
            </a:r>
            <a:r>
              <a:rPr lang="cs-CZ" dirty="0"/>
              <a:t> položíme na talíř držadlem směrem doprava, pokud chceme v jídle později pokračovat, odložíme jej na </a:t>
            </a:r>
            <a:r>
              <a:rPr lang="cs-CZ" dirty="0">
                <a:solidFill>
                  <a:srgbClr val="FF0000"/>
                </a:solidFill>
              </a:rPr>
              <a:t>talíř křížem</a:t>
            </a:r>
            <a:r>
              <a:rPr lang="cs-CZ" dirty="0"/>
              <a:t>.</a:t>
            </a:r>
          </a:p>
          <a:p>
            <a:r>
              <a:rPr lang="cs-CZ" dirty="0" smtClean="0"/>
              <a:t>Při </a:t>
            </a:r>
            <a:r>
              <a:rPr lang="cs-CZ" dirty="0"/>
              <a:t>jídle mají být </a:t>
            </a:r>
            <a:r>
              <a:rPr lang="cs-CZ" dirty="0">
                <a:solidFill>
                  <a:srgbClr val="FF0000"/>
                </a:solidFill>
              </a:rPr>
              <a:t>obě dvě ruce na stole</a:t>
            </a:r>
            <a:r>
              <a:rPr lang="cs-CZ" dirty="0"/>
              <a:t>, paže se nemají lokty opírat o jídelní stůl</a:t>
            </a:r>
          </a:p>
          <a:p>
            <a:r>
              <a:rPr lang="cs-CZ" dirty="0"/>
              <a:t>Od stolu vstáváme až po hlavní osobě</a:t>
            </a:r>
          </a:p>
          <a:p>
            <a:r>
              <a:rPr lang="cs-CZ" dirty="0"/>
              <a:t>Na židli se </a:t>
            </a:r>
            <a:r>
              <a:rPr lang="cs-CZ" dirty="0">
                <a:solidFill>
                  <a:srgbClr val="FF0000"/>
                </a:solidFill>
              </a:rPr>
              <a:t>nehoupeme</a:t>
            </a:r>
            <a:r>
              <a:rPr lang="cs-CZ" dirty="0"/>
              <a:t>.</a:t>
            </a:r>
          </a:p>
          <a:p>
            <a:r>
              <a:rPr lang="cs-CZ" dirty="0"/>
              <a:t>Při jídle nemluvíme </a:t>
            </a:r>
            <a:r>
              <a:rPr lang="cs-CZ" dirty="0">
                <a:solidFill>
                  <a:srgbClr val="FF0000"/>
                </a:solidFill>
              </a:rPr>
              <a:t>s plnými ústy</a:t>
            </a:r>
            <a:r>
              <a:rPr lang="cs-CZ" dirty="0"/>
              <a:t>, nemlaskáme, necinkáme příborem o </a:t>
            </a:r>
            <a:r>
              <a:rPr lang="cs-CZ" dirty="0" smtClean="0"/>
              <a:t>talíř</a:t>
            </a:r>
          </a:p>
          <a:p>
            <a:pPr marL="0" indent="0">
              <a:buNone/>
            </a:pPr>
            <a:r>
              <a:rPr lang="cs-CZ" b="1" u="sng" dirty="0"/>
              <a:t>Zásady </a:t>
            </a:r>
            <a:r>
              <a:rPr lang="cs-CZ" b="1" u="sng" dirty="0" smtClean="0"/>
              <a:t>hygieny:</a:t>
            </a:r>
          </a:p>
          <a:p>
            <a:r>
              <a:rPr lang="cs-CZ" dirty="0"/>
              <a:t>Před jídlem si vždy </a:t>
            </a:r>
            <a:r>
              <a:rPr lang="cs-CZ" dirty="0">
                <a:hlinkClick r:id="rId7" tooltip="Mytí (stránka neexistuje)"/>
              </a:rPr>
              <a:t>umyjeme</a:t>
            </a:r>
            <a:r>
              <a:rPr lang="cs-CZ" dirty="0"/>
              <a:t> ruce</a:t>
            </a:r>
          </a:p>
          <a:p>
            <a:r>
              <a:rPr lang="cs-CZ" dirty="0"/>
              <a:t>Ke stolu přicházíme upravení a v čistém oděvu.</a:t>
            </a:r>
          </a:p>
          <a:p>
            <a:r>
              <a:rPr lang="cs-CZ" dirty="0"/>
              <a:t>Stůl má být čistý, čistě </a:t>
            </a:r>
            <a:r>
              <a:rPr lang="cs-CZ" dirty="0">
                <a:hlinkClick r:id="rId4" tooltip="Prostírání (stránka neexistuje)"/>
              </a:rPr>
              <a:t>prostřený</a:t>
            </a:r>
            <a:r>
              <a:rPr lang="cs-CZ" dirty="0"/>
              <a:t> ubrusem nebo ubrousky pro každého strávníka.</a:t>
            </a:r>
          </a:p>
          <a:p>
            <a:r>
              <a:rPr lang="cs-CZ" dirty="0"/>
              <a:t>Jídelna má být vyvětraná (zvláště je-li jídelna také </a:t>
            </a:r>
            <a:r>
              <a:rPr lang="cs-CZ" dirty="0" smtClean="0"/>
              <a:t>kuchyní)</a:t>
            </a:r>
            <a:endParaRPr lang="cs-CZ" dirty="0"/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427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157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Century Schoolbook</vt:lpstr>
      <vt:lpstr>Times New Roman</vt:lpstr>
      <vt:lpstr>Wingdings</vt:lpstr>
      <vt:lpstr>Wingdings 2</vt:lpstr>
      <vt:lpstr>Arkýř</vt:lpstr>
      <vt:lpstr>Prezentace aplikace PowerPoint</vt:lpstr>
      <vt:lpstr>Z čeho se skládá kultura stolování?</vt:lpstr>
      <vt:lpstr>Správné a estetické prostírání</vt:lpstr>
      <vt:lpstr>Obsluha hostů hostitelem</vt:lpstr>
      <vt:lpstr>Společenské chování</vt:lpstr>
      <vt:lpstr>Společenské chování</vt:lpstr>
      <vt:lpstr>Zápis do sešitu: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 stolování</dc:title>
  <dc:creator>PC01</dc:creator>
  <cp:lastModifiedBy>Šárka Petrů</cp:lastModifiedBy>
  <cp:revision>9</cp:revision>
  <dcterms:created xsi:type="dcterms:W3CDTF">2012-05-13T16:58:59Z</dcterms:created>
  <dcterms:modified xsi:type="dcterms:W3CDTF">2021-01-16T17:20:34Z</dcterms:modified>
</cp:coreProperties>
</file>