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BB8"/>
    <a:srgbClr val="D0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BE6A-B810-4460-A63D-EB6D7CE4A972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5A18-9240-4AAD-9EC0-EFF3AEA94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58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KDO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CHCE, MŮŽE SI ZDE PŘEČÍST VÍCE O BOUROVČÍKOVI: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 starší housenky mají na zádech políčka s nepatrnými chloupky, které mohou vyvolat zánět oční sliznice, astma, nebo dokonce anafylaktický šok. Citlivé jedince tak přímo ohrožují na životě.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Člověku, který přišel do styku s toxinem housenky, výrazně klesá krevní tlak. Nadměrné vyplavení hormonu histaminu způsobí roztažení cév v těle. Do srdce se přestane vracet krev. Druhotný problémem je otok a stažení svalů dýchacích cest. Nemocný se začíná dusit.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Motýl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bourovčíka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jeho housenky se zdržují na dubech. Za příznivého počasí mohou být jemné chloupky housenek přenášeny na velké vzdálenosti. Toxin se v okolí napadených stromů vyskytuje i poté, co jej housenky zcela opustily. Hnízda, ve kterých se housenky svlékaly, jsou totiž plná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svleček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hustě pokrytých jedovatými chloupky.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5A18-9240-4AAD-9EC0-EFF3AEA94F1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žije i</a:t>
            </a:r>
            <a:r>
              <a:rPr lang="cs-CZ" baseline="0" dirty="0" smtClean="0"/>
              <a:t> v ČR, druhý v Severní Americe.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5A18-9240-4AAD-9EC0-EFF3AEA94F1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Píď je stará délková míra.</a:t>
            </a:r>
            <a:r>
              <a:rPr lang="cs-CZ" baseline="0" dirty="0" smtClean="0"/>
              <a:t> 1 píď je vzdálenost od špičky palce ke špičce nataženého ukazováku.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5A18-9240-4AAD-9EC0-EFF3AEA94F1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3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Seamless pattern with butter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26" y="-249383"/>
            <a:ext cx="7282347" cy="728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MOTÝLI</a:t>
            </a:r>
            <a:br>
              <a:rPr lang="cs-CZ" dirty="0" smtClean="0"/>
            </a:br>
            <a:r>
              <a:rPr lang="cs-CZ" sz="2000" dirty="0" smtClean="0"/>
              <a:t>(POKRAČOVÁNÍ)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0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NESYTKY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zvláštní motýli, kteří věrně napodobují tvarem těla i zbarvením vosy a sršně</a:t>
            </a:r>
          </a:p>
          <a:p>
            <a:endParaRPr lang="cs-CZ" dirty="0"/>
          </a:p>
          <a:p>
            <a:r>
              <a:rPr lang="cs-CZ" dirty="0" smtClean="0"/>
              <a:t>chrání se tak před nepřáteli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388" t="13741" r="22827" b="13797"/>
          <a:stretch/>
        </p:blipFill>
        <p:spPr>
          <a:xfrm>
            <a:off x="6338315" y="2638044"/>
            <a:ext cx="4270247" cy="329740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411095" y="4960608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NESYTKA SRŠŇOVÁ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0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drobní motýli, kteří mohou napáchat škody v domácnosti i ve skladech obilí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437" t="21430" r="6367" b="38842"/>
          <a:stretch/>
        </p:blipFill>
        <p:spPr>
          <a:xfrm>
            <a:off x="7708739" y="2638044"/>
            <a:ext cx="2899823" cy="1952116"/>
          </a:xfrm>
          <a:prstGeom prst="rect">
            <a:avLst/>
          </a:prstGeom>
        </p:spPr>
      </p:pic>
      <p:pic>
        <p:nvPicPr>
          <p:cNvPr id="4098" name="Picture 2" descr="Potravinový mol je otravný a vytrvalý, umíte si s ním poradit? • Bydlení /  inStor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39" y="4590160"/>
            <a:ext cx="2899823" cy="1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10272920" y="2551759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MOL</a:t>
            </a:r>
          </a:p>
          <a:p>
            <a:pPr algn="ctr"/>
            <a:r>
              <a:rPr lang="cs-CZ" dirty="0" smtClean="0"/>
              <a:t>ŠATNÍ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9960864" y="4862045"/>
            <a:ext cx="2101099" cy="2101099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MOL </a:t>
            </a:r>
            <a:r>
              <a:rPr lang="cs-CZ" sz="1500" dirty="0" smtClean="0"/>
              <a:t>POTRAVINOVÝ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9632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vřetenušky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drobní motýli, které můžeme spatřit na loukách</a:t>
            </a:r>
            <a:endParaRPr lang="cs-CZ" dirty="0"/>
          </a:p>
        </p:txBody>
      </p:sp>
      <p:pic>
        <p:nvPicPr>
          <p:cNvPr id="6146" name="Picture 2" descr="Vřetenuška obecná (Zygaena filipendulae) - ChovZvířat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9618562" y="3071518"/>
            <a:ext cx="2235033" cy="2235033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VŘETENUŠKA OBECNÁ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6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Přijdeme na správnou odpověď?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1) MARTINÁČI 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jsou těžcí motýli, kteří neusedají na květy,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patří mezi největší motýly,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za své pojmenování vděčí svým housenkám.</a:t>
            </a:r>
          </a:p>
          <a:p>
            <a:endParaRPr lang="cs-CZ" dirty="0" smtClean="0"/>
          </a:p>
          <a:p>
            <a:r>
              <a:rPr lang="cs-CZ" b="1" dirty="0" smtClean="0"/>
              <a:t>2) PÍĎALKY 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jsou těžcí motýli, kteří neusedají na květy,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patří mezi největší motýly,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za své </a:t>
            </a:r>
            <a:r>
              <a:rPr lang="cs-CZ" dirty="0" smtClean="0"/>
              <a:t>pojmenování vděčí svým housenkám.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3) VŘETENUŠKY 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můžeme spatřit na loukách,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svým zbarvením i tvarem těla napodobují vosy a </a:t>
            </a:r>
            <a:r>
              <a:rPr lang="cs-CZ" dirty="0" smtClean="0"/>
              <a:t>sršně,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jsou aktivní pouze v noci.</a:t>
            </a:r>
          </a:p>
          <a:p>
            <a:pPr marL="342900" indent="-342900">
              <a:buFont typeface="+mj-lt"/>
              <a:buAutoNum type="alphaLcParenR"/>
            </a:pPr>
            <a:endParaRPr lang="cs-CZ" dirty="0"/>
          </a:p>
          <a:p>
            <a:r>
              <a:rPr lang="cs-CZ" b="1" dirty="0" smtClean="0"/>
              <a:t>4) NESYTKY </a:t>
            </a:r>
            <a:r>
              <a:rPr lang="cs-CZ" b="1" dirty="0"/>
              <a:t>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jsou </a:t>
            </a:r>
            <a:r>
              <a:rPr lang="cs-CZ" dirty="0"/>
              <a:t>velicí a chlupatí motýli,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jsou aktivní pouze v </a:t>
            </a:r>
            <a:r>
              <a:rPr lang="cs-CZ" dirty="0" smtClean="0"/>
              <a:t>noci,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svým zbarvením i tvarem těla napodobují vosy a sršně.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4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0" y="3200400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0" y="5004724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83" y="2926080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38" y="5196840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Přijdeme na správnou odpověď?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406755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5) MŮRY </a:t>
            </a:r>
            <a:r>
              <a:rPr lang="cs-CZ" b="1" dirty="0"/>
              <a:t>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jsou pestrobarevní motýli různých velikostí a tvarů,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za své pojmenování vděčí svým housenkám, které se pohybují zvláštním způsobem,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mají zavalité a chlupaté tělo, při přemnožení mohou jejich housenky napáchat velké škody.</a:t>
            </a:r>
          </a:p>
          <a:p>
            <a:pPr marL="342900" indent="-342900">
              <a:buFont typeface="+mj-lt"/>
              <a:buAutoNum type="alphaLcParenR"/>
            </a:pPr>
            <a:endParaRPr lang="cs-CZ" dirty="0"/>
          </a:p>
          <a:p>
            <a:r>
              <a:rPr lang="cs-CZ" b="1" dirty="0" smtClean="0"/>
              <a:t>6) OTAKÁRCI </a:t>
            </a:r>
            <a:r>
              <a:rPr lang="cs-CZ" b="1" dirty="0"/>
              <a:t>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jsou pestrobarevní motýli různých velikostí a tvarů,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mají na 2. páru křídel kyjovité výběžky,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mají zavalité a chlupaté tělo, při přemnožení mohou jejich housenky napáchat velké </a:t>
            </a:r>
            <a:r>
              <a:rPr lang="cs-CZ" dirty="0" smtClean="0"/>
              <a:t>škody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406755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7) LIŠAJOVÉ 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jsou pestrobarevní motýli různých velikostí a tvarů,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za své pojmenování vděčí svým housenkám, které se pohybují zvláštním způsobem,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jsou těžcí motýli, neusedají na květy, jsou dobrými letci.</a:t>
            </a:r>
            <a:endParaRPr lang="cs-CZ" dirty="0"/>
          </a:p>
          <a:p>
            <a:endParaRPr lang="cs-CZ" dirty="0" smtClean="0"/>
          </a:p>
          <a:p>
            <a:r>
              <a:rPr lang="cs-CZ" b="1" dirty="0"/>
              <a:t>8</a:t>
            </a:r>
            <a:r>
              <a:rPr lang="cs-CZ" b="1" dirty="0" smtClean="0"/>
              <a:t>) NEPŘÍJEMNÍ </a:t>
            </a:r>
            <a:r>
              <a:rPr lang="cs-CZ" dirty="0" smtClean="0"/>
              <a:t>DROBNÍ MOTÝLI, KTEŘÍ </a:t>
            </a:r>
            <a:r>
              <a:rPr lang="cs-CZ" b="1" dirty="0" smtClean="0"/>
              <a:t>MOHOU ŠKODIT</a:t>
            </a:r>
            <a:r>
              <a:rPr lang="cs-CZ" dirty="0" smtClean="0"/>
              <a:t> V DOMÁCNOSTECH I VE SKLADECH POTRAVIN SE NAZÝVAJÍ …</a:t>
            </a:r>
          </a:p>
          <a:p>
            <a:endParaRPr lang="cs-CZ" dirty="0"/>
          </a:p>
          <a:p>
            <a:r>
              <a:rPr lang="cs-CZ" dirty="0" smtClean="0"/>
              <a:t>____________ D________________</a:t>
            </a:r>
          </a:p>
          <a:p>
            <a:endParaRPr lang="cs-CZ" dirty="0"/>
          </a:p>
          <a:p>
            <a:r>
              <a:rPr lang="cs-CZ" dirty="0" smtClean="0"/>
              <a:t>____________ Š_________________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51670" y="5610299"/>
            <a:ext cx="35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83CBB8"/>
                </a:solidFill>
              </a:rPr>
              <a:t> MOL       OMÁCÍ</a:t>
            </a:r>
            <a:endParaRPr lang="cs-CZ" dirty="0">
              <a:solidFill>
                <a:srgbClr val="83CBB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51670" y="6247376"/>
            <a:ext cx="35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83CBB8"/>
                </a:solidFill>
              </a:rPr>
              <a:t> MOL       ATNÍ</a:t>
            </a:r>
            <a:endParaRPr lang="cs-CZ" dirty="0">
              <a:solidFill>
                <a:srgbClr val="83CBB8"/>
              </a:solidFill>
            </a:endParaRPr>
          </a:p>
        </p:txBody>
      </p:sp>
      <p:pic>
        <p:nvPicPr>
          <p:cNvPr id="8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0" y="3931332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69" y="3941268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orboletas - Borboleta Tons de Laranja e Preta | Borboletas desenho,  Tatuagem borboleta amarela, Papel de parede borb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0" y="5521915"/>
            <a:ext cx="36733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</a:t>
            </a:r>
            <a:br>
              <a:rPr lang="cs-CZ" dirty="0" smtClean="0"/>
            </a:br>
            <a:r>
              <a:rPr lang="cs-CZ" sz="1400" dirty="0" smtClean="0"/>
              <a:t>Z MINULÉ HODINY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BOUROVČÍK TOULAVÝ</a:t>
            </a:r>
          </a:p>
          <a:p>
            <a:endParaRPr lang="cs-CZ" dirty="0"/>
          </a:p>
          <a:p>
            <a:r>
              <a:rPr lang="cs-CZ" dirty="0" smtClean="0"/>
              <a:t>Jeho </a:t>
            </a:r>
            <a:r>
              <a:rPr lang="cs-CZ" dirty="0" smtClean="0"/>
              <a:t>housenky </a:t>
            </a:r>
            <a:r>
              <a:rPr lang="cs-CZ" dirty="0"/>
              <a:t>mají na zádech políčka </a:t>
            </a:r>
            <a:r>
              <a:rPr lang="cs-CZ" dirty="0" smtClean="0"/>
              <a:t>s chloupky</a:t>
            </a:r>
            <a:r>
              <a:rPr lang="cs-CZ" dirty="0"/>
              <a:t>, které mohou vyvolat zánět oční sliznice, astma, nebo dokonce anafylaktický šok. Citlivé jedince tak přímo ohrožují na </a:t>
            </a:r>
            <a:r>
              <a:rPr lang="cs-CZ" dirty="0" smtClean="0"/>
              <a:t>životě.</a:t>
            </a:r>
          </a:p>
          <a:p>
            <a:endParaRPr lang="cs-CZ" dirty="0"/>
          </a:p>
          <a:p>
            <a:r>
              <a:rPr lang="cs-CZ" dirty="0" smtClean="0"/>
              <a:t>Žije i v ČR.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LONOMIA OBLIQUA (MARTINÁČ)</a:t>
            </a:r>
          </a:p>
          <a:p>
            <a:endParaRPr lang="cs-CZ" dirty="0"/>
          </a:p>
          <a:p>
            <a:r>
              <a:rPr lang="cs-CZ" dirty="0" smtClean="0"/>
              <a:t>Housenky martináče se před predátory chrání trnovitými výběžky. Pokud se dutý ostrý výběžek dotkne pokožky, může se ulomit a proniknout do kůže. Z jedových váčků se následně do těla uvolní látky způsobující poruchy srážení krve.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Deník.cz | Bourovčík toulavý | fotogale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203"/>
            <a:ext cx="2864716" cy="16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nka martináče (Lonomia obliqua). FOTO: R. Moraes - Institute Butan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754203"/>
            <a:ext cx="3491345" cy="16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urovčík toulavý (Thaumetopoea processionea) - ChovZvířat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7081"/>
            <a:ext cx="1501071" cy="14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ant Silkworm Moth Caterpillar Toxicity | JoBeth Helmig-Mason's Toxic  Substances Blo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6101"/>
          <a:stretch/>
        </p:blipFill>
        <p:spPr bwMode="auto">
          <a:xfrm>
            <a:off x="9559636" y="5381005"/>
            <a:ext cx="2632364" cy="16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HOUSENKY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Housenka LIŠAJE VRBKOVÉHO vypadá jako had.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Housenka OTAKÁRKA PAPILIO TROILUS taktéž. </a:t>
            </a:r>
            <a:endParaRPr lang="cs-CZ" dirty="0"/>
          </a:p>
        </p:txBody>
      </p:sp>
      <p:pic>
        <p:nvPicPr>
          <p:cNvPr id="2052" name="Picture 4" descr="lišaj vrbkový house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47" y="367260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usenka otakár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017" y="3764700"/>
            <a:ext cx="2971341" cy="19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icebush Swallowtail (Papilio troilus) caterpillar portra… | Flick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b="4993"/>
          <a:stretch/>
        </p:blipFill>
        <p:spPr bwMode="auto">
          <a:xfrm>
            <a:off x="6338315" y="3756094"/>
            <a:ext cx="3544189" cy="19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takárek fenyklový - Papilio machaon | David Hav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7404"/>
          <a:stretch/>
        </p:blipFill>
        <p:spPr bwMode="auto">
          <a:xfrm>
            <a:off x="6526650" y="2670197"/>
            <a:ext cx="3893575" cy="30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nejkrásnější motýl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otakárek fenyklový</a:t>
            </a:r>
          </a:p>
          <a:p>
            <a:endParaRPr lang="cs-CZ" dirty="0" smtClean="0"/>
          </a:p>
          <a:p>
            <a:r>
              <a:rPr lang="cs-CZ" dirty="0" smtClean="0"/>
              <a:t>velký a nápadný motýl, který má, stejně jako ostatní otakárci, kyjovité výběžky na 2. páru křídel</a:t>
            </a:r>
          </a:p>
          <a:p>
            <a:endParaRPr lang="cs-CZ" dirty="0"/>
          </a:p>
          <a:p>
            <a:r>
              <a:rPr lang="cs-CZ" dirty="0" smtClean="0"/>
              <a:t>rozpětí křídel: 7–9 cm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9077581" y="4483509"/>
            <a:ext cx="2015613" cy="2015613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CHRÁNĚNÝ DRUH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7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otakárci</a:t>
            </a:r>
            <a:endParaRPr lang="cs-CZ" dirty="0"/>
          </a:p>
        </p:txBody>
      </p:sp>
      <p:pic>
        <p:nvPicPr>
          <p:cNvPr id="7" name="Picture 2" descr="Otakárek ovocný | Český svaz ochránců přírody – ZO ČSOP Křivat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3" y="2721553"/>
            <a:ext cx="421276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takárek fenyklový - Papilio machaon | David Havel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7404"/>
          <a:stretch/>
        </p:blipFill>
        <p:spPr bwMode="auto">
          <a:xfrm>
            <a:off x="2032000" y="2721553"/>
            <a:ext cx="3984713" cy="31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591127" y="2147855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OTAKÁREK FENYKLOVÝ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9555018" y="3705639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OTAKÁREK OVOCNÝ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0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išaj smrtihlav :: Hmyzí we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6655" r="53242" b="62081"/>
          <a:stretch/>
        </p:blipFill>
        <p:spPr bwMode="auto">
          <a:xfrm>
            <a:off x="9894090" y="2638045"/>
            <a:ext cx="2777013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LIŠAJOVÉ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těžcí motýli, kteří neusedají na květy</a:t>
            </a:r>
          </a:p>
          <a:p>
            <a:endParaRPr lang="cs-CZ" dirty="0"/>
          </a:p>
          <a:p>
            <a:r>
              <a:rPr lang="cs-CZ" dirty="0" smtClean="0"/>
              <a:t>jsou to dobří letci</a:t>
            </a:r>
            <a:endParaRPr lang="cs-CZ" dirty="0"/>
          </a:p>
        </p:txBody>
      </p:sp>
      <p:pic>
        <p:nvPicPr>
          <p:cNvPr id="2050" name="Picture 2" descr="Lišaj smrtihlav :: Hmyzí 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0" y="2638425"/>
            <a:ext cx="284003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8831747" y="4733315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LIŠAJ SMRTIHLAV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9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rtináč bukov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12" y="2638044"/>
            <a:ext cx="413597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tináč hrušňov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MARTINÁČI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patří mezi největší motýly</a:t>
            </a:r>
          </a:p>
          <a:p>
            <a:endParaRPr lang="cs-CZ" dirty="0"/>
          </a:p>
          <a:p>
            <a:r>
              <a:rPr lang="cs-CZ" dirty="0" smtClean="0"/>
              <a:t>na křídlech mají průsvitná barevná oka a na hlavě hřebenitá tykadla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898521" y="4502406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MARTINÁČ HRUŠŇOVÝ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0276337" y="688636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TYKADLA MAR.</a:t>
            </a:r>
          </a:p>
          <a:p>
            <a:pPr algn="ctr"/>
            <a:r>
              <a:rPr lang="cs-CZ" dirty="0" smtClean="0"/>
              <a:t>BUKOVÉHO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7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zavalité a chlupaté tělo</a:t>
            </a:r>
          </a:p>
          <a:p>
            <a:endParaRPr lang="cs-CZ" dirty="0"/>
          </a:p>
          <a:p>
            <a:r>
              <a:rPr lang="cs-CZ" dirty="0" smtClean="0"/>
              <a:t>při přemnožení mohou jejich housenky napáchat škody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kovoleskle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3" y="2638044"/>
            <a:ext cx="4270247" cy="3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ak vložit symbol Gamma do aplikace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7" y="3926204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7437121" y="5004204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MŮRA GAMA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7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íďalka angreštová (Abraxas grossulariata) - ChovZvířat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3" y="-16324"/>
            <a:ext cx="2921434" cy="21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íďalka podzimní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3" y="2889182"/>
            <a:ext cx="3090541" cy="23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3622547" cy="1188720"/>
          </a:xfrm>
        </p:spPr>
        <p:txBody>
          <a:bodyPr/>
          <a:lstStyle/>
          <a:p>
            <a:r>
              <a:rPr lang="cs-CZ" dirty="0" smtClean="0"/>
              <a:t>PÍĎALKY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tito motýli za své pojmenování vděčí svým housenkám </a:t>
            </a:r>
          </a:p>
          <a:p>
            <a:endParaRPr lang="cs-CZ" dirty="0"/>
          </a:p>
          <a:p>
            <a:r>
              <a:rPr lang="cs-CZ" dirty="0" smtClean="0"/>
              <a:t>housenky se totiž pohybují tak, že přisunují zadní část těla k přední a přitom se ohýbají</a:t>
            </a:r>
          </a:p>
          <a:p>
            <a:endParaRPr lang="cs-CZ" dirty="0"/>
          </a:p>
          <a:p>
            <a:r>
              <a:rPr lang="cs-CZ" dirty="0" smtClean="0"/>
              <a:t>tento pohyb vypadá, jakoby housenky něco měřily (po pídích)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https://upload.wikimedia.org/wikipedia/commons/thumb/c/ca/Operophtera_brumata_-_Burgenland.jpg/1280px-Operophtera_brumata_-_Burgenland.jpg?1620971690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5254906"/>
            <a:ext cx="2405580" cy="16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2/24/Operophtera_brumata_-_Burgenland_2.jpg/1280px-Operophtera_brumata_-_Burgenland_2.jpg?1620971707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96" y="5254906"/>
            <a:ext cx="2405580" cy="16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10102621" y="4279009"/>
            <a:ext cx="2124685" cy="2124685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PÍĎALKA PODZIMNÍ</a:t>
            </a:r>
            <a:endParaRPr lang="cs-CZ" dirty="0"/>
          </a:p>
        </p:txBody>
      </p:sp>
      <p:pic>
        <p:nvPicPr>
          <p:cNvPr id="3082" name="Picture 10" descr="Abraxas grossulariata Stachelbeerspanner Stachelbeer-Spann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0329" r="23346" b="35190"/>
          <a:stretch/>
        </p:blipFill>
        <p:spPr bwMode="auto">
          <a:xfrm>
            <a:off x="9259747" y="-1"/>
            <a:ext cx="3129242" cy="21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/>
          <p:cNvSpPr/>
          <p:nvPr/>
        </p:nvSpPr>
        <p:spPr>
          <a:xfrm>
            <a:off x="10087134" y="1776108"/>
            <a:ext cx="2155660" cy="2155660"/>
          </a:xfrm>
          <a:prstGeom prst="ellipse">
            <a:avLst/>
          </a:prstGeom>
          <a:solidFill>
            <a:srgbClr val="83CB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PÍĎALKA </a:t>
            </a:r>
            <a:r>
              <a:rPr lang="cs-CZ" sz="1600" dirty="0" smtClean="0"/>
              <a:t>ANGREŠTOVÁ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l="65345" t="28501" r="18252" b="32836"/>
          <a:stretch/>
        </p:blipFill>
        <p:spPr>
          <a:xfrm>
            <a:off x="374137" y="546267"/>
            <a:ext cx="1527859" cy="20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301</TotalTime>
  <Words>711</Words>
  <Application>Microsoft Office PowerPoint</Application>
  <PresentationFormat>Širokoúhlá obrazovka</PresentationFormat>
  <Paragraphs>113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MOTÝLI (POKRAČOVÁNÍ)</vt:lpstr>
      <vt:lpstr>DOPLNĚNÍ Z MINULÉ HODINY</vt:lpstr>
      <vt:lpstr>ZAJÍMAVÉ HOUSENKY</vt:lpstr>
      <vt:lpstr>Náš nejkrásnější motýl</vt:lpstr>
      <vt:lpstr>otakárci</vt:lpstr>
      <vt:lpstr>LIŠAJOVÉ</vt:lpstr>
      <vt:lpstr>MARTINÁČI</vt:lpstr>
      <vt:lpstr>můry</vt:lpstr>
      <vt:lpstr>PÍĎALKY</vt:lpstr>
      <vt:lpstr>NESYTKY</vt:lpstr>
      <vt:lpstr>MOLI</vt:lpstr>
      <vt:lpstr>vřetenušky</vt:lpstr>
      <vt:lpstr>Přijdeme na správnou odpověď?</vt:lpstr>
      <vt:lpstr>Přijdeme na správnou odpověď?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24</cp:revision>
  <dcterms:created xsi:type="dcterms:W3CDTF">2021-05-12T08:07:00Z</dcterms:created>
  <dcterms:modified xsi:type="dcterms:W3CDTF">2021-05-17T05:16:59Z</dcterms:modified>
</cp:coreProperties>
</file>