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56" r:id="rId3"/>
    <p:sldId id="258" r:id="rId4"/>
    <p:sldId id="259" r:id="rId5"/>
    <p:sldId id="260" r:id="rId6"/>
    <p:sldId id="288" r:id="rId7"/>
    <p:sldId id="261" r:id="rId8"/>
    <p:sldId id="283" r:id="rId9"/>
    <p:sldId id="290" r:id="rId10"/>
    <p:sldId id="273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A5540-C80A-4637-A81C-5AB3488C0B75}" type="datetimeFigureOut">
              <a:rPr lang="cs-CZ" smtClean="0"/>
              <a:pPr/>
              <a:t>15.02.2021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F4FF-E47E-47F4-96D0-9D9B8042A44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157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A5540-C80A-4637-A81C-5AB3488C0B75}" type="datetimeFigureOut">
              <a:rPr lang="cs-CZ" smtClean="0"/>
              <a:pPr/>
              <a:t>15.02.2021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F4FF-E47E-47F4-96D0-9D9B8042A44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801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A5540-C80A-4637-A81C-5AB3488C0B75}" type="datetimeFigureOut">
              <a:rPr lang="cs-CZ" smtClean="0"/>
              <a:pPr/>
              <a:t>15.02.2021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F4FF-E47E-47F4-96D0-9D9B8042A44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2236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A5540-C80A-4637-A81C-5AB3488C0B75}" type="datetimeFigureOut">
              <a:rPr lang="cs-CZ" smtClean="0"/>
              <a:pPr/>
              <a:t>15.02.2021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F4FF-E47E-47F4-96D0-9D9B8042A44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1254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A5540-C80A-4637-A81C-5AB3488C0B75}" type="datetimeFigureOut">
              <a:rPr lang="cs-CZ" smtClean="0"/>
              <a:pPr/>
              <a:t>15.02.2021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F4FF-E47E-47F4-96D0-9D9B8042A44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858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A5540-C80A-4637-A81C-5AB3488C0B75}" type="datetimeFigureOut">
              <a:rPr lang="cs-CZ" smtClean="0"/>
              <a:pPr/>
              <a:t>15.02.2021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F4FF-E47E-47F4-96D0-9D9B8042A44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736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A5540-C80A-4637-A81C-5AB3488C0B75}" type="datetimeFigureOut">
              <a:rPr lang="cs-CZ" smtClean="0"/>
              <a:pPr/>
              <a:t>15.02.2021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F4FF-E47E-47F4-96D0-9D9B8042A44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3896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A5540-C80A-4637-A81C-5AB3488C0B75}" type="datetimeFigureOut">
              <a:rPr lang="cs-CZ" smtClean="0"/>
              <a:pPr/>
              <a:t>15.02.2021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F4FF-E47E-47F4-96D0-9D9B8042A44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573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A5540-C80A-4637-A81C-5AB3488C0B75}" type="datetimeFigureOut">
              <a:rPr lang="cs-CZ" smtClean="0"/>
              <a:pPr/>
              <a:t>15.02.2021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F4FF-E47E-47F4-96D0-9D9B8042A44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8564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A5540-C80A-4637-A81C-5AB3488C0B75}" type="datetimeFigureOut">
              <a:rPr lang="cs-CZ" smtClean="0"/>
              <a:pPr/>
              <a:t>15.02.2021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F4FF-E47E-47F4-96D0-9D9B8042A44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8895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A5540-C80A-4637-A81C-5AB3488C0B75}" type="datetimeFigureOut">
              <a:rPr lang="cs-CZ" smtClean="0"/>
              <a:pPr/>
              <a:t>15.02.2021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F4FF-E47E-47F4-96D0-9D9B8042A44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6870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A5540-C80A-4637-A81C-5AB3488C0B75}" type="datetimeFigureOut">
              <a:rPr lang="cs-CZ" smtClean="0"/>
              <a:pPr/>
              <a:t>15.02.2021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1F4FF-E47E-47F4-96D0-9D9B8042A44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9301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276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Dobrý den šesťáci, dnes se podívejte na následující prezentaci, udělejte si </a:t>
            </a:r>
            <a:r>
              <a:rPr lang="cs-CZ" dirty="0" smtClean="0">
                <a:solidFill>
                  <a:srgbClr val="FF0000"/>
                </a:solidFill>
              </a:rPr>
              <a:t>zápis do sešitu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br>
              <a:rPr lang="cs-CZ" dirty="0" smtClean="0">
                <a:sym typeface="Wingdings" panose="05000000000000000000" pitchFamily="2" charset="2"/>
              </a:rPr>
            </a:br>
            <a:r>
              <a:rPr lang="cs-CZ" dirty="0">
                <a:sym typeface="Wingdings" panose="05000000000000000000" pitchFamily="2" charset="2"/>
              </a:rPr>
              <a:t/>
            </a:r>
            <a:br>
              <a:rPr lang="cs-CZ" dirty="0">
                <a:sym typeface="Wingdings" panose="05000000000000000000" pitchFamily="2" charset="2"/>
              </a:rPr>
            </a:br>
            <a:r>
              <a:rPr lang="cs-CZ" dirty="0" smtClean="0">
                <a:sym typeface="Wingdings" panose="05000000000000000000" pitchFamily="2" charset="2"/>
              </a:rPr>
              <a:t>Hezký den </a:t>
            </a:r>
            <a:br>
              <a:rPr lang="cs-CZ" dirty="0" smtClean="0">
                <a:sym typeface="Wingdings" panose="05000000000000000000" pitchFamily="2" charset="2"/>
              </a:rPr>
            </a:br>
            <a:r>
              <a:rPr lang="cs-CZ" dirty="0" smtClean="0">
                <a:sym typeface="Wingdings" panose="05000000000000000000" pitchFamily="2" charset="2"/>
              </a:rPr>
              <a:t>Š.P.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3282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492896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Děkujeme za pozornost!</a:t>
            </a:r>
            <a:endParaRPr lang="cs-CZ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690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ohybové aktivity chlapců a dívek</a:t>
            </a:r>
            <a:endParaRPr lang="cs-CZ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5589240"/>
            <a:ext cx="3848472" cy="1426245"/>
          </a:xfrm>
        </p:spPr>
        <p:txBody>
          <a:bodyPr/>
          <a:lstStyle/>
          <a:p>
            <a:pPr algn="l"/>
            <a:endParaRPr lang="cs-CZ" dirty="0"/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5868144" y="6146304"/>
            <a:ext cx="3275856" cy="711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dirty="0"/>
          </a:p>
        </p:txBody>
      </p:sp>
      <p:pic>
        <p:nvPicPr>
          <p:cNvPr id="1026" name="Picture 2" descr="Image result for pohybová aktivita chlapců a díve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73" y="558799"/>
            <a:ext cx="2905125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pohybová aktivita chlapců a díve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7544" y="4149080"/>
            <a:ext cx="3051768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9084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139136" cy="634082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Pohybová aktivita</a:t>
            </a:r>
            <a:endParaRPr lang="cs-CZ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02862"/>
            <a:ext cx="9144000" cy="5589240"/>
          </a:xfrm>
        </p:spPr>
        <p:txBody>
          <a:bodyPr/>
          <a:lstStyle/>
          <a:p>
            <a:r>
              <a:rPr lang="cs-CZ" dirty="0" smtClean="0"/>
              <a:t>Ovlivňuje </a:t>
            </a:r>
            <a:r>
              <a:rPr lang="cs-CZ" dirty="0" smtClean="0">
                <a:solidFill>
                  <a:srgbClr val="FF0000"/>
                </a:solidFill>
              </a:rPr>
              <a:t>zdraví</a:t>
            </a:r>
            <a:r>
              <a:rPr lang="cs-CZ" dirty="0" smtClean="0"/>
              <a:t>, </a:t>
            </a:r>
            <a:endParaRPr lang="cs-CZ" dirty="0" smtClean="0"/>
          </a:p>
          <a:p>
            <a:r>
              <a:rPr lang="cs-CZ" dirty="0" smtClean="0"/>
              <a:t>redukuje </a:t>
            </a:r>
            <a:r>
              <a:rPr lang="cs-CZ" dirty="0" smtClean="0"/>
              <a:t>tělesnou </a:t>
            </a:r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hmotnost</a:t>
            </a:r>
            <a:r>
              <a:rPr lang="cs-CZ" dirty="0" smtClean="0"/>
              <a:t>, </a:t>
            </a:r>
            <a:endParaRPr lang="cs-CZ" dirty="0" smtClean="0"/>
          </a:p>
          <a:p>
            <a:r>
              <a:rPr lang="cs-CZ" dirty="0" smtClean="0">
                <a:solidFill>
                  <a:srgbClr val="FFFF00"/>
                </a:solidFill>
              </a:rPr>
              <a:t>prodlužuje</a:t>
            </a:r>
            <a:r>
              <a:rPr lang="cs-CZ" dirty="0" smtClean="0"/>
              <a:t> </a:t>
            </a:r>
            <a:r>
              <a:rPr lang="cs-CZ" dirty="0" smtClean="0"/>
              <a:t>aktivní život, </a:t>
            </a:r>
            <a:endParaRPr lang="cs-CZ" dirty="0" smtClean="0"/>
          </a:p>
          <a:p>
            <a:r>
              <a:rPr lang="cs-CZ" dirty="0" smtClean="0"/>
              <a:t>zlepšuje </a:t>
            </a:r>
            <a:r>
              <a:rPr lang="cs-CZ" dirty="0" smtClean="0"/>
              <a:t>a upevňuje zdravotní stav a zvyšuje tělesnou zdatnost.</a:t>
            </a:r>
          </a:p>
          <a:p>
            <a:r>
              <a:rPr lang="cs-CZ" dirty="0" smtClean="0"/>
              <a:t>Nedostatek PA – </a:t>
            </a:r>
            <a:r>
              <a:rPr lang="cs-CZ" b="1" u="sng" dirty="0" smtClean="0">
                <a:solidFill>
                  <a:srgbClr val="FF0000"/>
                </a:solidFill>
              </a:rPr>
              <a:t>4. rizikový faktor </a:t>
            </a:r>
            <a:r>
              <a:rPr lang="cs-CZ" b="1" u="sng" dirty="0" smtClean="0">
                <a:solidFill>
                  <a:srgbClr val="FF0000"/>
                </a:solidFill>
              </a:rPr>
              <a:t>úmrtnosti!!!!</a:t>
            </a:r>
            <a:endParaRPr lang="cs-CZ" b="1" u="sng" dirty="0">
              <a:solidFill>
                <a:srgbClr val="FF0000"/>
              </a:solidFill>
            </a:endParaRPr>
          </a:p>
        </p:txBody>
      </p:sp>
      <p:pic>
        <p:nvPicPr>
          <p:cNvPr id="4" name="Obrázek 3" descr="C:\Users\Kača\Desktop\Výstřižek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221088"/>
            <a:ext cx="5073497" cy="26038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44337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Pohybová aktivita</a:t>
            </a:r>
            <a:endParaRPr lang="cs-CZ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268760"/>
            <a:ext cx="9036496" cy="5589240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Výhody: </a:t>
            </a:r>
            <a:r>
              <a:rPr lang="cs-CZ" dirty="0" smtClean="0"/>
              <a:t>- školní výkonnost (koncentrace, paměť)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      - zvýšení hladiny endorfinů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      - navazování sociálních vazeb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      - mentální zdraví jedince (prevence depresí, 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</a:t>
            </a:r>
            <a:r>
              <a:rPr lang="cs-CZ" dirty="0" smtClean="0"/>
              <a:t>úzkostí</a:t>
            </a:r>
            <a:r>
              <a:rPr lang="cs-CZ" dirty="0" smtClean="0"/>
              <a:t>, atd.)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      - imunita, apod.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B050"/>
                </a:solidFill>
              </a:rPr>
              <a:t>Rizika: </a:t>
            </a:r>
            <a:r>
              <a:rPr lang="cs-CZ" dirty="0" smtClean="0"/>
              <a:t>- zranění</a:t>
            </a:r>
          </a:p>
          <a:p>
            <a:pPr marL="0" indent="0">
              <a:buNone/>
            </a:pPr>
            <a:r>
              <a:rPr lang="cs-CZ" dirty="0"/>
              <a:t>	 </a:t>
            </a:r>
            <a:r>
              <a:rPr lang="cs-CZ" dirty="0" smtClean="0"/>
              <a:t>  - přetrénování</a:t>
            </a:r>
          </a:p>
          <a:p>
            <a:pPr marL="0" indent="0">
              <a:buNone/>
            </a:pPr>
            <a:r>
              <a:rPr lang="cs-CZ" dirty="0" smtClean="0"/>
              <a:t>	   - patologická únava, apod.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162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Doporučení k PA</a:t>
            </a:r>
            <a:endParaRPr lang="cs-CZ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4608512"/>
          </a:xfrm>
        </p:spPr>
        <p:txBody>
          <a:bodyPr>
            <a:normAutofit fontScale="77500" lnSpcReduction="20000"/>
          </a:bodyPr>
          <a:lstStyle/>
          <a:p>
            <a:r>
              <a:rPr lang="cs-CZ" sz="4100" dirty="0" smtClean="0"/>
              <a:t>U dětí (6 -15 let) – časté změny intenzity zatížení</a:t>
            </a:r>
          </a:p>
          <a:p>
            <a:pPr lvl="3"/>
            <a:r>
              <a:rPr lang="cs-CZ" sz="4100" dirty="0"/>
              <a:t> </a:t>
            </a:r>
            <a:r>
              <a:rPr lang="cs-CZ" sz="4100" dirty="0" smtClean="0"/>
              <a:t>nachozené kroky, aktivní výdej energie a časová dotace PA</a:t>
            </a:r>
          </a:p>
          <a:p>
            <a:pPr lvl="3"/>
            <a:r>
              <a:rPr lang="cs-CZ" sz="4100" dirty="0"/>
              <a:t> </a:t>
            </a:r>
            <a:r>
              <a:rPr lang="cs-CZ" sz="4100" dirty="0" smtClean="0"/>
              <a:t>PA (10-12 h/týdně)</a:t>
            </a:r>
          </a:p>
          <a:p>
            <a:pPr lvl="3"/>
            <a:r>
              <a:rPr lang="cs-CZ" sz="4100" dirty="0"/>
              <a:t> </a:t>
            </a:r>
            <a:r>
              <a:rPr lang="cs-CZ" sz="4100" dirty="0" smtClean="0"/>
              <a:t>kroky (13 000 chlapci, 11 000 dívky)</a:t>
            </a:r>
          </a:p>
          <a:p>
            <a:pPr lvl="3"/>
            <a:r>
              <a:rPr lang="cs-CZ" sz="4100" dirty="0"/>
              <a:t> </a:t>
            </a:r>
            <a:r>
              <a:rPr lang="cs-CZ" sz="4100" dirty="0" smtClean="0"/>
              <a:t>aktivní výdej energie (minimální: 1435 – 1914 kcal)</a:t>
            </a:r>
          </a:p>
          <a:p>
            <a:pPr lvl="3"/>
            <a:r>
              <a:rPr lang="cs-CZ" sz="4100" dirty="0" smtClean="0"/>
              <a:t> aktivní výdej energie (rozvíjející: 4067 kcal)</a:t>
            </a:r>
          </a:p>
          <a:p>
            <a:pPr marL="1371600" lvl="3" indent="0">
              <a:buNone/>
            </a:pP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sz="32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0" y="5373216"/>
            <a:ext cx="9144000" cy="148478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800" dirty="0" smtClean="0"/>
              <a:t>U dospělých – kroky (10 000)</a:t>
            </a:r>
          </a:p>
          <a:p>
            <a:pPr marL="1371600" lvl="3" indent="0">
              <a:buFont typeface="Arial" panose="020B0604020202020204" pitchFamily="34" charset="0"/>
              <a:buNone/>
            </a:pP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260133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50"/>
                </a:solidFill>
              </a:rPr>
              <a:t>Zájmové kroužky</a:t>
            </a:r>
            <a:endParaRPr lang="cs-CZ" dirty="0">
              <a:solidFill>
                <a:srgbClr val="00B050"/>
              </a:solidFill>
            </a:endParaRPr>
          </a:p>
        </p:txBody>
      </p:sp>
      <p:pic>
        <p:nvPicPr>
          <p:cNvPr id="2050" name="Picture 2" descr="Image result for pohybová aktivita chlapců a dívek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5391" y="203200"/>
            <a:ext cx="1876425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xfrm>
            <a:off x="275391" y="2758643"/>
            <a:ext cx="5520745" cy="3951288"/>
          </a:xfrm>
        </p:spPr>
        <p:txBody>
          <a:bodyPr/>
          <a:lstStyle/>
          <a:p>
            <a:r>
              <a:rPr lang="cs-CZ" dirty="0" smtClean="0"/>
              <a:t>Důležitost naučit se fair –play</a:t>
            </a:r>
          </a:p>
          <a:p>
            <a:r>
              <a:rPr lang="cs-CZ" dirty="0" smtClean="0"/>
              <a:t>Navázání kamarádství</a:t>
            </a:r>
          </a:p>
          <a:p>
            <a:r>
              <a:rPr lang="cs-CZ" dirty="0" smtClean="0"/>
              <a:t>Umět jak vyhrát, tak prohrát</a:t>
            </a:r>
          </a:p>
          <a:p>
            <a:r>
              <a:rPr lang="cs-CZ" dirty="0" smtClean="0"/>
              <a:t>Pravidelnost, návyk zdravého životního stylu</a:t>
            </a:r>
          </a:p>
          <a:p>
            <a:r>
              <a:rPr lang="cs-CZ" dirty="0" smtClean="0"/>
              <a:t>Zodpovědnost</a:t>
            </a:r>
          </a:p>
          <a:p>
            <a:r>
              <a:rPr lang="cs-CZ" dirty="0" smtClean="0"/>
              <a:t>Potěšení ze hry</a:t>
            </a:r>
            <a:endParaRPr lang="cs-CZ" dirty="0"/>
          </a:p>
        </p:txBody>
      </p:sp>
      <p:pic>
        <p:nvPicPr>
          <p:cNvPr id="4" name="Obrázek 3" descr="podpora_vyuky_&lt;strong&gt;plavani&lt;/strong&gt;_v_zs_dobra [ZŠ Dobrá]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8116" y="4221088"/>
            <a:ext cx="3515883" cy="2636912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2080" y="1290667"/>
            <a:ext cx="3024336" cy="2265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405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Monitorování PA</a:t>
            </a:r>
            <a:endParaRPr lang="cs-CZ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/>
          <a:lstStyle/>
          <a:p>
            <a:r>
              <a:rPr lang="cs-CZ" dirty="0" smtClean="0"/>
              <a:t>Subjektivní metody – dotazník, záznamový arch, rozhovor.</a:t>
            </a:r>
          </a:p>
          <a:p>
            <a:r>
              <a:rPr lang="cs-CZ" dirty="0" smtClean="0"/>
              <a:t>Objektivní metody – nepřímá </a:t>
            </a:r>
            <a:r>
              <a:rPr lang="cs-CZ" dirty="0" err="1" smtClean="0"/>
              <a:t>kalometrie</a:t>
            </a:r>
            <a:r>
              <a:rPr lang="cs-CZ" dirty="0" smtClean="0"/>
              <a:t>, přímé sledování, pedometr, akcelerometr, monitor srdeční frekvence, kombinovaný přístroj pro měření srdeční frekvence a pohybové aktivity, moderní technologie.</a:t>
            </a:r>
            <a:endParaRPr lang="cs-CZ" dirty="0"/>
          </a:p>
        </p:txBody>
      </p:sp>
      <p:sp>
        <p:nvSpPr>
          <p:cNvPr id="4" name="AutoShape 2" descr="Výsledek obrázku pro pedomet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Výsledek obrázku pro pedomet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AutoShape 6" descr="Výsledek obrázku pro pedomet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AutoShape 8" descr="Výsledek obrázku pro pedometr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58" name="Picture 10" descr="http://republika.pl/globalart/pedometr_v3_niebieski/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97151"/>
            <a:ext cx="2424524" cy="2060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12" descr="data:image/jpeg;base64,/9j/4AAQSkZJRgABAQAAAQABAAD/2wCEAAkGBxITEhUTExMVFRUXFRUXGBYXGBcaGBcYHRUXFxUYFxUaHSggGBolHRUXITEhJSkrLi4uFx8zODMtNygtLi0BCgoKBQUFDgUFDisZExkrKysrKysrKysrKysrKysrKysrKysrKysrKysrKysrKysrKysrKysrKysrKysrKysrK//AABEIAI4BYgMBIgACEQEDEQH/xAAcAAABBAMBAAAAAAAAAAAAAAAAAQIHCAMFBgT/xABIEAABAwIBBQsHCQYHAQAAAAABAAIDBBEFBgcSITETMkFRYXFygZGhsSIzUpKywfAUQkNEgpPC0dIjU1RzorMWYmNkg+HxJP/EABQBAQAAAAAAAAAAAAAAAAAAAAD/xAAUEQEAAAAAAAAAAAAAAAAAAAAA/9oADAMBAAIRAxEAPwCcUIQgEIQgELU1mUtJE8xvnYHDU4C7i08Afog6J57LY01QyRoexwc07CNhQZULxYji1PTt0p5oohxyPa3xK47Fs72Fw3DJHzuHBEwkH7brNPUUHfIUG4vnymNxTUsbBwOlcXn1G6IHrFcZiucfFJ76VW9jT82K0Y6i2zu9BZ2sroohpSyMjbxvc1o7SVy+I5z8Jh21bHniiDpO9gI71WComc92k9znu9JxLnesdaxFyCfa/PnRtuIqeeTldoRg9pJ7lz9Xn3qD5qjhZ05Hv7g1qiAFF0EjVOebFXbHQM6MV/bcVq6jObi7vrjx0WQt8GXXGoQdJJlzibttdUdUhHs2Xmlyorztrar7+X9S0t0t0G0OP1Z21VSeeeX9SxHF6g7aiY88sh/EvBdF0HsOISnbLIed7vzTflT/AE3dpXlulBQej5U/03dpSisf6b/WP5rzIKD1iul/ev8AWd+aeMSm/fSeu/8ANeK6EGwbi9QNlRMOaWQfiXqhymrW72sqR/zy+GktMEt0HTRZd4m3ZXT9bg72gV7oM5+LN+tl3SjhP4Fxd066CQos8GKDa+B3Si/S4LZUue2tG/gp38wkb+IqLCUocgmalz5n6ShFuNk9+4xjxW1ps91Ed/T1DOUbm4e2D3KBtJISgsjT528KdtmezpRSeIBC2lPnAwt+ythHSdoe2Aqs6ScHILd0mNUsvmqiGToSMd4Fe8FU1dY7QDz2Wzw/HKmC241E0duBkjwPVvonsQW3Qq8YNnbxGGwkeydvCJW2d1SMtbnIKkrJvOrRVFmyk0zzbzhG5k8ko1DX6Qag71CRrgRcG4PClQCEIQCEIQCEIQC5rORiMtPhtRLC4te1gs4bW3cGlwuDrF7rpVosu6TdcOq2cdPLbnDS4d4QVyrcMm+S/LDbcBMYW67u0y3TOo69fC46ydq8dDlNWthEDKmWOIFxEcbtAeUS51y2zjcknaurpvLydqf9Otgf1OELPeVG9O46kHqqpS5xcSS47SdZPOTrXmc5ZJVgJQO0kl0l026BSUhKQlIgEoKalCBboBSIQPQChIECpUiEBdKEBFkC3SXSoCBUXSFLZAJwKalQOQE0AJUDrpWlMKEGQcKAmhBQO+P/AFF00FK0oHgJ6xghOJQLpJzHm/CFjRdB02T2WlfR6qaYho+heA+M9Bp1sPI0i/OpQycz000gYKuMwl2rdGAvj0uEOG+Zx/O1cO1QWxyzaIIOrfb7iPKRx8o1oLdUFfFOwSQyMkY7Y5hDmnrC9Kq/m2ykmoaxlnkwySNjljJJB0jYOAAsHggWOriOpWgQCEIQR/nby5fh0LI6cA1M19AkXEbRbSeRwnXYA6tp4FzOZvLKtnq3QVc5mD43PbcNGi5pGoEAaiCdXILWXFZwMckq6uWSQaOg50TGei1jyNZ473J5TyJM1tXueKUpvqc8sP22OYO8hBZxYauEPY9h2Oa5p6xb3rMhBXfJSInB8WhO2NkUluWN7if7YUZxGzjyE+KmPJqjtUY5SenBVges6390KGg7WTy37bFBmlKwFZ3hYHIESJSmkoFKRbfCcmK2ptuFLNIDscGHQ9c2b3rrsNzL4rJYvEMH8yS5A5ow7xQR0gKbsPzBjbPWnoxRAf1OcfBdDRZkcMZvzPL0pNEdjAEFcEqtRSZrsIj2UbHdNz3+04rbUuSGHRm7KKlaeMQx37dG6CoQcOMLPFTPdsY8jka4+AVyoqKJu9jY3ma0eAWYBBTcYTUHZBMf+KT8k4YLUn6tP9zJ+lXHQgp03Aqv+FqPuZf0p4yfrP4Sp+4l/SrhIQU+/wAPVn8JU/cS/pTHYFVj6rUj/hl/SriIQU4dhFSNtPP1xSfpTH4fMNsMo543j3K5SEFMHQOG1jhztI8Vi3QcY7VdMtCxPpYztY087QUFMtNvGE66uBNgVI/f00DulEw+IXgkyHwx22gpeqGMeAQVPuhWjnzaYQ7bRRDo6TPZcFq6nM5hTt7HLH0Znn2y5BXFFlO9VmMpT5uqqG9IRuHsg960tXmKnHm62N3I+JzO8Od4IIiS2Xf1+Z7FWXLWQy/y5bHskDVzWI5JYhB52jnaOMMLx6zLhBpglskDgTbhHBwjjuOBKQgEAoCcEDmrM0rAFlaUGbDJ9B97A2c0kHkII5jcAq0+TGUUFdCJoTyPYd8x3C1w9+wjWFVSD53Ut5k1lDPRTCaF1jsc0717fRcOLiO0ILTIXFUuc7DnMa50ug4taSwi5aSAS0njB1dSEEJ5dysfWVL2CzTPIR6xBPWdfWtJgtVuVRDLs3OWJ/qyNcfBevFoyC6/wRy9V1pyNqC5KFrsnKzdqWnl9OGN3awErYoInw+AR5S1TOCaBx59KKMnvjKgSphLHlvCLDsAB7wrCZTWhyjoZSQ1skLmkkgDU2Vus/aaokkyTqKvE5qaBo0hNOCXamsa2V50n6rgaJbbVruLbUHMnYtjk/kvWVrrU0D5Bexfsjb0pHWaObbyKcMlMzVJBZ9W41Ug+aRowj7F7v8AtG3IpLggaxoYxoa1osGtAAA4gBqAQQrk/mJJs6tqbcccA7jK8eDetSRgWQGG0ljFSx6Q+keN0ffjDn3I6rLpkIEASoQgEIQgEIQgEIQgEIQgEIQgEIQgEIQgEIQgEIQgEIQgEIQgEIQg12J4FS1AtPTwy9ONrj1Ei4XI4tmgwyW5YySB3HE82H2H6TewLv0IIFxvMpVx3NNNHOL30Xfs38gG1rj1tUf4vg1TSuDamGSE7BpiwJ4mvHku6iVbpYqmnZI0se1r2uFi1wBBHEQdRQU8CyBTZlnmeikBloLRP4YXH9m7oH6M8msc21Q3XUUsMjopmOjkbvmPFiOrhB4CNR5UGKlGs9a9EbC4ho2leelOs8/uXT5N0JDjI70XWHDs2oJawPImjdTQOfC0uMMRcSNriwEntQutwWP/AOeH+VH7AQgrdjbbVE7SNQmmb1CRwt8cS08lGDraeWy32U7bVdSP9xP/AHXLU2QTzmpx2B1BT07poxNG0sMZcA+we4MIadZGjo7F3aqWeXXzrd4VlZW0+qKpkaNXkk6bepjwQEE+5RZJ0la6J1QwuMROjZxGo20muttadEauRbhkLQSQ0Am1yAATbZc8NlDOG54KlmqeGKUcbS6N34mnsC6qgzt0L/OMmiPK0Pb2sJPcgkBC0NBllh81gyrhufmudoO9V9it3HK1wu0gjjBB8ED0IQgEIQgEIQgEIQgEIQgEIQgEIQgEIQgEIQgEIQgEIQgEIQgEIQgEIQgELXYhjtLALzVEMXTkY3xK5nEM6+ExahUGU8UUb3D1rBveg7dCiLEM+kAvuFJI7iMj2sB9XTXL4lnpxB+qNsEItwNL3D7Tjb+lBYVcJl5i+CvaY6x0Uz27GR+VM08jma4+shQVimVldU+fqpXjhbpaLfUZZp7FrIyfj8kHQVHyXdL00L44+ASSF7zyuO9bzDtK3uHO8m/Lb47FyVMeX4uusw4+Qedvj/2gnzCm2hi/ls9kIWWjbaNg4mtHcEqCtmWTbV1UP9xN3vJWjK6PL5tsQqv5zj26/eudKBvwUgS3SIFui/H8ciS/vQPcgeXG3J8f9rLS1T4z+ze6M8bHOadvG0hedx+P/EOPuQdDS5Z4gze1c32nafc8FbWmzp4mzfSRydONv4NFcVs+PjUmn47EEnUueOpHnKeF3RL2eOktrTZ5oj5yle3la9rh3gKGnO2HmSBxQT1T53aB2+bOznY0+DivdHnRwsmxnc08sM3iGEKvBKbp8iCyjM4WFn63GOcPHi1Kc4GFj67D2n8lWZ7h4rqsh8h6itG7bkdy4C8lrXcurW4cg7UE4U+X2GyHRjqmvdxMbI49jWle/wDxLSWuZgOk1zT2EAqNqvJiWFuhumg30IgI29jdfeuPxWjjZvnj7TtfeUE3TZbUDds47He8LxyZxsPH0vcPzVeavc+Ag9S008OvyUFmTnOw794f6f1IGc3Dv3h/p/UqvGGTiTTFJxILUx5xsPP0vcPcV7qfLOhfsnb1hw9yqPucnEU5rnjgKC47cYpyNISsI5wvEcr8PvomtpgRtBlYCOq6qhT4zMw+TK9vM4juWyOV0zxoztjqG/6jRpDovFi08qCz4yroP4ym++j/ADTXZXYePrlP96z81Vp8bHtdJA7eDSfC4+W1vC5htaRo2nhA2heVlTdBah+XOGj65B1PB8F4585eFM21QPRjmd7LCqziT4+AlBQWJmzuYWNkkr+aJ49sNWsqc9lEN5BUO6o2j2yoIKa5BMtVnzH0dET05bdwYfFaatz3VpH7OCnZzh7/AMTfBRefjvSOQdnX51sWk2VAj5I44x3uaT3rnsQynrZvO1U7+QyPt6t7dy1YTSgNI7ePakugoQK1OBTAnhBlYVmjWBq9DEHtpXa11uFjyOXyfaC5Cm2rssm2abmt4XPjFud4CCwjUJUIK9Zy6ctxGouLXc145WljdY67jqK5MqzGUeS1LWgCeO5bqa9pLXt5A4cHIbhRtjmaCZt3UszZB6Evkv8AXHku6wEEXf8ASaVtcXydqqW+7wSRgfOIuz7xt2961fMgQApXDWk7eBF/FAPCQpXFKUCJt/jqTjs+ONNv8dSBCm2+PyTiPcmk/HxtQAd70E+9NPxyJQNnWgdR026SAEXANy3j5LcWrWpZpM4DoIQ3R3osBa3MORRnh9K1zdYuSTr7tR6llqWBpsL9ZJ7yg2WPZWVVSTpSFjfRYbdp2lc65qzOTCEGAhMKfLI0bXAc5ATbi9ri/EgYQm2Ti4cY2228PEk023tcX4ri6ADU8NSNcDsI1bdeznT2PadQIJtfaNnGgR0QO0AryT4aDvdR7lsLJbINDTl8bwQS1zTcEca9mKU4a4OaLNeLgDY1w37RyaweZwXukpw7aB2Ixhn7FvI8dhaQfAINZG9ZmleRhWZhQZh+SUhManAoGEfHWmWWUhY7IGlMTym2QIgpSksgVOakQAgytWdhWFgWywjCpql+hBE+V3ExpNukdjeshAUu1S3mmwB0jxUvH7Nh8i/zn6xq4w25PPbiKx5IZo33Elc4AbdxjNyenJwcze1S5TU7I2tYxoa1oAa1osABsACDKhCEAhCECELn8XyIw+puZKZgcdr2XjdzlzLX610KEEV4rmajNzT1LmcTZWh46nN0SOwrkcSzY4lFsibMOOJ4J62v0T2XVgkIKsYhg9RD52GWO3C+NzR6xFivC0cVupW0IWrr8mqObztNC88Zjbf1rXQVftqTCFYOszW4a+5EckZPoSO8HaQ7loKvMvD9FVyN4t0Yx/s6CCGfzQD29akuszN1jfN1ED+kHsPg5aaszY4ozZTiToSx+Di0oOL1ot8da31TkdiDN9R1H2WF3ey61k+HTx7+KRnTje3xAQezCjqbznxKTEB5budYcLfqIB1tIPUf/O9Z8QNzpcY70HjKYU4ppKDoMlcpZKVlQwSvY18Eu5gAECoOgGPsQbamkX2LZy5R0z6Yse64dTbmaTcG6qouu6r+UjjN3W267WXFEpCgkGbLaEPcGOYIxWxBg+Ts1UGjaWPWy9iQPJ3y17cr2NhbCTukTa114dyYNKgAaI4tIs5NhOlxlcam2QSDLlNSabHvlFQ9j6h8UvyURiFphc2ng0LeXaQtdcghttq81Zlc2aF0Ury8OoA1zdyaAa7dGndSQ0G+iD5excUE4IAhCVCAYFjxfzP2h71niavHj0gAYy49I+A96DUsCytCWnhLt6C7ognwW0p8Aqnb2lqHdGGU94ag14Cculpsg8SfvaKf7TQz2yFtqbNPij9sLI+nKzV6mkg4NyxuClelzKVZ85UQM5g9/uattS5jI/pa1549ziaz2i5BCNkmirE0mZjDG7/5RL0pdH+2Grd0ebnCo7WoonW4ZAZPbJQVba25sNZvsG09S3WH5I183mqOodymNzW+u+zT2q1VHhsEWqKGOPoMa3wC9SCuWHZncUktpthhH+eS5HUwO8V0+HZi/wB/WnmijAPrvcb+qpmQg4fCc1GFwkExOndxzOLh6gszuXZ0tMyNoZGxrGjY1oDQOYDUsqEAhCEAhCEAhCEAhCEAhCEAhCEAhCEAhCEAhCEGvxPBoJ2OZJG0hwIJsNIcodtB4VCuV2QtRSkuAMkPBI0bB/nA3p5dngp6SEIKoSxEcCwlWSxjIehqLl0Wg4/Oj8k9bd6esLjsRzQNNzFOOZ7bf1NPuQQ6SkJXeYlm0niveSLqc/3sXO1eT7mbXDqv+SDRoXudh/8Am7k6PC7mwcg8LU5dFR5ISybHs6yR+EroMPzV1Mn0kIHSf4aCCPwsrISVLuH5n2DXLUX5GMt/U4nwXX4NkRQ05BbEHvHz5DpnnAPkg8wCCK8jMgJ6otfIHRQbS8iznjijB29I6ufYpmpMBpYwAyCIWAAOg2+oWF3EXJ5StihA1kYGwAcwsnIQgEIQgEIQgEIQgEIQgEIQgEIQgEIQgEIQg//Z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9" name="AutoShape 14" descr="data:image/jpeg;base64,/9j/4AAQSkZJRgABAQAAAQABAAD/2wCEAAkGBxITEhUTExMVFRUXFRUXGBYXGBcaGBcYHRUXFxUYFxUaHSggGBolHRUXITEhJSkrLi4uFx8zODMtNygtLi0BCgoKBQUFDgUFDisZExkrKysrKysrKysrKysrKysrKysrKysrKysrKysrKysrKysrKysrKysrKysrKysrKysrK//AABEIAI4BYgMBIgACEQEDEQH/xAAcAAABBAMBAAAAAAAAAAAAAAAAAQIHCAMFBgT/xABIEAABAwIBBQsHCQYHAQAAAAABAAIDBBEFBgcSITETMkFRYXFygZGhsSIzUpKywfAUQkNEgpPC0dIjU1RzorMWYmNkg+HxJP/EABQBAQAAAAAAAAAAAAAAAAAAAAD/xAAUEQEAAAAAAAAAAAAAAAAAAAAA/9oADAMBAAIRAxEAPwCcUIQgEIQgELU1mUtJE8xvnYHDU4C7i08Afog6J57LY01QyRoexwc07CNhQZULxYji1PTt0p5oohxyPa3xK47Fs72Fw3DJHzuHBEwkH7brNPUUHfIUG4vnymNxTUsbBwOlcXn1G6IHrFcZiucfFJ76VW9jT82K0Y6i2zu9BZ2sroohpSyMjbxvc1o7SVy+I5z8Jh21bHniiDpO9gI71WComc92k9znu9JxLnesdaxFyCfa/PnRtuIqeeTldoRg9pJ7lz9Xn3qD5qjhZ05Hv7g1qiAFF0EjVOebFXbHQM6MV/bcVq6jObi7vrjx0WQt8GXXGoQdJJlzibttdUdUhHs2Xmlyorztrar7+X9S0t0t0G0OP1Z21VSeeeX9SxHF6g7aiY88sh/EvBdF0HsOISnbLIed7vzTflT/AE3dpXlulBQej5U/03dpSisf6b/WP5rzIKD1iul/ev8AWd+aeMSm/fSeu/8ANeK6EGwbi9QNlRMOaWQfiXqhymrW72sqR/zy+GktMEt0HTRZd4m3ZXT9bg72gV7oM5+LN+tl3SjhP4Fxd066CQos8GKDa+B3Si/S4LZUue2tG/gp38wkb+IqLCUocgmalz5n6ShFuNk9+4xjxW1ps91Ed/T1DOUbm4e2D3KBtJISgsjT528KdtmezpRSeIBC2lPnAwt+ythHSdoe2Aqs6ScHILd0mNUsvmqiGToSMd4Fe8FU1dY7QDz2Wzw/HKmC241E0duBkjwPVvonsQW3Qq8YNnbxGGwkeydvCJW2d1SMtbnIKkrJvOrRVFmyk0zzbzhG5k8ko1DX6Qag71CRrgRcG4PClQCEIQCEIQCEIQC5rORiMtPhtRLC4te1gs4bW3cGlwuDrF7rpVosu6TdcOq2cdPLbnDS4d4QVyrcMm+S/LDbcBMYW67u0y3TOo69fC46ydq8dDlNWthEDKmWOIFxEcbtAeUS51y2zjcknaurpvLydqf9Otgf1OELPeVG9O46kHqqpS5xcSS47SdZPOTrXmc5ZJVgJQO0kl0l026BSUhKQlIgEoKalCBboBSIQPQChIECpUiEBdKEBFkC3SXSoCBUXSFLZAJwKalQOQE0AJUDrpWlMKEGQcKAmhBQO+P/AFF00FK0oHgJ6xghOJQLpJzHm/CFjRdB02T2WlfR6qaYho+heA+M9Bp1sPI0i/OpQycz000gYKuMwl2rdGAvj0uEOG+Zx/O1cO1QWxyzaIIOrfb7iPKRx8o1oLdUFfFOwSQyMkY7Y5hDmnrC9Kq/m2ykmoaxlnkwySNjljJJB0jYOAAsHggWOriOpWgQCEIQR/nby5fh0LI6cA1M19AkXEbRbSeRwnXYA6tp4FzOZvLKtnq3QVc5mD43PbcNGi5pGoEAaiCdXILWXFZwMckq6uWSQaOg50TGei1jyNZ473J5TyJM1tXueKUpvqc8sP22OYO8hBZxYauEPY9h2Oa5p6xb3rMhBXfJSInB8WhO2NkUluWN7if7YUZxGzjyE+KmPJqjtUY5SenBVges6390KGg7WTy37bFBmlKwFZ3hYHIESJSmkoFKRbfCcmK2ptuFLNIDscGHQ9c2b3rrsNzL4rJYvEMH8yS5A5ow7xQR0gKbsPzBjbPWnoxRAf1OcfBdDRZkcMZvzPL0pNEdjAEFcEqtRSZrsIj2UbHdNz3+04rbUuSGHRm7KKlaeMQx37dG6CoQcOMLPFTPdsY8jka4+AVyoqKJu9jY3ma0eAWYBBTcYTUHZBMf+KT8k4YLUn6tP9zJ+lXHQgp03Aqv+FqPuZf0p4yfrP4Sp+4l/SrhIQU+/wAPVn8JU/cS/pTHYFVj6rUj/hl/SriIQU4dhFSNtPP1xSfpTH4fMNsMo543j3K5SEFMHQOG1jhztI8Vi3QcY7VdMtCxPpYztY087QUFMtNvGE66uBNgVI/f00DulEw+IXgkyHwx22gpeqGMeAQVPuhWjnzaYQ7bRRDo6TPZcFq6nM5hTt7HLH0Znn2y5BXFFlO9VmMpT5uqqG9IRuHsg960tXmKnHm62N3I+JzO8Od4IIiS2Xf1+Z7FWXLWQy/y5bHskDVzWI5JYhB52jnaOMMLx6zLhBpglskDgTbhHBwjjuOBKQgEAoCcEDmrM0rAFlaUGbDJ9B97A2c0kHkII5jcAq0+TGUUFdCJoTyPYd8x3C1w9+wjWFVSD53Ut5k1lDPRTCaF1jsc0717fRcOLiO0ILTIXFUuc7DnMa50ug4taSwi5aSAS0njB1dSEEJ5dysfWVL2CzTPIR6xBPWdfWtJgtVuVRDLs3OWJ/qyNcfBevFoyC6/wRy9V1pyNqC5KFrsnKzdqWnl9OGN3awErYoInw+AR5S1TOCaBx59KKMnvjKgSphLHlvCLDsAB7wrCZTWhyjoZSQ1skLmkkgDU2Vus/aaokkyTqKvE5qaBo0hNOCXamsa2V50n6rgaJbbVruLbUHMnYtjk/kvWVrrU0D5Bexfsjb0pHWaObbyKcMlMzVJBZ9W41Ug+aRowj7F7v8AtG3IpLggaxoYxoa1osGtAAA4gBqAQQrk/mJJs6tqbcccA7jK8eDetSRgWQGG0ljFSx6Q+keN0ffjDn3I6rLpkIEASoQgEIQgEIQgEIQgEIQgEIQgEIQgEIQgEIQgEIQgEIQgEIQgEIQg12J4FS1AtPTwy9ONrj1Ei4XI4tmgwyW5YySB3HE82H2H6TewLv0IIFxvMpVx3NNNHOL30Xfs38gG1rj1tUf4vg1TSuDamGSE7BpiwJ4mvHku6iVbpYqmnZI0se1r2uFi1wBBHEQdRQU8CyBTZlnmeikBloLRP4YXH9m7oH6M8msc21Q3XUUsMjopmOjkbvmPFiOrhB4CNR5UGKlGs9a9EbC4ho2leelOs8/uXT5N0JDjI70XWHDs2oJawPImjdTQOfC0uMMRcSNriwEntQutwWP/AOeH+VH7AQgrdjbbVE7SNQmmb1CRwt8cS08lGDraeWy32U7bVdSP9xP/AHXLU2QTzmpx2B1BT07poxNG0sMZcA+we4MIadZGjo7F3aqWeXXzrd4VlZW0+qKpkaNXkk6bepjwQEE+5RZJ0la6J1QwuMROjZxGo20muttadEauRbhkLQSQ0Am1yAATbZc8NlDOG54KlmqeGKUcbS6N34mnsC6qgzt0L/OMmiPK0Pb2sJPcgkBC0NBllh81gyrhufmudoO9V9it3HK1wu0gjjBB8ED0IQgEIQgEIQgEIQgEIQgEIQgEIQgEIQgEIQgEIQgEIQgEIQgEIQgEIQgELXYhjtLALzVEMXTkY3xK5nEM6+ExahUGU8UUb3D1rBveg7dCiLEM+kAvuFJI7iMj2sB9XTXL4lnpxB+qNsEItwNL3D7Tjb+lBYVcJl5i+CvaY6x0Uz27GR+VM08jma4+shQVimVldU+fqpXjhbpaLfUZZp7FrIyfj8kHQVHyXdL00L44+ASSF7zyuO9bzDtK3uHO8m/Lb47FyVMeX4uusw4+Qedvj/2gnzCm2hi/ls9kIWWjbaNg4mtHcEqCtmWTbV1UP9xN3vJWjK6PL5tsQqv5zj26/eudKBvwUgS3SIFui/H8ciS/vQPcgeXG3J8f9rLS1T4z+ze6M8bHOadvG0hedx+P/EOPuQdDS5Z4gze1c32nafc8FbWmzp4mzfSRydONv4NFcVs+PjUmn47EEnUueOpHnKeF3RL2eOktrTZ5oj5yle3la9rh3gKGnO2HmSBxQT1T53aB2+bOznY0+DivdHnRwsmxnc08sM3iGEKvBKbp8iCyjM4WFn63GOcPHi1Kc4GFj67D2n8lWZ7h4rqsh8h6itG7bkdy4C8lrXcurW4cg7UE4U+X2GyHRjqmvdxMbI49jWle/wDxLSWuZgOk1zT2EAqNqvJiWFuhumg30IgI29jdfeuPxWjjZvnj7TtfeUE3TZbUDds47He8LxyZxsPH0vcPzVeavc+Ag9S008OvyUFmTnOw794f6f1IGc3Dv3h/p/UqvGGTiTTFJxILUx5xsPP0vcPcV7qfLOhfsnb1hw9yqPucnEU5rnjgKC47cYpyNISsI5wvEcr8PvomtpgRtBlYCOq6qhT4zMw+TK9vM4juWyOV0zxoztjqG/6jRpDovFi08qCz4yroP4ym++j/ADTXZXYePrlP96z81Vp8bHtdJA7eDSfC4+W1vC5htaRo2nhA2heVlTdBah+XOGj65B1PB8F4585eFM21QPRjmd7LCqziT4+AlBQWJmzuYWNkkr+aJ49sNWsqc9lEN5BUO6o2j2yoIKa5BMtVnzH0dET05bdwYfFaatz3VpH7OCnZzh7/AMTfBRefjvSOQdnX51sWk2VAj5I44x3uaT3rnsQynrZvO1U7+QyPt6t7dy1YTSgNI7ePakugoQK1OBTAnhBlYVmjWBq9DEHtpXa11uFjyOXyfaC5Cm2rssm2abmt4XPjFud4CCwjUJUIK9Zy6ctxGouLXc145WljdY67jqK5MqzGUeS1LWgCeO5bqa9pLXt5A4cHIbhRtjmaCZt3UszZB6Evkv8AXHku6wEEXf8ASaVtcXydqqW+7wSRgfOIuz7xt2961fMgQApXDWk7eBF/FAPCQpXFKUCJt/jqTjs+ONNv8dSBCm2+PyTiPcmk/HxtQAd70E+9NPxyJQNnWgdR026SAEXANy3j5LcWrWpZpM4DoIQ3R3osBa3MORRnh9K1zdYuSTr7tR6llqWBpsL9ZJ7yg2WPZWVVSTpSFjfRYbdp2lc65qzOTCEGAhMKfLI0bXAc5ATbi9ri/EgYQm2Ti4cY2228PEk023tcX4ri6ADU8NSNcDsI1bdeznT2PadQIJtfaNnGgR0QO0AryT4aDvdR7lsLJbINDTl8bwQS1zTcEca9mKU4a4OaLNeLgDY1w37RyaweZwXukpw7aB2Ixhn7FvI8dhaQfAINZG9ZmleRhWZhQZh+SUhManAoGEfHWmWWUhY7IGlMTym2QIgpSksgVOakQAgytWdhWFgWywjCpql+hBE+V3ExpNukdjeshAUu1S3mmwB0jxUvH7Nh8i/zn6xq4w25PPbiKx5IZo33Elc4AbdxjNyenJwcze1S5TU7I2tYxoa1oAa1osABsACDKhCEAhCECELn8XyIw+puZKZgcdr2XjdzlzLX610KEEV4rmajNzT1LmcTZWh46nN0SOwrkcSzY4lFsibMOOJ4J62v0T2XVgkIKsYhg9RD52GWO3C+NzR6xFivC0cVupW0IWrr8mqObztNC88Zjbf1rXQVftqTCFYOszW4a+5EckZPoSO8HaQ7loKvMvD9FVyN4t0Yx/s6CCGfzQD29akuszN1jfN1ED+kHsPg5aaszY4ozZTiToSx+Di0oOL1ot8da31TkdiDN9R1H2WF3ey61k+HTx7+KRnTje3xAQezCjqbznxKTEB5budYcLfqIB1tIPUf/O9Z8QNzpcY70HjKYU4ppKDoMlcpZKVlQwSvY18Eu5gAECoOgGPsQbamkX2LZy5R0z6Yse64dTbmaTcG6qouu6r+UjjN3W267WXFEpCgkGbLaEPcGOYIxWxBg+Ts1UGjaWPWy9iQPJ3y17cr2NhbCTukTa114dyYNKgAaI4tIs5NhOlxlcam2QSDLlNSabHvlFQ9j6h8UvyURiFphc2ng0LeXaQtdcghttq81Zlc2aF0Ury8OoA1zdyaAa7dGndSQ0G+iD5excUE4IAhCVCAYFjxfzP2h71niavHj0gAYy49I+A96DUsCytCWnhLt6C7ognwW0p8Aqnb2lqHdGGU94ag14Cculpsg8SfvaKf7TQz2yFtqbNPij9sLI+nKzV6mkg4NyxuClelzKVZ85UQM5g9/uattS5jI/pa1549ziaz2i5BCNkmirE0mZjDG7/5RL0pdH+2Grd0ebnCo7WoonW4ZAZPbJQVba25sNZvsG09S3WH5I183mqOodymNzW+u+zT2q1VHhsEWqKGOPoMa3wC9SCuWHZncUktpthhH+eS5HUwO8V0+HZi/wB/WnmijAPrvcb+qpmQg4fCc1GFwkExOndxzOLh6gszuXZ0tMyNoZGxrGjY1oDQOYDUsqEAhCEAhCEAhCEAhCEAhCEAhCEAhCEAhCEAhCEGvxPBoJ2OZJG0hwIJsNIcodtB4VCuV2QtRSkuAMkPBI0bB/nA3p5dngp6SEIKoSxEcCwlWSxjIehqLl0Wg4/Oj8k9bd6esLjsRzQNNzFOOZ7bf1NPuQQ6SkJXeYlm0niveSLqc/3sXO1eT7mbXDqv+SDRoXudh/8Am7k6PC7mwcg8LU5dFR5ISybHs6yR+EroMPzV1Mn0kIHSf4aCCPwsrISVLuH5n2DXLUX5GMt/U4nwXX4NkRQ05BbEHvHz5DpnnAPkg8wCCK8jMgJ6otfIHRQbS8iznjijB29I6ufYpmpMBpYwAyCIWAAOg2+oWF3EXJ5StihA1kYGwAcwsnIQgEIQgEIQgEIQgEIQgEIQgEIQgEIQgEIQg//Z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64" name="Picture 16" descr="https://www.datart.cz/catalog_img_cz/353/468/353468/IMAGE_FULL_1.jpg?1417511689000&amp;TOMTOM-Monitor-srdecni-frekvence---hrudni-p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4731" y="4799217"/>
            <a:ext cx="5149269" cy="2072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18" descr="http://www.actigraphcorp.com/wp-content/uploads/2015/04/imgGT3X-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4572939"/>
            <a:ext cx="2160240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2775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Nejdražší Apple </a:t>
            </a:r>
            <a:r>
              <a:rPr lang="cs-CZ" dirty="0" err="1" smtClean="0"/>
              <a:t>watch</a:t>
            </a:r>
            <a:r>
              <a:rPr lang="cs-CZ" dirty="0" smtClean="0"/>
              <a:t> (2015/7)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600200"/>
            <a:ext cx="3614734" cy="4525963"/>
          </a:xfrm>
        </p:spPr>
        <p:txBody>
          <a:bodyPr/>
          <a:lstStyle/>
          <a:p>
            <a:r>
              <a:rPr lang="cs-CZ" dirty="0" smtClean="0"/>
              <a:t>5.800.000,- Kč</a:t>
            </a:r>
            <a:endParaRPr lang="cs-CZ" dirty="0"/>
          </a:p>
        </p:txBody>
      </p:sp>
      <p:pic>
        <p:nvPicPr>
          <p:cNvPr id="3074" name="Picture 2" descr="Nejdražší Apple Watch na světě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1714488"/>
            <a:ext cx="4143404" cy="41434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-16227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1800" b="1" u="sng" dirty="0" smtClean="0">
                <a:solidFill>
                  <a:srgbClr val="FF0000"/>
                </a:solidFill>
              </a:rPr>
              <a:t>Zápis do sešitu:</a:t>
            </a:r>
            <a:endParaRPr lang="cs-CZ" sz="1800" b="1" u="sng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692696"/>
            <a:ext cx="8352928" cy="568863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sz="23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Pohybové aktivity chlapců a </a:t>
            </a:r>
            <a:r>
              <a:rPr lang="cs-CZ" sz="23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dívek</a:t>
            </a:r>
          </a:p>
          <a:p>
            <a:r>
              <a:rPr lang="cs-CZ" sz="2300" dirty="0"/>
              <a:t>Ovlivňuje </a:t>
            </a:r>
            <a:r>
              <a:rPr lang="cs-CZ" sz="2300" dirty="0">
                <a:solidFill>
                  <a:srgbClr val="FF0000"/>
                </a:solidFill>
              </a:rPr>
              <a:t>zdraví</a:t>
            </a:r>
            <a:r>
              <a:rPr lang="cs-CZ" sz="2300" dirty="0"/>
              <a:t>, </a:t>
            </a:r>
          </a:p>
          <a:p>
            <a:r>
              <a:rPr lang="cs-CZ" sz="2300" dirty="0"/>
              <a:t>redukuje tělesnou </a:t>
            </a:r>
            <a:r>
              <a:rPr lang="cs-CZ" sz="23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hmotnost</a:t>
            </a:r>
            <a:r>
              <a:rPr lang="cs-CZ" sz="2300" dirty="0"/>
              <a:t>, </a:t>
            </a:r>
          </a:p>
          <a:p>
            <a:r>
              <a:rPr lang="cs-CZ" sz="2300" dirty="0">
                <a:solidFill>
                  <a:srgbClr val="FFFF00"/>
                </a:solidFill>
              </a:rPr>
              <a:t>prodlužuje</a:t>
            </a:r>
            <a:r>
              <a:rPr lang="cs-CZ" sz="2300" dirty="0"/>
              <a:t> aktivní život, </a:t>
            </a:r>
          </a:p>
          <a:p>
            <a:r>
              <a:rPr lang="cs-CZ" sz="2300" dirty="0"/>
              <a:t>zlepšuje a upevňuje zdravotní stav a zvyšuje tělesnou zdatnost.</a:t>
            </a:r>
          </a:p>
          <a:p>
            <a:r>
              <a:rPr lang="cs-CZ" sz="2300" dirty="0"/>
              <a:t>Nedostatek PA – </a:t>
            </a:r>
            <a:r>
              <a:rPr lang="cs-CZ" sz="2300" b="1" u="sng" dirty="0">
                <a:solidFill>
                  <a:srgbClr val="FF0000"/>
                </a:solidFill>
              </a:rPr>
              <a:t>4. rizikový faktor úmrtnosti!!!!</a:t>
            </a:r>
          </a:p>
          <a:p>
            <a:pPr marL="0" indent="0">
              <a:buNone/>
            </a:pPr>
            <a:r>
              <a:rPr lang="cs-CZ" sz="2600" dirty="0">
                <a:solidFill>
                  <a:srgbClr val="FF0000"/>
                </a:solidFill>
              </a:rPr>
              <a:t>Výhody: </a:t>
            </a:r>
            <a:r>
              <a:rPr lang="cs-CZ" sz="2600" dirty="0"/>
              <a:t>- školní výkonnost (koncentrace, paměť)</a:t>
            </a:r>
          </a:p>
          <a:p>
            <a:pPr marL="0" indent="0">
              <a:buNone/>
            </a:pPr>
            <a:r>
              <a:rPr lang="cs-CZ" sz="2600" dirty="0"/>
              <a:t>	      - zvýšení hladiny endorfinů</a:t>
            </a:r>
          </a:p>
          <a:p>
            <a:pPr marL="0" indent="0">
              <a:buNone/>
            </a:pPr>
            <a:r>
              <a:rPr lang="cs-CZ" sz="2600" dirty="0"/>
              <a:t>	      - navazování sociálních vazeb</a:t>
            </a:r>
          </a:p>
          <a:p>
            <a:pPr marL="0" indent="0">
              <a:buNone/>
            </a:pPr>
            <a:r>
              <a:rPr lang="cs-CZ" sz="2600" dirty="0"/>
              <a:t>	      - mentální zdraví jedince (prevence depresí,  </a:t>
            </a:r>
          </a:p>
          <a:p>
            <a:pPr marL="0" indent="0">
              <a:buNone/>
            </a:pPr>
            <a:r>
              <a:rPr lang="cs-CZ" sz="2600" dirty="0"/>
              <a:t>                  úzkostí, atd.)</a:t>
            </a:r>
          </a:p>
          <a:p>
            <a:pPr marL="0" indent="0">
              <a:buNone/>
            </a:pPr>
            <a:r>
              <a:rPr lang="cs-CZ" sz="2600" dirty="0"/>
              <a:t>	      - imunita, apod.</a:t>
            </a:r>
          </a:p>
          <a:p>
            <a:pPr marL="0" indent="0">
              <a:buNone/>
            </a:pPr>
            <a:r>
              <a:rPr lang="cs-CZ" sz="2600" dirty="0">
                <a:solidFill>
                  <a:srgbClr val="00B050"/>
                </a:solidFill>
              </a:rPr>
              <a:t>Rizika: </a:t>
            </a:r>
            <a:r>
              <a:rPr lang="cs-CZ" sz="2600" dirty="0"/>
              <a:t>- zranění</a:t>
            </a:r>
          </a:p>
          <a:p>
            <a:pPr marL="0" indent="0">
              <a:buNone/>
            </a:pPr>
            <a:r>
              <a:rPr lang="cs-CZ" sz="2600" dirty="0"/>
              <a:t>	   - přetrénování</a:t>
            </a:r>
          </a:p>
          <a:p>
            <a:pPr marL="0" indent="0">
              <a:buNone/>
            </a:pPr>
            <a:r>
              <a:rPr lang="cs-CZ" sz="2600" dirty="0"/>
              <a:t>	   - patologická únava, apod</a:t>
            </a:r>
            <a:r>
              <a:rPr lang="cs-CZ" sz="2600" dirty="0" smtClean="0"/>
              <a:t>.</a:t>
            </a:r>
          </a:p>
          <a:p>
            <a:pPr marL="0" indent="0">
              <a:buNone/>
            </a:pPr>
            <a:r>
              <a:rPr lang="cs-CZ" sz="2600" dirty="0" smtClean="0"/>
              <a:t>ZÁJMOVÉ KROUŽKY:</a:t>
            </a:r>
          </a:p>
          <a:p>
            <a:r>
              <a:rPr lang="cs-CZ" sz="2800" dirty="0"/>
              <a:t>Důležitost naučit se fair –play</a:t>
            </a:r>
          </a:p>
          <a:p>
            <a:r>
              <a:rPr lang="cs-CZ" sz="2800" dirty="0"/>
              <a:t>Navázání kamarádství</a:t>
            </a:r>
          </a:p>
          <a:p>
            <a:r>
              <a:rPr lang="cs-CZ" sz="2800" dirty="0"/>
              <a:t>Umět jak vyhrát, tak prohrát</a:t>
            </a:r>
          </a:p>
          <a:p>
            <a:r>
              <a:rPr lang="cs-CZ" sz="2800" dirty="0"/>
              <a:t>Pravidelnost, návyk zdravého životního stylu</a:t>
            </a:r>
          </a:p>
          <a:p>
            <a:r>
              <a:rPr lang="cs-CZ" sz="2800" dirty="0"/>
              <a:t>Zodpovědnost</a:t>
            </a:r>
          </a:p>
          <a:p>
            <a:r>
              <a:rPr lang="cs-CZ" sz="2800" dirty="0"/>
              <a:t>Potěšení ze </a:t>
            </a:r>
            <a:r>
              <a:rPr lang="cs-CZ" sz="2800" dirty="0" smtClean="0"/>
              <a:t>hry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Monitorování </a:t>
            </a:r>
            <a:r>
              <a:rPr lang="cs-CZ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 – KROKOMĚRY, CHYTRÉ HODINKY, SPORTTESTRY</a:t>
            </a:r>
            <a:endParaRPr lang="cs-CZ" sz="2800" dirty="0"/>
          </a:p>
          <a:p>
            <a:pPr marL="0" indent="0">
              <a:buNone/>
            </a:pPr>
            <a:endParaRPr lang="cs-CZ" sz="2600" dirty="0"/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277334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</TotalTime>
  <Words>271</Words>
  <Application>Microsoft Office PowerPoint</Application>
  <PresentationFormat>Předvádění na obrazovce (4:3)</PresentationFormat>
  <Paragraphs>66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Motiv systému Office</vt:lpstr>
      <vt:lpstr>Dobrý den šesťáci, dnes se podívejte na následující prezentaci, udělejte si zápis do sešitu   Hezký den  Š.P.</vt:lpstr>
      <vt:lpstr> Pohybové aktivity chlapců a dívek</vt:lpstr>
      <vt:lpstr>Pohybová aktivita</vt:lpstr>
      <vt:lpstr>Pohybová aktivita</vt:lpstr>
      <vt:lpstr>Doporučení k PA</vt:lpstr>
      <vt:lpstr>Zájmové kroužky</vt:lpstr>
      <vt:lpstr>Monitorování PA</vt:lpstr>
      <vt:lpstr>Nejdražší Apple watch (2015/7)</vt:lpstr>
      <vt:lpstr>Zápis do sešitu:</vt:lpstr>
      <vt:lpstr>Děkujeme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Současné technologie využívané pro monitoring pohybové aktivity</dc:title>
  <dc:creator>Kača</dc:creator>
  <cp:lastModifiedBy>Šárka Petrů</cp:lastModifiedBy>
  <cp:revision>42</cp:revision>
  <dcterms:created xsi:type="dcterms:W3CDTF">2015-11-25T15:11:59Z</dcterms:created>
  <dcterms:modified xsi:type="dcterms:W3CDTF">2021-02-15T17:21:14Z</dcterms:modified>
</cp:coreProperties>
</file>