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339933"/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46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F649E-3402-44FA-8AE9-3FD54A2B9B64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8A7D-4498-4620-AEE9-D6846E48D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4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1: </a:t>
            </a:r>
            <a:r>
              <a:rPr lang="cs-CZ" baseline="0" dirty="0" err="1" smtClean="0"/>
              <a:t>Sinivka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Obrázek 2: </a:t>
            </a:r>
            <a:r>
              <a:rPr lang="cs-CZ" baseline="0" dirty="0" err="1" smtClean="0"/>
              <a:t>Jednořadka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8A7D-4498-4620-AEE9-D6846E48DA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03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8A7D-4498-4620-AEE9-D6846E48DA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73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A25oN9DACJ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dO2xx-aeZ4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Sinice – modrozelené organismy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4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r>
              <a:rPr lang="cs-CZ" dirty="0" smtClean="0"/>
              <a:t>organismy, které </a:t>
            </a:r>
            <a:r>
              <a:rPr lang="cs-CZ" dirty="0" smtClean="0">
                <a:solidFill>
                  <a:srgbClr val="00823B"/>
                </a:solidFill>
              </a:rPr>
              <a:t>vytvářejí vlastní ústrojné látky</a:t>
            </a:r>
          </a:p>
          <a:p>
            <a:endParaRPr lang="cs-CZ" dirty="0" smtClean="0">
              <a:solidFill>
                <a:srgbClr val="00823B"/>
              </a:solidFill>
            </a:endParaRPr>
          </a:p>
          <a:p>
            <a:r>
              <a:rPr lang="cs-CZ" dirty="0" smtClean="0"/>
              <a:t>jejich buňky mají podobnou </a:t>
            </a:r>
            <a:r>
              <a:rPr lang="cs-CZ" dirty="0" smtClean="0">
                <a:solidFill>
                  <a:srgbClr val="00823B"/>
                </a:solidFill>
              </a:rPr>
              <a:t>stavbu jako buňky bakterií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823B"/>
                </a:solidFill>
              </a:rPr>
              <a:t>nemají</a:t>
            </a:r>
            <a:r>
              <a:rPr lang="cs-CZ" dirty="0" smtClean="0"/>
              <a:t> však </a:t>
            </a:r>
            <a:r>
              <a:rPr lang="cs-CZ" dirty="0" smtClean="0">
                <a:solidFill>
                  <a:srgbClr val="00823B"/>
                </a:solidFill>
              </a:rPr>
              <a:t>bičíky</a:t>
            </a:r>
          </a:p>
          <a:p>
            <a:endParaRPr lang="cs-CZ" dirty="0" smtClean="0">
              <a:solidFill>
                <a:srgbClr val="00823B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sinice dělíme na </a:t>
            </a:r>
            <a:r>
              <a:rPr lang="cs-CZ" dirty="0" smtClean="0">
                <a:solidFill>
                  <a:srgbClr val="00823B"/>
                </a:solidFill>
              </a:rPr>
              <a:t>jednobuněčné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smtClean="0">
                <a:solidFill>
                  <a:srgbClr val="00823B"/>
                </a:solidFill>
              </a:rPr>
              <a:t>vláknité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2"/>
          <a:lstStyle/>
          <a:p>
            <a:r>
              <a:rPr lang="cs-CZ" dirty="0">
                <a:solidFill>
                  <a:schemeClr val="tx1"/>
                </a:solidFill>
              </a:rPr>
              <a:t>Jednobuněčné se vyskytují ve shlucích spojených slizovitým obalem.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Vláknité </a:t>
            </a:r>
            <a:r>
              <a:rPr lang="cs-CZ" dirty="0"/>
              <a:t>sinice mají buňky v obalu seřazené za sebou.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34" y="3970907"/>
            <a:ext cx="2019104" cy="1697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49" y="3970907"/>
            <a:ext cx="2431068" cy="16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2"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>
              <a:solidFill>
                <a:srgbClr val="00823B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823B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823B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823B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823B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823B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823B"/>
                </a:solidFill>
              </a:rPr>
              <a:t>Jak ho nazýváme?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Chlorofyl.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2" descr="Zkvalitnění výuky na GSOŠ prostřednictvím inovace CZ.1.07/1.5.00/ Gymnázium  a Střední odborná škola, Klášterec nad Ohří, Chomutovská 459, příspěvková. 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8"/>
          <a:stretch/>
        </p:blipFill>
        <p:spPr bwMode="auto">
          <a:xfrm>
            <a:off x="1581912" y="2638044"/>
            <a:ext cx="578360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kvalitnění výuky na GSOŠ prostřednictvím inovace CZ.1.07/1.5.00/ Gymnázium  a Střední odborná škola, Klášterec nad Ohří, Chomutovská 459, příspěvková. 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5" t="77492" b="13215"/>
          <a:stretch/>
        </p:blipFill>
        <p:spPr bwMode="auto">
          <a:xfrm>
            <a:off x="5676702" y="5171768"/>
            <a:ext cx="1500574" cy="4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4385185" y="4866968"/>
            <a:ext cx="1219202" cy="619433"/>
          </a:xfrm>
          <a:prstGeom prst="ellipse">
            <a:avLst/>
          </a:prstGeom>
          <a:noFill/>
          <a:ln w="3810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Little boy asking question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9226628" y="3672349"/>
            <a:ext cx="2233678" cy="31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289155" y="4461302"/>
            <a:ext cx="170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JADERNÁ</a:t>
            </a:r>
          </a:p>
          <a:p>
            <a:r>
              <a:rPr lang="cs-C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HMOTA</a:t>
            </a:r>
            <a:endParaRPr lang="cs-CZ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sinic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numCol="1">
            <a:normAutofit lnSpcReduction="10000"/>
          </a:bodyPr>
          <a:lstStyle/>
          <a:p>
            <a:r>
              <a:rPr lang="cs-CZ" dirty="0" smtClean="0"/>
              <a:t>žijí ve sladké i slané vodě, v půdě, na povrchu dřevin a na skalních podkladech</a:t>
            </a:r>
            <a:endParaRPr lang="cs-CZ" dirty="0" smtClean="0">
              <a:solidFill>
                <a:srgbClr val="00823B"/>
              </a:solidFill>
            </a:endParaRPr>
          </a:p>
          <a:p>
            <a:endParaRPr lang="cs-CZ" dirty="0" smtClean="0">
              <a:solidFill>
                <a:srgbClr val="00823B"/>
              </a:solidFill>
            </a:endParaRPr>
          </a:p>
          <a:p>
            <a:r>
              <a:rPr lang="cs-CZ" dirty="0" smtClean="0"/>
              <a:t>některé druhy se vyskytují i v horkých pramenech (50–90° C)</a:t>
            </a:r>
            <a:endParaRPr lang="cs-CZ" dirty="0" smtClean="0">
              <a:solidFill>
                <a:srgbClr val="00823B"/>
              </a:solidFill>
            </a:endParaRPr>
          </a:p>
          <a:p>
            <a:endParaRPr lang="cs-CZ" dirty="0" smtClean="0">
              <a:solidFill>
                <a:srgbClr val="00823B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 sladkovodních nádržích s vysokým obsahem minerálních živin dochází v létě k přemnožení sinic a na hladině se vytvoří tzv. „vodní květ“</a:t>
            </a:r>
            <a:endParaRPr lang="cs-CZ" dirty="0" smtClean="0">
              <a:solidFill>
                <a:srgbClr val="00823B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1">
            <a:normAutofit lnSpcReduction="10000"/>
          </a:bodyPr>
          <a:lstStyle/>
          <a:p>
            <a:endParaRPr lang="cs-CZ" dirty="0"/>
          </a:p>
        </p:txBody>
      </p:sp>
      <p:pic>
        <p:nvPicPr>
          <p:cNvPr id="3074" name="Picture 2" descr="Vykoupali jste se ve vodě se sinicemi? Rozhodně se neutírejte do ručníku -  iDNES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8" b="12586"/>
          <a:stretch/>
        </p:blipFill>
        <p:spPr bwMode="auto">
          <a:xfrm>
            <a:off x="6978935" y="2638044"/>
            <a:ext cx="2989006" cy="30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5778906" y="1479263"/>
            <a:ext cx="5378737" cy="5378737"/>
          </a:xfrm>
          <a:prstGeom prst="mathMultiply">
            <a:avLst>
              <a:gd name="adj1" fmla="val 48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sinic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823B"/>
                </a:solidFill>
              </a:rPr>
              <a:t>Drkalka</a:t>
            </a:r>
          </a:p>
          <a:p>
            <a:r>
              <a:rPr lang="cs-CZ" dirty="0" smtClean="0"/>
              <a:t>Žije ve stojatých vodách nebo na bahnité půdě. Vyznačuje se drkavým pohybem.</a:t>
            </a:r>
          </a:p>
          <a:p>
            <a:r>
              <a:rPr lang="cs-CZ" dirty="0" smtClean="0">
                <a:hlinkClick r:id="rId2"/>
              </a:rPr>
              <a:t>video – pohyb drkalky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823B"/>
                </a:solidFill>
              </a:rPr>
              <a:t>Jednořadka</a:t>
            </a:r>
            <a:endParaRPr lang="cs-CZ" dirty="0" smtClean="0">
              <a:solidFill>
                <a:srgbClr val="00823B"/>
              </a:solidFill>
            </a:endParaRPr>
          </a:p>
          <a:p>
            <a:r>
              <a:rPr lang="cs-CZ" dirty="0" smtClean="0"/>
              <a:t>Vytváří řetízkovitá vlákna z buněk kulovitého tvaru.</a:t>
            </a:r>
          </a:p>
          <a:p>
            <a:endParaRPr lang="cs-CZ" dirty="0"/>
          </a:p>
          <a:p>
            <a:r>
              <a:rPr lang="cs-CZ" dirty="0" err="1" smtClean="0">
                <a:solidFill>
                  <a:srgbClr val="00823B"/>
                </a:solidFill>
              </a:rPr>
              <a:t>Sinivka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Tvoří dvou- až </a:t>
            </a:r>
            <a:r>
              <a:rPr lang="cs-CZ" dirty="0" err="1" smtClean="0"/>
              <a:t>čtyřbuněčné</a:t>
            </a:r>
            <a:r>
              <a:rPr lang="cs-CZ" dirty="0" smtClean="0"/>
              <a:t> kolonie. Vyskytuje se na dně mělkých rašelinných tůní v mohutných tmavozelených shlucích.</a:t>
            </a:r>
            <a:endParaRPr lang="cs-CZ" dirty="0"/>
          </a:p>
        </p:txBody>
      </p:sp>
      <p:pic>
        <p:nvPicPr>
          <p:cNvPr id="5122" name="Picture 2" descr="Přihláš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81" y="4189035"/>
            <a:ext cx="572410" cy="7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46" y="5308451"/>
            <a:ext cx="1519452" cy="1061084"/>
          </a:xfrm>
          <a:prstGeom prst="rect">
            <a:avLst/>
          </a:prstGeom>
        </p:spPr>
      </p:pic>
      <p:pic>
        <p:nvPicPr>
          <p:cNvPr id="1026" name="Picture 2" descr="SINICE fotosyntetizující bakterie - ppt stáhnou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20915" r="8024" b="53226"/>
          <a:stretch/>
        </p:blipFill>
        <p:spPr bwMode="auto">
          <a:xfrm>
            <a:off x="1677729" y="5308451"/>
            <a:ext cx="1464517" cy="10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ICE fotosyntetizující bakterie - ppt stáhnou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7" t="68188" r="9681" b="3664"/>
          <a:stretch/>
        </p:blipFill>
        <p:spPr bwMode="auto">
          <a:xfrm>
            <a:off x="4661698" y="5308451"/>
            <a:ext cx="1264162" cy="10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www.youtube.com/watch?v=dO2xx-aeZ4w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00823B"/>
                </a:solidFill>
              </a:rPr>
              <a:t>Tady si zapneme české titulky: NASTAVENÍ </a:t>
            </a:r>
            <a:r>
              <a:rPr lang="cs-CZ" dirty="0">
                <a:solidFill>
                  <a:srgbClr val="00823B"/>
                </a:solidFill>
              </a:rPr>
              <a:t>→ TITULKY → ČEŠTINA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0" name="Picture 4" descr="Smiling kids with popcorn watching 3d movi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 bwMode="auto">
          <a:xfrm>
            <a:off x="6338315" y="2638043"/>
            <a:ext cx="4270247" cy="29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43516" t="46728" r="30651" b="13654"/>
          <a:stretch/>
        </p:blipFill>
        <p:spPr>
          <a:xfrm>
            <a:off x="1926696" y="4472193"/>
            <a:ext cx="2271366" cy="1959403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>
            <a:off x="3124901" y="5244860"/>
            <a:ext cx="1800782" cy="707368"/>
          </a:xfrm>
          <a:prstGeom prst="straightConnector1">
            <a:avLst/>
          </a:prstGeom>
          <a:ln w="38100"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3809509" y="4760228"/>
            <a:ext cx="1509914" cy="629476"/>
          </a:xfrm>
          <a:prstGeom prst="straightConnector1">
            <a:avLst/>
          </a:prstGeom>
          <a:ln w="38100"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136</TotalTime>
  <Words>197</Words>
  <Application>Microsoft Office PowerPoint</Application>
  <PresentationFormat>Širokoúhlá obrazovka</PresentationFormat>
  <Paragraphs>48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Parcel</vt:lpstr>
      <vt:lpstr>Sinice – modrozelené organismy</vt:lpstr>
      <vt:lpstr>sinice</vt:lpstr>
      <vt:lpstr>Stavba sinice</vt:lpstr>
      <vt:lpstr>Život sinic</vt:lpstr>
      <vt:lpstr>Příklady sinic</vt:lpstr>
      <vt:lpstr>Video na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Sinice – modrozelené organismy</dc:title>
  <dc:creator>Nezvalová Alena</dc:creator>
  <cp:lastModifiedBy>Nezvalová Alena</cp:lastModifiedBy>
  <cp:revision>12</cp:revision>
  <dcterms:created xsi:type="dcterms:W3CDTF">2020-12-11T08:40:43Z</dcterms:created>
  <dcterms:modified xsi:type="dcterms:W3CDTF">2020-12-14T08:54:13Z</dcterms:modified>
</cp:coreProperties>
</file>