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62" r:id="rId4"/>
    <p:sldId id="260" r:id="rId5"/>
    <p:sldId id="263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080"/>
    <a:srgbClr val="B2DE82"/>
    <a:srgbClr val="F9BF61"/>
    <a:srgbClr val="DDF0C8"/>
    <a:srgbClr val="FFE9A3"/>
    <a:srgbClr val="F4D1C4"/>
    <a:srgbClr val="FDEC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5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41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7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2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0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35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3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20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0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35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763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Rozmnožování buňky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Rozmnožování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5120967" cy="31019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Buňka roste, nabývá na velikosti </a:t>
            </a:r>
            <a:r>
              <a:rPr lang="cs-CZ" dirty="0"/>
              <a:t>→ začne se rozmnožovat </a:t>
            </a:r>
            <a:r>
              <a:rPr lang="cs-CZ" dirty="0" smtClean="0"/>
              <a:t>dělením.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Než dojde k dělení, zdvojnásobí se počet organel.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solidFill>
                  <a:schemeClr val="accent1"/>
                </a:solidFill>
              </a:rPr>
              <a:t>Co jsou to organely? Jaké organely známe?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Buněčné jádro se nezdvojnásobuje, rozdělí se na 2 stejné části.</a:t>
            </a:r>
          </a:p>
          <a:p>
            <a:endParaRPr lang="cs-CZ" dirty="0" smtClean="0"/>
          </a:p>
          <a:p>
            <a:endParaRPr lang="cs-CZ" dirty="0"/>
          </a:p>
        </p:txBody>
      </p:sp>
      <p:grpSp>
        <p:nvGrpSpPr>
          <p:cNvPr id="8" name="Skupina 7"/>
          <p:cNvGrpSpPr/>
          <p:nvPr/>
        </p:nvGrpSpPr>
        <p:grpSpPr>
          <a:xfrm>
            <a:off x="8344021" y="2638044"/>
            <a:ext cx="1616843" cy="3101982"/>
            <a:chOff x="8344021" y="2638044"/>
            <a:chExt cx="1616843" cy="3101982"/>
          </a:xfrm>
        </p:grpSpPr>
        <p:sp>
          <p:nvSpPr>
            <p:cNvPr id="61" name="Ovál 60"/>
            <p:cNvSpPr/>
            <p:nvPr/>
          </p:nvSpPr>
          <p:spPr>
            <a:xfrm>
              <a:off x="8622624" y="2638044"/>
              <a:ext cx="878308" cy="455394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2" name="Ovál 61"/>
            <p:cNvSpPr/>
            <p:nvPr/>
          </p:nvSpPr>
          <p:spPr>
            <a:xfrm>
              <a:off x="8901227" y="2797431"/>
              <a:ext cx="288047" cy="15028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63" name="Obrázek 62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51" t="26906" r="79178" b="11211"/>
            <a:stretch/>
          </p:blipFill>
          <p:spPr bwMode="auto">
            <a:xfrm>
              <a:off x="8344021" y="3343902"/>
              <a:ext cx="1616843" cy="239612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64" name="Obdélník 63"/>
            <p:cNvSpPr/>
            <p:nvPr/>
          </p:nvSpPr>
          <p:spPr>
            <a:xfrm>
              <a:off x="9245940" y="3795500"/>
              <a:ext cx="657315" cy="26109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5" name="Ovál 64"/>
            <p:cNvSpPr/>
            <p:nvPr/>
          </p:nvSpPr>
          <p:spPr>
            <a:xfrm>
              <a:off x="9175109" y="2725328"/>
              <a:ext cx="116394" cy="5464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66" name="Ovál 65"/>
            <p:cNvSpPr/>
            <p:nvPr/>
          </p:nvSpPr>
          <p:spPr>
            <a:xfrm>
              <a:off x="9581208" y="4956750"/>
              <a:ext cx="81598" cy="5464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67" name="Skupina 66"/>
            <p:cNvGrpSpPr/>
            <p:nvPr/>
          </p:nvGrpSpPr>
          <p:grpSpPr>
            <a:xfrm>
              <a:off x="8693456" y="2793636"/>
              <a:ext cx="155829" cy="63755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109" name="Ovál 108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10" name="Volný tvar 109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grpSp>
          <p:nvGrpSpPr>
            <p:cNvPr id="68" name="Skupina 67"/>
            <p:cNvGrpSpPr/>
            <p:nvPr/>
          </p:nvGrpSpPr>
          <p:grpSpPr>
            <a:xfrm>
              <a:off x="9179831" y="5047829"/>
              <a:ext cx="107084" cy="43029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107" name="Ovál 106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8" name="Volný tvar 107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69" name="Ovál 68"/>
            <p:cNvSpPr/>
            <p:nvPr/>
          </p:nvSpPr>
          <p:spPr>
            <a:xfrm>
              <a:off x="8537627" y="4892236"/>
              <a:ext cx="81598" cy="5464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70" name="Skupina 69"/>
            <p:cNvGrpSpPr/>
            <p:nvPr/>
          </p:nvGrpSpPr>
          <p:grpSpPr>
            <a:xfrm>
              <a:off x="8518738" y="4987110"/>
              <a:ext cx="107084" cy="43029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105" name="Ovál 104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6" name="Volný tvar 105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71" name="Ovál 70"/>
            <p:cNvSpPr/>
            <p:nvPr/>
          </p:nvSpPr>
          <p:spPr>
            <a:xfrm>
              <a:off x="8580125" y="4212942"/>
              <a:ext cx="81220" cy="5388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72" name="Skupina 71"/>
            <p:cNvGrpSpPr/>
            <p:nvPr/>
          </p:nvGrpSpPr>
          <p:grpSpPr>
            <a:xfrm>
              <a:off x="8556515" y="4307817"/>
              <a:ext cx="107084" cy="43029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103" name="Ovál 102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4" name="Volný tvar 103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73" name="Ovál 72"/>
            <p:cNvSpPr/>
            <p:nvPr/>
          </p:nvSpPr>
          <p:spPr>
            <a:xfrm>
              <a:off x="9533987" y="4262276"/>
              <a:ext cx="81598" cy="5464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74" name="Skupina 73"/>
            <p:cNvGrpSpPr/>
            <p:nvPr/>
          </p:nvGrpSpPr>
          <p:grpSpPr>
            <a:xfrm>
              <a:off x="9231774" y="4410279"/>
              <a:ext cx="106719" cy="42503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101" name="Ovál 100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2" name="Volný tvar 101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75" name="Ovál 74"/>
            <p:cNvSpPr/>
            <p:nvPr/>
          </p:nvSpPr>
          <p:spPr>
            <a:xfrm>
              <a:off x="8655679" y="3469135"/>
              <a:ext cx="81220" cy="5388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76" name="Skupina 75"/>
            <p:cNvGrpSpPr/>
            <p:nvPr/>
          </p:nvGrpSpPr>
          <p:grpSpPr>
            <a:xfrm>
              <a:off x="8632068" y="3564009"/>
              <a:ext cx="107084" cy="43029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99" name="Ovál 98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100" name="Volný tvar 99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77" name="Ovál 76"/>
            <p:cNvSpPr/>
            <p:nvPr/>
          </p:nvSpPr>
          <p:spPr>
            <a:xfrm>
              <a:off x="9515099" y="3510879"/>
              <a:ext cx="81220" cy="5388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78" name="Skupina 77"/>
            <p:cNvGrpSpPr/>
            <p:nvPr/>
          </p:nvGrpSpPr>
          <p:grpSpPr>
            <a:xfrm>
              <a:off x="9212885" y="3658881"/>
              <a:ext cx="106719" cy="42503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97" name="Ovál 96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98" name="Volný tvar 97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79" name="Ovál 78"/>
            <p:cNvSpPr/>
            <p:nvPr/>
          </p:nvSpPr>
          <p:spPr>
            <a:xfrm>
              <a:off x="9817313" y="5560146"/>
              <a:ext cx="81220" cy="5388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80" name="Skupina 79"/>
            <p:cNvGrpSpPr/>
            <p:nvPr/>
          </p:nvGrpSpPr>
          <p:grpSpPr>
            <a:xfrm>
              <a:off x="9411213" y="5651223"/>
              <a:ext cx="106719" cy="42503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95" name="Ovál 94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96" name="Volný tvar 95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81" name="Ovál 80"/>
            <p:cNvSpPr/>
            <p:nvPr/>
          </p:nvSpPr>
          <p:spPr>
            <a:xfrm>
              <a:off x="8443185" y="5499426"/>
              <a:ext cx="81220" cy="53888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grpSp>
          <p:nvGrpSpPr>
            <p:cNvPr id="82" name="Skupina 81"/>
            <p:cNvGrpSpPr/>
            <p:nvPr/>
          </p:nvGrpSpPr>
          <p:grpSpPr>
            <a:xfrm>
              <a:off x="8433741" y="5598095"/>
              <a:ext cx="106719" cy="42503"/>
              <a:chOff x="0" y="0"/>
              <a:chExt cx="180340" cy="91440"/>
            </a:xfrm>
            <a:solidFill>
              <a:srgbClr val="FFFF00"/>
            </a:solidFill>
          </p:grpSpPr>
          <p:sp>
            <p:nvSpPr>
              <p:cNvPr id="93" name="Ovál 92"/>
              <p:cNvSpPr/>
              <p:nvPr/>
            </p:nvSpPr>
            <p:spPr>
              <a:xfrm>
                <a:off x="0" y="0"/>
                <a:ext cx="180340" cy="91440"/>
              </a:xfrm>
              <a:prstGeom prst="ellipse">
                <a:avLst/>
              </a:pr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  <p:sp>
            <p:nvSpPr>
              <p:cNvPr id="94" name="Volný tvar 93"/>
              <p:cNvSpPr/>
              <p:nvPr/>
            </p:nvSpPr>
            <p:spPr>
              <a:xfrm>
                <a:off x="30480" y="27940"/>
                <a:ext cx="117291" cy="33020"/>
              </a:xfrm>
              <a:custGeom>
                <a:avLst/>
                <a:gdLst>
                  <a:gd name="connsiteX0" fmla="*/ 0 w 117291"/>
                  <a:gd name="connsiteY0" fmla="*/ 22860 h 33020"/>
                  <a:gd name="connsiteX1" fmla="*/ 2540 w 117291"/>
                  <a:gd name="connsiteY1" fmla="*/ 7620 h 33020"/>
                  <a:gd name="connsiteX2" fmla="*/ 12700 w 117291"/>
                  <a:gd name="connsiteY2" fmla="*/ 10160 h 33020"/>
                  <a:gd name="connsiteX3" fmla="*/ 30480 w 117291"/>
                  <a:gd name="connsiteY3" fmla="*/ 30480 h 33020"/>
                  <a:gd name="connsiteX4" fmla="*/ 40640 w 117291"/>
                  <a:gd name="connsiteY4" fmla="*/ 33020 h 33020"/>
                  <a:gd name="connsiteX5" fmla="*/ 50800 w 117291"/>
                  <a:gd name="connsiteY5" fmla="*/ 20320 h 33020"/>
                  <a:gd name="connsiteX6" fmla="*/ 53340 w 117291"/>
                  <a:gd name="connsiteY6" fmla="*/ 10160 h 33020"/>
                  <a:gd name="connsiteX7" fmla="*/ 68580 w 117291"/>
                  <a:gd name="connsiteY7" fmla="*/ 0 h 33020"/>
                  <a:gd name="connsiteX8" fmla="*/ 76200 w 117291"/>
                  <a:gd name="connsiteY8" fmla="*/ 2540 h 33020"/>
                  <a:gd name="connsiteX9" fmla="*/ 86360 w 117291"/>
                  <a:gd name="connsiteY9" fmla="*/ 5080 h 33020"/>
                  <a:gd name="connsiteX10" fmla="*/ 93980 w 117291"/>
                  <a:gd name="connsiteY10" fmla="*/ 15240 h 33020"/>
                  <a:gd name="connsiteX11" fmla="*/ 101600 w 117291"/>
                  <a:gd name="connsiteY11" fmla="*/ 20320 h 33020"/>
                  <a:gd name="connsiteX12" fmla="*/ 116840 w 117291"/>
                  <a:gd name="connsiteY12" fmla="*/ 12700 h 33020"/>
                  <a:gd name="connsiteX13" fmla="*/ 116840 w 117291"/>
                  <a:gd name="connsiteY13" fmla="*/ 7620 h 33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7291" h="33020">
                    <a:moveTo>
                      <a:pt x="0" y="22860"/>
                    </a:moveTo>
                    <a:cubicBezTo>
                      <a:pt x="847" y="17780"/>
                      <a:pt x="-1102" y="11262"/>
                      <a:pt x="2540" y="7620"/>
                    </a:cubicBezTo>
                    <a:cubicBezTo>
                      <a:pt x="5008" y="5152"/>
                      <a:pt x="10073" y="7861"/>
                      <a:pt x="12700" y="10160"/>
                    </a:cubicBezTo>
                    <a:cubicBezTo>
                      <a:pt x="27601" y="23199"/>
                      <a:pt x="16256" y="24384"/>
                      <a:pt x="30480" y="30480"/>
                    </a:cubicBezTo>
                    <a:cubicBezTo>
                      <a:pt x="33689" y="31855"/>
                      <a:pt x="37253" y="32173"/>
                      <a:pt x="40640" y="33020"/>
                    </a:cubicBezTo>
                    <a:cubicBezTo>
                      <a:pt x="48944" y="8109"/>
                      <a:pt x="35481" y="43298"/>
                      <a:pt x="50800" y="20320"/>
                    </a:cubicBezTo>
                    <a:cubicBezTo>
                      <a:pt x="52736" y="17415"/>
                      <a:pt x="51608" y="13191"/>
                      <a:pt x="53340" y="10160"/>
                    </a:cubicBezTo>
                    <a:cubicBezTo>
                      <a:pt x="57817" y="2326"/>
                      <a:pt x="61306" y="2425"/>
                      <a:pt x="68580" y="0"/>
                    </a:cubicBezTo>
                    <a:cubicBezTo>
                      <a:pt x="71120" y="847"/>
                      <a:pt x="73626" y="1804"/>
                      <a:pt x="76200" y="2540"/>
                    </a:cubicBezTo>
                    <a:cubicBezTo>
                      <a:pt x="79557" y="3499"/>
                      <a:pt x="83519" y="3051"/>
                      <a:pt x="86360" y="5080"/>
                    </a:cubicBezTo>
                    <a:cubicBezTo>
                      <a:pt x="89805" y="7541"/>
                      <a:pt x="90987" y="12247"/>
                      <a:pt x="93980" y="15240"/>
                    </a:cubicBezTo>
                    <a:cubicBezTo>
                      <a:pt x="96139" y="17399"/>
                      <a:pt x="99060" y="18627"/>
                      <a:pt x="101600" y="20320"/>
                    </a:cubicBezTo>
                    <a:cubicBezTo>
                      <a:pt x="106358" y="18734"/>
                      <a:pt x="113557" y="17077"/>
                      <a:pt x="116840" y="12700"/>
                    </a:cubicBezTo>
                    <a:cubicBezTo>
                      <a:pt x="117856" y="11345"/>
                      <a:pt x="116840" y="9313"/>
                      <a:pt x="116840" y="7620"/>
                    </a:cubicBezTo>
                  </a:path>
                </a:pathLst>
              </a:custGeom>
              <a:grpFill/>
              <a:ln w="6350"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cs-CZ"/>
              </a:p>
            </p:txBody>
          </p:sp>
        </p:grpSp>
        <p:sp>
          <p:nvSpPr>
            <p:cNvPr id="83" name="Volný tvar 82"/>
            <p:cNvSpPr/>
            <p:nvPr/>
          </p:nvSpPr>
          <p:spPr>
            <a:xfrm>
              <a:off x="9255384" y="2831586"/>
              <a:ext cx="114275" cy="145726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4" name="Volný tvar 83"/>
            <p:cNvSpPr/>
            <p:nvPr/>
          </p:nvSpPr>
          <p:spPr>
            <a:xfrm rot="16200000">
              <a:off x="8762200" y="3605463"/>
              <a:ext cx="60231" cy="118924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5" name="Volný tvar 84"/>
            <p:cNvSpPr/>
            <p:nvPr/>
          </p:nvSpPr>
          <p:spPr>
            <a:xfrm rot="16200000">
              <a:off x="8714297" y="4350383"/>
              <a:ext cx="54646" cy="107589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6" name="Volný tvar 85"/>
            <p:cNvSpPr/>
            <p:nvPr/>
          </p:nvSpPr>
          <p:spPr>
            <a:xfrm rot="16200000">
              <a:off x="8638744" y="5014498"/>
              <a:ext cx="54646" cy="107589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7" name="Volný tvar 86"/>
            <p:cNvSpPr/>
            <p:nvPr/>
          </p:nvSpPr>
          <p:spPr>
            <a:xfrm rot="16200000">
              <a:off x="8582079" y="5625483"/>
              <a:ext cx="54646" cy="107589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8" name="Volný tvar 87"/>
            <p:cNvSpPr/>
            <p:nvPr/>
          </p:nvSpPr>
          <p:spPr>
            <a:xfrm rot="5400000" flipV="1">
              <a:off x="9088129" y="4110024"/>
              <a:ext cx="61088" cy="120615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89" name="Volný tvar 88"/>
            <p:cNvSpPr/>
            <p:nvPr/>
          </p:nvSpPr>
          <p:spPr>
            <a:xfrm>
              <a:off x="9151498" y="4892237"/>
              <a:ext cx="76013" cy="96933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0" name="Volný tvar 89"/>
            <p:cNvSpPr/>
            <p:nvPr/>
          </p:nvSpPr>
          <p:spPr>
            <a:xfrm>
              <a:off x="9330937" y="5495633"/>
              <a:ext cx="76013" cy="96933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sp>
          <p:nvSpPr>
            <p:cNvPr id="91" name="Volný tvar 90"/>
            <p:cNvSpPr/>
            <p:nvPr/>
          </p:nvSpPr>
          <p:spPr>
            <a:xfrm rot="10800000" flipV="1">
              <a:off x="9274272" y="3400826"/>
              <a:ext cx="76013" cy="96933"/>
            </a:xfrm>
            <a:custGeom>
              <a:avLst/>
              <a:gdLst>
                <a:gd name="connsiteX0" fmla="*/ 57869 w 90838"/>
                <a:gd name="connsiteY0" fmla="*/ 3062 h 144576"/>
                <a:gd name="connsiteX1" fmla="*/ 44262 w 90838"/>
                <a:gd name="connsiteY1" fmla="*/ 5783 h 144576"/>
                <a:gd name="connsiteX2" fmla="*/ 27933 w 90838"/>
                <a:gd name="connsiteY2" fmla="*/ 19390 h 144576"/>
                <a:gd name="connsiteX3" fmla="*/ 19769 w 90838"/>
                <a:gd name="connsiteY3" fmla="*/ 43883 h 144576"/>
                <a:gd name="connsiteX4" fmla="*/ 17047 w 90838"/>
                <a:gd name="connsiteY4" fmla="*/ 52048 h 144576"/>
                <a:gd name="connsiteX5" fmla="*/ 11605 w 90838"/>
                <a:gd name="connsiteY5" fmla="*/ 62933 h 144576"/>
                <a:gd name="connsiteX6" fmla="*/ 8883 w 90838"/>
                <a:gd name="connsiteY6" fmla="*/ 71098 h 144576"/>
                <a:gd name="connsiteX7" fmla="*/ 719 w 90838"/>
                <a:gd name="connsiteY7" fmla="*/ 81983 h 144576"/>
                <a:gd name="connsiteX8" fmla="*/ 8883 w 90838"/>
                <a:gd name="connsiteY8" fmla="*/ 136412 h 144576"/>
                <a:gd name="connsiteX9" fmla="*/ 17047 w 90838"/>
                <a:gd name="connsiteY9" fmla="*/ 141855 h 144576"/>
                <a:gd name="connsiteX10" fmla="*/ 25212 w 90838"/>
                <a:gd name="connsiteY10" fmla="*/ 144576 h 144576"/>
                <a:gd name="connsiteX11" fmla="*/ 38819 w 90838"/>
                <a:gd name="connsiteY11" fmla="*/ 141855 h 144576"/>
                <a:gd name="connsiteX12" fmla="*/ 49705 w 90838"/>
                <a:gd name="connsiteY12" fmla="*/ 128248 h 144576"/>
                <a:gd name="connsiteX13" fmla="*/ 55147 w 90838"/>
                <a:gd name="connsiteY13" fmla="*/ 120083 h 144576"/>
                <a:gd name="connsiteX14" fmla="*/ 57869 w 90838"/>
                <a:gd name="connsiteY14" fmla="*/ 95590 h 144576"/>
                <a:gd name="connsiteX15" fmla="*/ 63312 w 90838"/>
                <a:gd name="connsiteY15" fmla="*/ 87426 h 144576"/>
                <a:gd name="connsiteX16" fmla="*/ 71476 w 90838"/>
                <a:gd name="connsiteY16" fmla="*/ 71098 h 144576"/>
                <a:gd name="connsiteX17" fmla="*/ 74197 w 90838"/>
                <a:gd name="connsiteY17" fmla="*/ 62933 h 144576"/>
                <a:gd name="connsiteX18" fmla="*/ 87805 w 90838"/>
                <a:gd name="connsiteY18" fmla="*/ 46605 h 144576"/>
                <a:gd name="connsiteX19" fmla="*/ 87805 w 90838"/>
                <a:gd name="connsiteY19" fmla="*/ 13948 h 144576"/>
                <a:gd name="connsiteX20" fmla="*/ 76919 w 90838"/>
                <a:gd name="connsiteY20" fmla="*/ 340 h 144576"/>
                <a:gd name="connsiteX21" fmla="*/ 57869 w 90838"/>
                <a:gd name="connsiteY21" fmla="*/ 3062 h 144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0838" h="144576">
                  <a:moveTo>
                    <a:pt x="57869" y="3062"/>
                  </a:moveTo>
                  <a:cubicBezTo>
                    <a:pt x="52426" y="3969"/>
                    <a:pt x="48593" y="4159"/>
                    <a:pt x="44262" y="5783"/>
                  </a:cubicBezTo>
                  <a:cubicBezTo>
                    <a:pt x="38199" y="8057"/>
                    <a:pt x="32169" y="15154"/>
                    <a:pt x="27933" y="19390"/>
                  </a:cubicBezTo>
                  <a:lnTo>
                    <a:pt x="19769" y="43883"/>
                  </a:lnTo>
                  <a:cubicBezTo>
                    <a:pt x="18862" y="46605"/>
                    <a:pt x="18330" y="49482"/>
                    <a:pt x="17047" y="52048"/>
                  </a:cubicBezTo>
                  <a:cubicBezTo>
                    <a:pt x="15233" y="55676"/>
                    <a:pt x="13203" y="59204"/>
                    <a:pt x="11605" y="62933"/>
                  </a:cubicBezTo>
                  <a:cubicBezTo>
                    <a:pt x="10475" y="65570"/>
                    <a:pt x="10306" y="68607"/>
                    <a:pt x="8883" y="71098"/>
                  </a:cubicBezTo>
                  <a:cubicBezTo>
                    <a:pt x="6633" y="75036"/>
                    <a:pt x="3440" y="78355"/>
                    <a:pt x="719" y="81983"/>
                  </a:cubicBezTo>
                  <a:cubicBezTo>
                    <a:pt x="1565" y="96359"/>
                    <a:pt x="-4692" y="122837"/>
                    <a:pt x="8883" y="136412"/>
                  </a:cubicBezTo>
                  <a:cubicBezTo>
                    <a:pt x="11196" y="138725"/>
                    <a:pt x="14122" y="140392"/>
                    <a:pt x="17047" y="141855"/>
                  </a:cubicBezTo>
                  <a:cubicBezTo>
                    <a:pt x="19613" y="143138"/>
                    <a:pt x="22490" y="143669"/>
                    <a:pt x="25212" y="144576"/>
                  </a:cubicBezTo>
                  <a:cubicBezTo>
                    <a:pt x="29748" y="143669"/>
                    <a:pt x="34488" y="143479"/>
                    <a:pt x="38819" y="141855"/>
                  </a:cubicBezTo>
                  <a:cubicBezTo>
                    <a:pt x="50109" y="137621"/>
                    <a:pt x="45300" y="137059"/>
                    <a:pt x="49705" y="128248"/>
                  </a:cubicBezTo>
                  <a:cubicBezTo>
                    <a:pt x="51168" y="125322"/>
                    <a:pt x="53333" y="122805"/>
                    <a:pt x="55147" y="120083"/>
                  </a:cubicBezTo>
                  <a:cubicBezTo>
                    <a:pt x="56054" y="111919"/>
                    <a:pt x="55876" y="103559"/>
                    <a:pt x="57869" y="95590"/>
                  </a:cubicBezTo>
                  <a:cubicBezTo>
                    <a:pt x="58662" y="92417"/>
                    <a:pt x="61849" y="90351"/>
                    <a:pt x="63312" y="87426"/>
                  </a:cubicBezTo>
                  <a:cubicBezTo>
                    <a:pt x="74579" y="64892"/>
                    <a:pt x="55877" y="94495"/>
                    <a:pt x="71476" y="71098"/>
                  </a:cubicBezTo>
                  <a:cubicBezTo>
                    <a:pt x="72383" y="68376"/>
                    <a:pt x="72914" y="65499"/>
                    <a:pt x="74197" y="62933"/>
                  </a:cubicBezTo>
                  <a:cubicBezTo>
                    <a:pt x="77985" y="55356"/>
                    <a:pt x="81787" y="52623"/>
                    <a:pt x="87805" y="46605"/>
                  </a:cubicBezTo>
                  <a:cubicBezTo>
                    <a:pt x="91871" y="30339"/>
                    <a:pt x="91828" y="36076"/>
                    <a:pt x="87805" y="13948"/>
                  </a:cubicBezTo>
                  <a:cubicBezTo>
                    <a:pt x="86693" y="7834"/>
                    <a:pt x="84455" y="1499"/>
                    <a:pt x="76919" y="340"/>
                  </a:cubicBezTo>
                  <a:cubicBezTo>
                    <a:pt x="67953" y="-1039"/>
                    <a:pt x="63312" y="2155"/>
                    <a:pt x="57869" y="3062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92" name="Přímá spojnice se šipkou 91"/>
            <p:cNvCxnSpPr/>
            <p:nvPr/>
          </p:nvCxnSpPr>
          <p:spPr>
            <a:xfrm>
              <a:off x="9058365" y="3142772"/>
              <a:ext cx="0" cy="1502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Ovál 110"/>
          <p:cNvSpPr/>
          <p:nvPr/>
        </p:nvSpPr>
        <p:spPr>
          <a:xfrm>
            <a:off x="3024842" y="5303520"/>
            <a:ext cx="138846" cy="90136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12" name="Ovál 111"/>
          <p:cNvSpPr/>
          <p:nvPr/>
        </p:nvSpPr>
        <p:spPr>
          <a:xfrm>
            <a:off x="6734888" y="3831639"/>
            <a:ext cx="78105" cy="4508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14" name="Volný tvar 113"/>
          <p:cNvSpPr/>
          <p:nvPr/>
        </p:nvSpPr>
        <p:spPr>
          <a:xfrm>
            <a:off x="6887465" y="3798346"/>
            <a:ext cx="76835" cy="121920"/>
          </a:xfrm>
          <a:custGeom>
            <a:avLst/>
            <a:gdLst>
              <a:gd name="connsiteX0" fmla="*/ 57869 w 90838"/>
              <a:gd name="connsiteY0" fmla="*/ 3062 h 144576"/>
              <a:gd name="connsiteX1" fmla="*/ 44262 w 90838"/>
              <a:gd name="connsiteY1" fmla="*/ 5783 h 144576"/>
              <a:gd name="connsiteX2" fmla="*/ 27933 w 90838"/>
              <a:gd name="connsiteY2" fmla="*/ 19390 h 144576"/>
              <a:gd name="connsiteX3" fmla="*/ 19769 w 90838"/>
              <a:gd name="connsiteY3" fmla="*/ 43883 h 144576"/>
              <a:gd name="connsiteX4" fmla="*/ 17047 w 90838"/>
              <a:gd name="connsiteY4" fmla="*/ 52048 h 144576"/>
              <a:gd name="connsiteX5" fmla="*/ 11605 w 90838"/>
              <a:gd name="connsiteY5" fmla="*/ 62933 h 144576"/>
              <a:gd name="connsiteX6" fmla="*/ 8883 w 90838"/>
              <a:gd name="connsiteY6" fmla="*/ 71098 h 144576"/>
              <a:gd name="connsiteX7" fmla="*/ 719 w 90838"/>
              <a:gd name="connsiteY7" fmla="*/ 81983 h 144576"/>
              <a:gd name="connsiteX8" fmla="*/ 8883 w 90838"/>
              <a:gd name="connsiteY8" fmla="*/ 136412 h 144576"/>
              <a:gd name="connsiteX9" fmla="*/ 17047 w 90838"/>
              <a:gd name="connsiteY9" fmla="*/ 141855 h 144576"/>
              <a:gd name="connsiteX10" fmla="*/ 25212 w 90838"/>
              <a:gd name="connsiteY10" fmla="*/ 144576 h 144576"/>
              <a:gd name="connsiteX11" fmla="*/ 38819 w 90838"/>
              <a:gd name="connsiteY11" fmla="*/ 141855 h 144576"/>
              <a:gd name="connsiteX12" fmla="*/ 49705 w 90838"/>
              <a:gd name="connsiteY12" fmla="*/ 128248 h 144576"/>
              <a:gd name="connsiteX13" fmla="*/ 55147 w 90838"/>
              <a:gd name="connsiteY13" fmla="*/ 120083 h 144576"/>
              <a:gd name="connsiteX14" fmla="*/ 57869 w 90838"/>
              <a:gd name="connsiteY14" fmla="*/ 95590 h 144576"/>
              <a:gd name="connsiteX15" fmla="*/ 63312 w 90838"/>
              <a:gd name="connsiteY15" fmla="*/ 87426 h 144576"/>
              <a:gd name="connsiteX16" fmla="*/ 71476 w 90838"/>
              <a:gd name="connsiteY16" fmla="*/ 71098 h 144576"/>
              <a:gd name="connsiteX17" fmla="*/ 74197 w 90838"/>
              <a:gd name="connsiteY17" fmla="*/ 62933 h 144576"/>
              <a:gd name="connsiteX18" fmla="*/ 87805 w 90838"/>
              <a:gd name="connsiteY18" fmla="*/ 46605 h 144576"/>
              <a:gd name="connsiteX19" fmla="*/ 87805 w 90838"/>
              <a:gd name="connsiteY19" fmla="*/ 13948 h 144576"/>
              <a:gd name="connsiteX20" fmla="*/ 76919 w 90838"/>
              <a:gd name="connsiteY20" fmla="*/ 340 h 144576"/>
              <a:gd name="connsiteX21" fmla="*/ 57869 w 90838"/>
              <a:gd name="connsiteY21" fmla="*/ 3062 h 14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0838" h="144576">
                <a:moveTo>
                  <a:pt x="57869" y="3062"/>
                </a:moveTo>
                <a:cubicBezTo>
                  <a:pt x="52426" y="3969"/>
                  <a:pt x="48593" y="4159"/>
                  <a:pt x="44262" y="5783"/>
                </a:cubicBezTo>
                <a:cubicBezTo>
                  <a:pt x="38199" y="8057"/>
                  <a:pt x="32169" y="15154"/>
                  <a:pt x="27933" y="19390"/>
                </a:cubicBezTo>
                <a:lnTo>
                  <a:pt x="19769" y="43883"/>
                </a:lnTo>
                <a:cubicBezTo>
                  <a:pt x="18862" y="46605"/>
                  <a:pt x="18330" y="49482"/>
                  <a:pt x="17047" y="52048"/>
                </a:cubicBezTo>
                <a:cubicBezTo>
                  <a:pt x="15233" y="55676"/>
                  <a:pt x="13203" y="59204"/>
                  <a:pt x="11605" y="62933"/>
                </a:cubicBezTo>
                <a:cubicBezTo>
                  <a:pt x="10475" y="65570"/>
                  <a:pt x="10306" y="68607"/>
                  <a:pt x="8883" y="71098"/>
                </a:cubicBezTo>
                <a:cubicBezTo>
                  <a:pt x="6633" y="75036"/>
                  <a:pt x="3440" y="78355"/>
                  <a:pt x="719" y="81983"/>
                </a:cubicBezTo>
                <a:cubicBezTo>
                  <a:pt x="1565" y="96359"/>
                  <a:pt x="-4692" y="122837"/>
                  <a:pt x="8883" y="136412"/>
                </a:cubicBezTo>
                <a:cubicBezTo>
                  <a:pt x="11196" y="138725"/>
                  <a:pt x="14122" y="140392"/>
                  <a:pt x="17047" y="141855"/>
                </a:cubicBezTo>
                <a:cubicBezTo>
                  <a:pt x="19613" y="143138"/>
                  <a:pt x="22490" y="143669"/>
                  <a:pt x="25212" y="144576"/>
                </a:cubicBezTo>
                <a:cubicBezTo>
                  <a:pt x="29748" y="143669"/>
                  <a:pt x="34488" y="143479"/>
                  <a:pt x="38819" y="141855"/>
                </a:cubicBezTo>
                <a:cubicBezTo>
                  <a:pt x="50109" y="137621"/>
                  <a:pt x="45300" y="137059"/>
                  <a:pt x="49705" y="128248"/>
                </a:cubicBezTo>
                <a:cubicBezTo>
                  <a:pt x="51168" y="125322"/>
                  <a:pt x="53333" y="122805"/>
                  <a:pt x="55147" y="120083"/>
                </a:cubicBezTo>
                <a:cubicBezTo>
                  <a:pt x="56054" y="111919"/>
                  <a:pt x="55876" y="103559"/>
                  <a:pt x="57869" y="95590"/>
                </a:cubicBezTo>
                <a:cubicBezTo>
                  <a:pt x="58662" y="92417"/>
                  <a:pt x="61849" y="90351"/>
                  <a:pt x="63312" y="87426"/>
                </a:cubicBezTo>
                <a:cubicBezTo>
                  <a:pt x="74579" y="64892"/>
                  <a:pt x="55877" y="94495"/>
                  <a:pt x="71476" y="71098"/>
                </a:cubicBezTo>
                <a:cubicBezTo>
                  <a:pt x="72383" y="68376"/>
                  <a:pt x="72914" y="65499"/>
                  <a:pt x="74197" y="62933"/>
                </a:cubicBezTo>
                <a:cubicBezTo>
                  <a:pt x="77985" y="55356"/>
                  <a:pt x="81787" y="52623"/>
                  <a:pt x="87805" y="46605"/>
                </a:cubicBezTo>
                <a:cubicBezTo>
                  <a:pt x="91871" y="30339"/>
                  <a:pt x="91828" y="36076"/>
                  <a:pt x="87805" y="13948"/>
                </a:cubicBezTo>
                <a:cubicBezTo>
                  <a:pt x="86693" y="7834"/>
                  <a:pt x="84455" y="1499"/>
                  <a:pt x="76919" y="340"/>
                </a:cubicBezTo>
                <a:cubicBezTo>
                  <a:pt x="67953" y="-1039"/>
                  <a:pt x="63312" y="2155"/>
                  <a:pt x="57869" y="3062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18" name="Ovál 217"/>
          <p:cNvSpPr/>
          <p:nvPr/>
        </p:nvSpPr>
        <p:spPr>
          <a:xfrm>
            <a:off x="6515702" y="3818870"/>
            <a:ext cx="155829" cy="63755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219" name="Volný tvar 218"/>
          <p:cNvSpPr/>
          <p:nvPr/>
        </p:nvSpPr>
        <p:spPr>
          <a:xfrm>
            <a:off x="6542942" y="3836764"/>
            <a:ext cx="101348" cy="23023"/>
          </a:xfrm>
          <a:custGeom>
            <a:avLst/>
            <a:gdLst>
              <a:gd name="connsiteX0" fmla="*/ 0 w 117291"/>
              <a:gd name="connsiteY0" fmla="*/ 22860 h 33020"/>
              <a:gd name="connsiteX1" fmla="*/ 2540 w 117291"/>
              <a:gd name="connsiteY1" fmla="*/ 7620 h 33020"/>
              <a:gd name="connsiteX2" fmla="*/ 12700 w 117291"/>
              <a:gd name="connsiteY2" fmla="*/ 10160 h 33020"/>
              <a:gd name="connsiteX3" fmla="*/ 30480 w 117291"/>
              <a:gd name="connsiteY3" fmla="*/ 30480 h 33020"/>
              <a:gd name="connsiteX4" fmla="*/ 40640 w 117291"/>
              <a:gd name="connsiteY4" fmla="*/ 33020 h 33020"/>
              <a:gd name="connsiteX5" fmla="*/ 50800 w 117291"/>
              <a:gd name="connsiteY5" fmla="*/ 20320 h 33020"/>
              <a:gd name="connsiteX6" fmla="*/ 53340 w 117291"/>
              <a:gd name="connsiteY6" fmla="*/ 10160 h 33020"/>
              <a:gd name="connsiteX7" fmla="*/ 68580 w 117291"/>
              <a:gd name="connsiteY7" fmla="*/ 0 h 33020"/>
              <a:gd name="connsiteX8" fmla="*/ 76200 w 117291"/>
              <a:gd name="connsiteY8" fmla="*/ 2540 h 33020"/>
              <a:gd name="connsiteX9" fmla="*/ 86360 w 117291"/>
              <a:gd name="connsiteY9" fmla="*/ 5080 h 33020"/>
              <a:gd name="connsiteX10" fmla="*/ 93980 w 117291"/>
              <a:gd name="connsiteY10" fmla="*/ 15240 h 33020"/>
              <a:gd name="connsiteX11" fmla="*/ 101600 w 117291"/>
              <a:gd name="connsiteY11" fmla="*/ 20320 h 33020"/>
              <a:gd name="connsiteX12" fmla="*/ 116840 w 117291"/>
              <a:gd name="connsiteY12" fmla="*/ 12700 h 33020"/>
              <a:gd name="connsiteX13" fmla="*/ 116840 w 117291"/>
              <a:gd name="connsiteY13" fmla="*/ 7620 h 33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7291" h="33020">
                <a:moveTo>
                  <a:pt x="0" y="22860"/>
                </a:moveTo>
                <a:cubicBezTo>
                  <a:pt x="847" y="17780"/>
                  <a:pt x="-1102" y="11262"/>
                  <a:pt x="2540" y="7620"/>
                </a:cubicBezTo>
                <a:cubicBezTo>
                  <a:pt x="5008" y="5152"/>
                  <a:pt x="10073" y="7861"/>
                  <a:pt x="12700" y="10160"/>
                </a:cubicBezTo>
                <a:cubicBezTo>
                  <a:pt x="27601" y="23199"/>
                  <a:pt x="16256" y="24384"/>
                  <a:pt x="30480" y="30480"/>
                </a:cubicBezTo>
                <a:cubicBezTo>
                  <a:pt x="33689" y="31855"/>
                  <a:pt x="37253" y="32173"/>
                  <a:pt x="40640" y="33020"/>
                </a:cubicBezTo>
                <a:cubicBezTo>
                  <a:pt x="48944" y="8109"/>
                  <a:pt x="35481" y="43298"/>
                  <a:pt x="50800" y="20320"/>
                </a:cubicBezTo>
                <a:cubicBezTo>
                  <a:pt x="52736" y="17415"/>
                  <a:pt x="51608" y="13191"/>
                  <a:pt x="53340" y="10160"/>
                </a:cubicBezTo>
                <a:cubicBezTo>
                  <a:pt x="57817" y="2326"/>
                  <a:pt x="61306" y="2425"/>
                  <a:pt x="68580" y="0"/>
                </a:cubicBezTo>
                <a:cubicBezTo>
                  <a:pt x="71120" y="847"/>
                  <a:pt x="73626" y="1804"/>
                  <a:pt x="76200" y="2540"/>
                </a:cubicBezTo>
                <a:cubicBezTo>
                  <a:pt x="79557" y="3499"/>
                  <a:pt x="83519" y="3051"/>
                  <a:pt x="86360" y="5080"/>
                </a:cubicBezTo>
                <a:cubicBezTo>
                  <a:pt x="89805" y="7541"/>
                  <a:pt x="90987" y="12247"/>
                  <a:pt x="93980" y="15240"/>
                </a:cubicBezTo>
                <a:cubicBezTo>
                  <a:pt x="96139" y="17399"/>
                  <a:pt x="99060" y="18627"/>
                  <a:pt x="101600" y="20320"/>
                </a:cubicBezTo>
                <a:cubicBezTo>
                  <a:pt x="106358" y="18734"/>
                  <a:pt x="113557" y="17077"/>
                  <a:pt x="116840" y="12700"/>
                </a:cubicBezTo>
                <a:cubicBezTo>
                  <a:pt x="117856" y="11345"/>
                  <a:pt x="116840" y="9313"/>
                  <a:pt x="116840" y="7620"/>
                </a:cubicBezTo>
              </a:path>
            </a:pathLst>
          </a:custGeom>
          <a:solidFill>
            <a:srgbClr val="FFFF00"/>
          </a:solidFill>
          <a:ln w="63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23" name="Přímá spojnice se šipkou 222"/>
          <p:cNvCxnSpPr/>
          <p:nvPr/>
        </p:nvCxnSpPr>
        <p:spPr>
          <a:xfrm flipV="1">
            <a:off x="7091711" y="3564009"/>
            <a:ext cx="1463896" cy="254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Přímá spojnice se šipkou 224"/>
          <p:cNvCxnSpPr/>
          <p:nvPr/>
        </p:nvCxnSpPr>
        <p:spPr>
          <a:xfrm flipV="1">
            <a:off x="3291840" y="3564010"/>
            <a:ext cx="5766525" cy="1739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91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 animBg="1"/>
      <p:bldP spid="114" grpId="0" animBg="1"/>
      <p:bldP spid="218" grpId="0" animBg="1"/>
      <p:bldP spid="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Rozmnožování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5120967" cy="31019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cs-CZ" dirty="0" smtClean="0"/>
          </a:p>
          <a:p>
            <a:endParaRPr lang="cs-CZ" dirty="0"/>
          </a:p>
        </p:txBody>
      </p:sp>
      <p:sp>
        <p:nvSpPr>
          <p:cNvPr id="113" name="Zástupný symbol pro obsah 2"/>
          <p:cNvSpPr>
            <a:spLocks noGrp="1"/>
          </p:cNvSpPr>
          <p:nvPr>
            <p:ph sz="half" idx="1"/>
          </p:nvPr>
        </p:nvSpPr>
        <p:spPr>
          <a:xfrm>
            <a:off x="1734312" y="2790444"/>
            <a:ext cx="5120967" cy="31019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Z jedné mateřské (původní) buňky tedy vznikají 2 dceřiné (nové) buňky.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Ty jsou o něco menší a podobají se mateřské buňce.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K dělení buněk dochází opakovaně.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16" name="Picture 2" descr="reprodu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6" y="1921083"/>
            <a:ext cx="7756167" cy="436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792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ROZMNOŽOVÁNÍ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accent1"/>
                </a:solidFill>
              </a:rPr>
              <a:t>Nepohlavní</a:t>
            </a:r>
          </a:p>
          <a:p>
            <a:pPr marL="0" indent="0">
              <a:buNone/>
            </a:pPr>
            <a:endParaRPr lang="cs-CZ" sz="2000" dirty="0" smtClean="0"/>
          </a:p>
          <a:p>
            <a:pPr lvl="0"/>
            <a:r>
              <a:rPr lang="cs-CZ" sz="2000" dirty="0" smtClean="0"/>
              <a:t>z</a:t>
            </a:r>
            <a:r>
              <a:rPr lang="cs-CZ" sz="2000" dirty="0"/>
              <a:t> jedné buňky vznikají </a:t>
            </a:r>
            <a:r>
              <a:rPr lang="cs-CZ" sz="2000" dirty="0" smtClean="0"/>
              <a:t>2 buňky</a:t>
            </a:r>
          </a:p>
          <a:p>
            <a:pPr lvl="0"/>
            <a:endParaRPr lang="cs-CZ" sz="2000" dirty="0"/>
          </a:p>
          <a:p>
            <a:r>
              <a:rPr lang="cs-CZ" sz="2000" dirty="0" smtClean="0"/>
              <a:t>z</a:t>
            </a:r>
            <a:r>
              <a:rPr lang="cs-CZ" sz="2000" dirty="0"/>
              <a:t> jednoho organismu vzniká nový organismus (např. </a:t>
            </a:r>
            <a:r>
              <a:rPr lang="cs-CZ" sz="2000" dirty="0" smtClean="0"/>
              <a:t>bakterie, houby, sinice, …)</a:t>
            </a:r>
          </a:p>
          <a:p>
            <a:endParaRPr lang="cs-CZ" sz="1000" dirty="0"/>
          </a:p>
          <a:p>
            <a:r>
              <a:rPr lang="cs-CZ" sz="2000" u="sng" dirty="0" smtClean="0"/>
              <a:t>nikdy </a:t>
            </a:r>
            <a:r>
              <a:rPr lang="cs-CZ" sz="2000" u="sng" dirty="0"/>
              <a:t>nejsou zapotřebí 2 rodiče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chemeClr val="accent1"/>
                </a:solidFill>
              </a:rPr>
              <a:t>Pohlavní</a:t>
            </a:r>
          </a:p>
          <a:p>
            <a:endParaRPr lang="cs-CZ" sz="2000" dirty="0"/>
          </a:p>
          <a:p>
            <a:pPr lvl="0"/>
            <a:r>
              <a:rPr lang="cs-CZ" sz="2000" u="sng" dirty="0" smtClean="0"/>
              <a:t>jsou </a:t>
            </a:r>
            <a:r>
              <a:rPr lang="cs-CZ" sz="2000" u="sng" dirty="0"/>
              <a:t>zapotřebí 2 </a:t>
            </a:r>
            <a:r>
              <a:rPr lang="cs-CZ" sz="2000" u="sng" dirty="0" smtClean="0"/>
              <a:t>rodiče</a:t>
            </a:r>
          </a:p>
          <a:p>
            <a:pPr lvl="0"/>
            <a:endParaRPr lang="cs-CZ" sz="2000" dirty="0"/>
          </a:p>
          <a:p>
            <a:r>
              <a:rPr lang="cs-CZ" sz="2000" dirty="0" smtClean="0"/>
              <a:t>nová </a:t>
            </a:r>
            <a:r>
              <a:rPr lang="cs-CZ" sz="2000" dirty="0"/>
              <a:t>buňka má „polovinu informací“ z otcovské a polovinu z mateřské buňky</a:t>
            </a:r>
          </a:p>
          <a:p>
            <a:endParaRPr lang="cs-CZ" dirty="0"/>
          </a:p>
        </p:txBody>
      </p:sp>
      <p:pic>
        <p:nvPicPr>
          <p:cNvPr id="1030" name="Picture 6" descr="Houba emoji klipart. Zdarma ke stažení transparentní .PNG | Creazil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589" y="5922509"/>
            <a:ext cx="927462" cy="927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Kvíz: Jak dobře znáte bakterie a jejich infekce? - Zdraví.Euro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194" y="5971933"/>
            <a:ext cx="1328436" cy="88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lue-green algae bloom confirmed on Stewart Lake in Georgian Bay township |  ParrySound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010" y="5966772"/>
            <a:ext cx="1335773" cy="891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hystáte vaši fenku připustit? Poradíme vám, kdy poznat ten správný den &quot;D&quot;  • Hobby / Plus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211" y="5272974"/>
            <a:ext cx="3136264" cy="1597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7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tedy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accent1"/>
                </a:solidFill>
              </a:rPr>
              <a:t>1. </a:t>
            </a:r>
            <a:r>
              <a:rPr lang="cs-CZ" dirty="0">
                <a:solidFill>
                  <a:schemeClr val="accent1"/>
                </a:solidFill>
              </a:rPr>
              <a:t>Rozmnožování buněk se nazývá</a:t>
            </a:r>
            <a:r>
              <a:rPr lang="cs-CZ" dirty="0" smtClean="0">
                <a:solidFill>
                  <a:schemeClr val="accent1"/>
                </a:solidFill>
              </a:rPr>
              <a:t>: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a) buněčné dělení</a:t>
            </a:r>
          </a:p>
          <a:p>
            <a:r>
              <a:rPr lang="cs-CZ" dirty="0"/>
              <a:t>b) buněčné půlení</a:t>
            </a:r>
          </a:p>
          <a:p>
            <a:r>
              <a:rPr lang="cs-CZ" dirty="0"/>
              <a:t>c) buněčné rozdělování</a:t>
            </a:r>
          </a:p>
          <a:p>
            <a:r>
              <a:rPr lang="cs-CZ" dirty="0"/>
              <a:t>d) </a:t>
            </a:r>
            <a:r>
              <a:rPr lang="cs-CZ" dirty="0" smtClean="0"/>
              <a:t>buněčný zrod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accent3"/>
                </a:solidFill>
              </a:rPr>
              <a:t>2</a:t>
            </a:r>
            <a:r>
              <a:rPr lang="cs-CZ" dirty="0">
                <a:solidFill>
                  <a:schemeClr val="accent3"/>
                </a:solidFill>
              </a:rPr>
              <a:t>. Kolik dceřiných buněk vzniká z jedné mateřské buňky?</a:t>
            </a:r>
          </a:p>
          <a:p>
            <a:r>
              <a:rPr lang="cs-CZ" dirty="0"/>
              <a:t>a) 3</a:t>
            </a:r>
          </a:p>
          <a:p>
            <a:r>
              <a:rPr lang="cs-CZ" dirty="0"/>
              <a:t>b) 4</a:t>
            </a:r>
          </a:p>
          <a:p>
            <a:r>
              <a:rPr lang="cs-CZ" dirty="0"/>
              <a:t>c) 2</a:t>
            </a:r>
          </a:p>
          <a:p>
            <a:r>
              <a:rPr lang="cs-CZ" dirty="0"/>
              <a:t>d) 8</a:t>
            </a:r>
          </a:p>
          <a:p>
            <a:endParaRPr lang="cs-CZ" dirty="0"/>
          </a:p>
        </p:txBody>
      </p:sp>
      <p:pic>
        <p:nvPicPr>
          <p:cNvPr id="6" name="Picture 2" descr="215 Easy Trivia Questions For Kids With Answer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1" r="23089"/>
          <a:stretch/>
        </p:blipFill>
        <p:spPr bwMode="auto">
          <a:xfrm>
            <a:off x="10128068" y="355739"/>
            <a:ext cx="1695460" cy="203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s Your Kid Asking Too Much Questions? - 50 Thought Provoking Facts For You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016" y="4093027"/>
            <a:ext cx="1385071" cy="1385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ittle boy asking question Royalty Free Vector Imag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20"/>
          <a:stretch/>
        </p:blipFill>
        <p:spPr bwMode="auto">
          <a:xfrm>
            <a:off x="9033352" y="3683726"/>
            <a:ext cx="927512" cy="13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4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tedy je?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>
              <a:solidFill>
                <a:schemeClr val="accent3"/>
              </a:solidFill>
            </a:endParaRPr>
          </a:p>
          <a:p>
            <a:r>
              <a:rPr lang="cs-CZ" dirty="0">
                <a:solidFill>
                  <a:schemeClr val="accent3"/>
                </a:solidFill>
              </a:rPr>
              <a:t>4</a:t>
            </a:r>
            <a:r>
              <a:rPr lang="cs-CZ" dirty="0" smtClean="0">
                <a:solidFill>
                  <a:schemeClr val="accent3"/>
                </a:solidFill>
              </a:rPr>
              <a:t>. Kolik rodičovských organismů je potřeba k nepohlavnímu rozmnožování?</a:t>
            </a:r>
            <a:endParaRPr lang="cs-CZ" dirty="0">
              <a:solidFill>
                <a:schemeClr val="accent3"/>
              </a:solidFill>
            </a:endParaRPr>
          </a:p>
          <a:p>
            <a:r>
              <a:rPr lang="cs-CZ" dirty="0"/>
              <a:t>a) </a:t>
            </a:r>
            <a:r>
              <a:rPr lang="cs-CZ" dirty="0" smtClean="0"/>
              <a:t>2 (samec a samice)</a:t>
            </a:r>
            <a:endParaRPr lang="cs-CZ" dirty="0"/>
          </a:p>
          <a:p>
            <a:r>
              <a:rPr lang="cs-CZ" dirty="0"/>
              <a:t>b) </a:t>
            </a:r>
            <a:r>
              <a:rPr lang="cs-CZ" dirty="0" smtClean="0"/>
              <a:t>pouze 1 </a:t>
            </a:r>
            <a:endParaRPr lang="cs-CZ" dirty="0"/>
          </a:p>
          <a:p>
            <a:r>
              <a:rPr lang="cs-CZ" dirty="0"/>
              <a:t>c) </a:t>
            </a:r>
            <a:r>
              <a:rPr lang="cs-CZ" dirty="0" smtClean="0"/>
              <a:t>nekonečně mnoho</a:t>
            </a:r>
            <a:endParaRPr lang="cs-CZ" dirty="0"/>
          </a:p>
          <a:p>
            <a:r>
              <a:rPr lang="cs-CZ" dirty="0"/>
              <a:t>d) </a:t>
            </a:r>
            <a:r>
              <a:rPr lang="cs-CZ" dirty="0" smtClean="0"/>
              <a:t>záleží na druhu živočicha</a:t>
            </a:r>
            <a:endParaRPr lang="cs-CZ" dirty="0"/>
          </a:p>
          <a:p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>
                <a:solidFill>
                  <a:schemeClr val="accent1"/>
                </a:solidFill>
              </a:rPr>
              <a:t>3</a:t>
            </a:r>
            <a:r>
              <a:rPr lang="cs-CZ" dirty="0" smtClean="0">
                <a:solidFill>
                  <a:schemeClr val="accent1"/>
                </a:solidFill>
              </a:rPr>
              <a:t>. Buněčné jádro se při rozmnožování buňky:</a:t>
            </a:r>
            <a:endParaRPr lang="cs-CZ" dirty="0">
              <a:solidFill>
                <a:schemeClr val="accent1"/>
              </a:solidFill>
            </a:endParaRPr>
          </a:p>
          <a:p>
            <a:r>
              <a:rPr lang="cs-CZ" dirty="0"/>
              <a:t>a) </a:t>
            </a:r>
            <a:r>
              <a:rPr lang="cs-CZ" dirty="0" smtClean="0"/>
              <a:t>rozdělí na 2 stejné části</a:t>
            </a:r>
            <a:endParaRPr lang="cs-CZ" dirty="0"/>
          </a:p>
          <a:p>
            <a:r>
              <a:rPr lang="cs-CZ" dirty="0"/>
              <a:t>b) </a:t>
            </a:r>
            <a:r>
              <a:rPr lang="cs-CZ" dirty="0" smtClean="0"/>
              <a:t>nikdy nerozdělí</a:t>
            </a:r>
            <a:endParaRPr lang="cs-CZ" dirty="0"/>
          </a:p>
          <a:p>
            <a:r>
              <a:rPr lang="cs-CZ" dirty="0"/>
              <a:t>c) </a:t>
            </a:r>
            <a:r>
              <a:rPr lang="cs-CZ" dirty="0" smtClean="0"/>
              <a:t>rozdělí jen někdy</a:t>
            </a:r>
            <a:endParaRPr lang="cs-CZ" dirty="0"/>
          </a:p>
          <a:p>
            <a:r>
              <a:rPr lang="cs-CZ" dirty="0"/>
              <a:t>d) </a:t>
            </a:r>
            <a:r>
              <a:rPr lang="cs-CZ" dirty="0" smtClean="0"/>
              <a:t>rozdělí na 2 odlišné části</a:t>
            </a:r>
          </a:p>
        </p:txBody>
      </p:sp>
      <p:pic>
        <p:nvPicPr>
          <p:cNvPr id="2050" name="Picture 2" descr="215 Easy Trivia Questions For Kids With Answer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1" r="23089"/>
          <a:stretch/>
        </p:blipFill>
        <p:spPr bwMode="auto">
          <a:xfrm>
            <a:off x="10128068" y="355739"/>
            <a:ext cx="1695460" cy="203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umb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556" y="3802940"/>
            <a:ext cx="1283290" cy="128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remium Vector | Cute little kid boy read book and confused with question  mar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155" y="3692434"/>
            <a:ext cx="1197972" cy="119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2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odpovědi: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>
              <a:solidFill>
                <a:schemeClr val="accent3"/>
              </a:solidFill>
            </a:endParaRPr>
          </a:p>
          <a:p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1. a) </a:t>
            </a:r>
            <a:r>
              <a:rPr lang="cs-CZ" dirty="0" smtClean="0">
                <a:solidFill>
                  <a:schemeClr val="accent1"/>
                </a:solidFill>
              </a:rPr>
              <a:t>buněčné dělení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2. c) </a:t>
            </a:r>
            <a:r>
              <a:rPr lang="cs-CZ" dirty="0" smtClean="0">
                <a:solidFill>
                  <a:schemeClr val="accent1"/>
                </a:solidFill>
              </a:rPr>
              <a:t>2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3. a) </a:t>
            </a:r>
            <a:r>
              <a:rPr lang="cs-CZ" dirty="0" smtClean="0">
                <a:solidFill>
                  <a:schemeClr val="accent1"/>
                </a:solidFill>
              </a:rPr>
              <a:t>rozdělí na 2 stejné části</a:t>
            </a:r>
          </a:p>
          <a:p>
            <a:r>
              <a:rPr lang="cs-CZ" dirty="0" smtClean="0"/>
              <a:t>4</a:t>
            </a:r>
            <a:r>
              <a:rPr lang="cs-CZ" dirty="0" smtClean="0">
                <a:solidFill>
                  <a:schemeClr val="tx1"/>
                </a:solidFill>
              </a:rPr>
              <a:t>. b) </a:t>
            </a:r>
            <a:r>
              <a:rPr lang="cs-CZ" dirty="0" smtClean="0">
                <a:solidFill>
                  <a:schemeClr val="accent1"/>
                </a:solidFill>
              </a:rPr>
              <a:t>pouze 1</a:t>
            </a:r>
          </a:p>
        </p:txBody>
      </p:sp>
      <p:pic>
        <p:nvPicPr>
          <p:cNvPr id="2050" name="Picture 2" descr="215 Easy Trivia Questions For Kids With Answer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1" r="23089"/>
          <a:stretch/>
        </p:blipFill>
        <p:spPr bwMode="auto">
          <a:xfrm>
            <a:off x="10128068" y="355739"/>
            <a:ext cx="1695460" cy="203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School Exam Cliparts, Stock Vector And Royalty Free School Exam  Illustra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293" y="2795204"/>
            <a:ext cx="2654290" cy="273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249</TotalTime>
  <Words>249</Words>
  <Application>Microsoft Office PowerPoint</Application>
  <PresentationFormat>Širokoúhlá obrazovka</PresentationFormat>
  <Paragraphs>55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Rozmnožování buňky</vt:lpstr>
      <vt:lpstr>Rozmnožování buňky</vt:lpstr>
      <vt:lpstr>Rozmnožování buňky</vt:lpstr>
      <vt:lpstr>ZPŮSOBY ROZMNOŽOVÁNÍ</vt:lpstr>
      <vt:lpstr>Jak to tedy je?</vt:lpstr>
      <vt:lpstr>Jak to tedy je?</vt:lpstr>
      <vt:lpstr>Správné odpovědi: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Rozmnožování buňky</dc:title>
  <dc:creator>Nezvalová Alena</dc:creator>
  <cp:lastModifiedBy>Nezvalová Alena</cp:lastModifiedBy>
  <cp:revision>14</cp:revision>
  <dcterms:created xsi:type="dcterms:W3CDTF">2020-11-09T13:18:29Z</dcterms:created>
  <dcterms:modified xsi:type="dcterms:W3CDTF">2020-11-09T17:29:11Z</dcterms:modified>
</cp:coreProperties>
</file>