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zGoBFU1q4g0&amp;t=3s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bakterie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458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Bakterie – nejstarší obyvatelé země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7087B"/>
                </a:solidFill>
              </a:rPr>
              <a:t>jednobuněčné</a:t>
            </a:r>
            <a:r>
              <a:rPr lang="cs-CZ" dirty="0" smtClean="0"/>
              <a:t> organismy</a:t>
            </a:r>
          </a:p>
          <a:p>
            <a:r>
              <a:rPr lang="cs-CZ" dirty="0" smtClean="0"/>
              <a:t>jsou asi </a:t>
            </a:r>
            <a:r>
              <a:rPr lang="cs-CZ" dirty="0" smtClean="0">
                <a:solidFill>
                  <a:srgbClr val="07087B"/>
                </a:solidFill>
              </a:rPr>
              <a:t>1000</a:t>
            </a:r>
            <a:r>
              <a:rPr lang="cs-CZ" dirty="0">
                <a:solidFill>
                  <a:srgbClr val="07087B"/>
                </a:solidFill>
              </a:rPr>
              <a:t>×</a:t>
            </a:r>
            <a:r>
              <a:rPr lang="cs-CZ" dirty="0" smtClean="0">
                <a:solidFill>
                  <a:srgbClr val="07087B"/>
                </a:solidFill>
              </a:rPr>
              <a:t> menší </a:t>
            </a:r>
            <a:r>
              <a:rPr lang="cs-CZ" dirty="0" smtClean="0"/>
              <a:t>než rostlinné a živočišné buňky</a:t>
            </a:r>
          </a:p>
          <a:p>
            <a:r>
              <a:rPr lang="cs-CZ" dirty="0" smtClean="0"/>
              <a:t>vyskytují se </a:t>
            </a:r>
            <a:r>
              <a:rPr lang="cs-CZ" dirty="0" smtClean="0">
                <a:solidFill>
                  <a:srgbClr val="07087B"/>
                </a:solidFill>
              </a:rPr>
              <a:t>téměř všude </a:t>
            </a:r>
            <a:r>
              <a:rPr lang="cs-CZ" dirty="0" smtClean="0"/>
              <a:t>→ v půdě, ve vodě, ve vzduchu</a:t>
            </a:r>
          </a:p>
          <a:p>
            <a:r>
              <a:rPr lang="cs-CZ" dirty="0" smtClean="0"/>
              <a:t>najdeme je v pouštních oblastech i ve velehorách</a:t>
            </a:r>
          </a:p>
          <a:p>
            <a:r>
              <a:rPr lang="cs-CZ" dirty="0" smtClean="0"/>
              <a:t>žijí též na povrchu i uvnitř těl celé řady organismů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Transparent Bacteria Clip Art Transparent PNG - 452x455 - Free Download on  Nice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255" y="2947386"/>
            <a:ext cx="4280308" cy="279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71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bakterie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7087B"/>
                </a:solidFill>
              </a:rPr>
              <a:t>jaderná hmota není oddělena </a:t>
            </a:r>
            <a:r>
              <a:rPr lang="cs-CZ" dirty="0" smtClean="0">
                <a:solidFill>
                  <a:schemeClr val="tx1"/>
                </a:solidFill>
              </a:rPr>
              <a:t>od cytoplazmy </a:t>
            </a:r>
            <a:r>
              <a:rPr lang="cs-CZ" dirty="0" smtClean="0"/>
              <a:t>jaderným obalem</a:t>
            </a:r>
          </a:p>
          <a:p>
            <a:endParaRPr lang="cs-CZ" dirty="0" smtClean="0"/>
          </a:p>
          <a:p>
            <a:r>
              <a:rPr lang="cs-CZ" dirty="0" smtClean="0"/>
              <a:t>na povrchu se nachází </a:t>
            </a:r>
            <a:r>
              <a:rPr lang="cs-CZ" dirty="0" smtClean="0">
                <a:solidFill>
                  <a:srgbClr val="07087B"/>
                </a:solidFill>
              </a:rPr>
              <a:t>plazmatická membrána a buněčná stěna</a:t>
            </a:r>
          </a:p>
          <a:p>
            <a:endParaRPr lang="cs-CZ" dirty="0" smtClean="0">
              <a:solidFill>
                <a:srgbClr val="07087B"/>
              </a:solidFill>
            </a:endParaRPr>
          </a:p>
          <a:p>
            <a:r>
              <a:rPr lang="cs-CZ" dirty="0" smtClean="0"/>
              <a:t>některé bakterie mají ještě ochranné </a:t>
            </a:r>
            <a:r>
              <a:rPr lang="cs-CZ" dirty="0" smtClean="0">
                <a:solidFill>
                  <a:srgbClr val="07087B"/>
                </a:solidFill>
              </a:rPr>
              <a:t>slizovité pouzdro </a:t>
            </a:r>
            <a:r>
              <a:rPr lang="cs-CZ" dirty="0" smtClean="0"/>
              <a:t>a mnohé mají </a:t>
            </a:r>
            <a:r>
              <a:rPr lang="cs-CZ" dirty="0" smtClean="0">
                <a:solidFill>
                  <a:srgbClr val="07087B"/>
                </a:solidFill>
              </a:rPr>
              <a:t>bičík</a:t>
            </a:r>
            <a:r>
              <a:rPr lang="cs-CZ" dirty="0" smtClean="0"/>
              <a:t>, který slouží k pohybu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1026" name="obrázek 1" descr="C:\Users\Mirek a Peťa\Pictures\img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5" y="3360499"/>
            <a:ext cx="4288333" cy="1657071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V="1">
            <a:off x="6427694" y="4144644"/>
            <a:ext cx="708212" cy="67880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7978588" y="4610376"/>
            <a:ext cx="1021976" cy="9656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>
            <a:off x="9764486" y="2972299"/>
            <a:ext cx="293914" cy="6689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H="1" flipV="1">
            <a:off x="9960864" y="4841875"/>
            <a:ext cx="119761" cy="10636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H="1" flipV="1">
            <a:off x="10365527" y="4528434"/>
            <a:ext cx="565999" cy="6658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V="1">
            <a:off x="7288530" y="4189035"/>
            <a:ext cx="1118235" cy="8285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9960864" y="2448910"/>
            <a:ext cx="1180102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/>
              <a:t>SLIZOVITÉ POUZDRO</a:t>
            </a:r>
            <a:endParaRPr lang="cs-CZ" sz="1500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5823515" y="4812061"/>
            <a:ext cx="867162" cy="3231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/>
              <a:t>BIČÍK</a:t>
            </a:r>
            <a:endParaRPr lang="cs-CZ" sz="1500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9446546" y="5797282"/>
            <a:ext cx="1180102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/>
              <a:t>BUNĚČNÁ</a:t>
            </a:r>
          </a:p>
          <a:p>
            <a:pPr algn="ctr"/>
            <a:r>
              <a:rPr lang="cs-CZ" sz="1500" dirty="0" smtClean="0"/>
              <a:t>STĚNA</a:t>
            </a:r>
            <a:endParaRPr lang="cs-CZ" sz="1500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6690677" y="5514681"/>
            <a:ext cx="1730039" cy="3231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/>
              <a:t>CYTOPLAZMA</a:t>
            </a:r>
            <a:endParaRPr lang="cs-CZ" sz="1500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6960463" y="4789481"/>
            <a:ext cx="1013023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/>
              <a:t>JADERNÁ HMOTA</a:t>
            </a:r>
            <a:endParaRPr lang="cs-CZ" sz="1500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10418819" y="5043387"/>
            <a:ext cx="1554705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/>
              <a:t>PLAZMATICKÁ</a:t>
            </a:r>
          </a:p>
          <a:p>
            <a:pPr algn="ctr"/>
            <a:r>
              <a:rPr lang="cs-CZ" sz="1500" dirty="0" smtClean="0"/>
              <a:t>MEMBRÁNA</a:t>
            </a:r>
            <a:endParaRPr lang="cs-CZ" sz="1500" dirty="0"/>
          </a:p>
        </p:txBody>
      </p:sp>
      <p:pic>
        <p:nvPicPr>
          <p:cNvPr id="48" name="Picture 2" descr="https://attachments.office.net/owa/Alena.Nezvalova%40zshlubocky.cz/service.svc/s/GetAttachmentThumbnail?id=AAMkADY3OWUxM2FkLTQ3NmEtNDFkYi1hOWYwLTNmYTE4MmQ0MjJmOABGAAAAAAB9yiO4bSECS6WFTqSs%2BDROBwC80V0xV%2F6pS7Bv1lmHBT53AAAAAAEMAAC80V0xV%2F6pS7Bv1lmHBT53AAAsJwEEAAABEgAQAICFgppKQT9PlGQPN0Aworc%3D&amp;thumbnailType=2&amp;owa=outlook.office.com&amp;scriptVer=20201024001.02&amp;X-OWA-CANARY=C4a-4LjmiUOXTGEhK8X0rNAKALEFf9gYVk5Fcv7OIslnwkCDuzwZSvA1BA3SoJXCIWEAyIywVEU.&amp;token=eyJhbGciOiJSUzI1NiIsImtpZCI6IjU2MzU4ODUyMzRCOTI1MkRERTAwNTc2NkQ5RDlGMjc2NTY1RjYzRTIiLCJ0eXAiOiJKV1QiLCJ4NXQiOiJWaldJVWpTNUpTM2VBRmRtMmRueWRsWmZZLUkifQ.eyJvcmlnaW4iOiJodHRwczovL291dGxvb2sub2ZmaWNlLmNvbSIsInVjIjoiOGEzZDQwOWRmM2FkNGYzY2IyNjZmNzBmN2IzOTNlMzgiLCJzaWduaW5fc3RhdGUiOiJbXCJrbXNpXCJdIiwidmVyIjoiRXhjaGFuZ2UuQ2FsbGJhY2suVjEiLCJhcHBjdHhzZW5kZXIiOiJPd2FEb3dubG9hZEAzZmExOTJlYy1mYzczLTRkNTctOGEwYy00N2Q1OGU2NjExNzIiLCJpc3NyaW5nIjoiV1ciLCJhcHBjdHgiOiJ7XCJtc2V4Y2hwcm90XCI6XCJvd2FcIixcInByaW1hcnlzaWRcIjpcIlMtMS01LTIxLTE2MTIwODMxNzktNDEwMjAwMDY5OS0zNzg1NDgzNjk0LTE5OTMyMTU0XCIsXCJwdWlkXCI6XCIxMTUzODAxMTE3NjExMzkzMzQ1XCIsXCJvaWRcIjpcIjI4ZjI5NDE2LTg1ZDItNDZkYi1iYWFkLWYwMWY1MTU3ODdlNlwiLFwic2NvcGVcIjpcIk93YURvd25sb2FkXCJ9IiwibmJmIjoxNjA0MzA0MTQ1LCJleHAiOjE2MDQzMDQ3NDUsImlzcyI6IjAwMDAwMDAyLTAwMDAtMGZmMS1jZTAwLTAwMDAwMDAwMDAwMEAzZmExOTJlYy1mYzczLTRkNTctOGEwYy00N2Q1OGU2NjExNzIiLCJhdWQiOiIwMDAwMDAwMi0wMDAwLTBmZjEtY2UwMC0wMDAwMDAwMDAwMDAvYXR0YWNobWVudHMub2ZmaWNlLm5ldEAzZmExOTJlYy1mYzczLTRkNTctOGEwYy00N2Q1OGU2NjExNzIiLCJoYXBwIjoib3dhIn0.MJLAby_ampu9e35fWH62JrUQdxqPL4OOKfqbwyHhhYoaKUalN9VLXS9rzaXLjxQOw7FexS_fJEkJ1XZ0pRDBWCGOA1SIOAAgmgMnSv-XAI8Vr1yrEwcf6clxQGlECL89cP1ueEmMy4gmcHqsRjNEv7EA7S2TfcoKS73sQesWUvcy_sxU1BTJUA6yonjYpkFGvlpGA_o7VG2fPo2ODmaNwbwjFq4pUQBkv7EVpJKXbZFCfS6J9CsHLuqdSsISPJMCZDwx0kN88VbDwiWjELSKQi57p-DIMmDJ9STX6cDwuP7Ut95IrWht05neFypeZsAsm-YDxq_9BuabGIQtbgBh8A&amp;animation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416144" y="608168"/>
            <a:ext cx="1081134" cy="184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78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  <p:bldP spid="43" grpId="0" animBg="1"/>
      <p:bldP spid="45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 BAKTERIÍ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 životu potřebují </a:t>
            </a:r>
            <a:r>
              <a:rPr lang="cs-CZ" dirty="0" smtClean="0">
                <a:solidFill>
                  <a:srgbClr val="07087B"/>
                </a:solidFill>
              </a:rPr>
              <a:t>vlhko</a:t>
            </a:r>
            <a:r>
              <a:rPr lang="cs-CZ" dirty="0" smtClean="0"/>
              <a:t> a vhodnou </a:t>
            </a:r>
            <a:r>
              <a:rPr lang="cs-CZ" dirty="0" smtClean="0">
                <a:solidFill>
                  <a:srgbClr val="07087B"/>
                </a:solidFill>
              </a:rPr>
              <a:t>teplotu</a:t>
            </a:r>
            <a:r>
              <a:rPr lang="cs-CZ" dirty="0" smtClean="0"/>
              <a:t> (většina z nich 30 °C)</a:t>
            </a:r>
            <a:endParaRPr lang="cs-CZ" dirty="0"/>
          </a:p>
          <a:p>
            <a:r>
              <a:rPr lang="cs-CZ" dirty="0" smtClean="0"/>
              <a:t>za nepříznivých životních podmínek </a:t>
            </a:r>
            <a:r>
              <a:rPr lang="cs-CZ" dirty="0" smtClean="0">
                <a:solidFill>
                  <a:srgbClr val="07087B"/>
                </a:solidFill>
              </a:rPr>
              <a:t>zastavují</a:t>
            </a:r>
            <a:r>
              <a:rPr lang="cs-CZ" dirty="0" smtClean="0"/>
              <a:t> své </a:t>
            </a:r>
            <a:r>
              <a:rPr lang="cs-CZ" dirty="0" smtClean="0">
                <a:solidFill>
                  <a:srgbClr val="07087B"/>
                </a:solidFill>
              </a:rPr>
              <a:t>životní děje</a:t>
            </a:r>
          </a:p>
          <a:p>
            <a:r>
              <a:rPr lang="cs-CZ" dirty="0" smtClean="0"/>
              <a:t>za příznivých podmínek se </a:t>
            </a:r>
            <a:r>
              <a:rPr lang="cs-CZ" dirty="0" smtClean="0">
                <a:solidFill>
                  <a:srgbClr val="07087B"/>
                </a:solidFill>
              </a:rPr>
              <a:t>rozmnožují dělením</a:t>
            </a:r>
            <a:endParaRPr lang="cs-CZ" dirty="0">
              <a:solidFill>
                <a:srgbClr val="07087B"/>
              </a:solidFill>
            </a:endParaRPr>
          </a:p>
          <a:p>
            <a:r>
              <a:rPr lang="cs-CZ" dirty="0" smtClean="0"/>
              <a:t>většina bakterií </a:t>
            </a:r>
            <a:r>
              <a:rPr lang="cs-CZ" dirty="0" smtClean="0">
                <a:solidFill>
                  <a:srgbClr val="07087B"/>
                </a:solidFill>
              </a:rPr>
              <a:t>není schopna vytvářet ústrojné látky</a:t>
            </a:r>
            <a:endParaRPr lang="cs-CZ" dirty="0">
              <a:solidFill>
                <a:srgbClr val="07087B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4098" name="Picture 2" descr="Bacteria clipart. Free download transparent .PNG | Crea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4848">
            <a:off x="8679720" y="2919393"/>
            <a:ext cx="2394015" cy="233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2756452" y="4492487"/>
            <a:ext cx="3366052" cy="1060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Zde začněte psát svůj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4" y="2638044"/>
            <a:ext cx="2763109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29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Tvary bakteriálních buněk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kulovité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tyčinkovité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6" descr="https://player.slideplayer.cz/11/3406818/data/images/im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815" y="2984368"/>
            <a:ext cx="47625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player.slideplayer.cz/11/3406818/data/images/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815" y="4653525"/>
            <a:ext cx="45720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H="1" flipV="1">
            <a:off x="1630128" y="1364975"/>
            <a:ext cx="899037" cy="20755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678908" y="390526"/>
            <a:ext cx="1793813" cy="9059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ZÁNĚT MOZKOVÝCH BLAN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3861815" y="2499736"/>
            <a:ext cx="5083402" cy="9407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9029951" y="2064213"/>
            <a:ext cx="1147917" cy="9059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ANGÍNA, SPÁLA</a:t>
            </a:r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6044183" y="5128439"/>
            <a:ext cx="1721591" cy="3820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7843454" y="5129168"/>
            <a:ext cx="1526031" cy="9059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BORELIÓZA</a:t>
            </a:r>
            <a:endParaRPr lang="cs-CZ" dirty="0"/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4996070" y="3711449"/>
            <a:ext cx="3477368" cy="2136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8532001" y="3543951"/>
            <a:ext cx="1526031" cy="9059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HNISAVÉ ZÁNĚTY KŮŽE</a:t>
            </a:r>
            <a:endParaRPr lang="cs-CZ" dirty="0"/>
          </a:p>
        </p:txBody>
      </p:sp>
      <p:pic>
        <p:nvPicPr>
          <p:cNvPr id="5122" name="Picture 2" descr="310 Cartoon Of A Tick Bug Illustrations, Royalty-Free Vector Graphics &amp;  Clip Art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608" y="5119831"/>
            <a:ext cx="820439" cy="89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líště-prevence - Posts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170" y="4663174"/>
            <a:ext cx="1155040" cy="135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4008232" y="1473277"/>
            <a:ext cx="4175535" cy="1631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Proti některým bakteriálním chorobám se můžeme nechat očkovat.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Léčí se pomocí antibiotik.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6343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9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bakterií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7087B"/>
                </a:solidFill>
              </a:rPr>
              <a:t>Hniložijné bakterie </a:t>
            </a:r>
            <a:r>
              <a:rPr lang="cs-CZ" dirty="0" smtClean="0"/>
              <a:t>– způsobují velmi rychlý rozklad ústrojných látek na jednoduché složky a tím umožňují oběh látek v přírodě.</a:t>
            </a:r>
            <a:endParaRPr lang="cs-CZ" dirty="0"/>
          </a:p>
          <a:p>
            <a:r>
              <a:rPr lang="cs-CZ" dirty="0" smtClean="0">
                <a:solidFill>
                  <a:srgbClr val="07087B"/>
                </a:solidFill>
              </a:rPr>
              <a:t>Cizopasné bakterie </a:t>
            </a:r>
            <a:r>
              <a:rPr lang="cs-CZ" dirty="0" smtClean="0"/>
              <a:t>– žijí v tělech hostitelů a jsou původcem bakteriálních chorob.</a:t>
            </a:r>
            <a:endParaRPr lang="cs-CZ" dirty="0"/>
          </a:p>
          <a:p>
            <a:r>
              <a:rPr lang="cs-CZ" dirty="0" err="1" smtClean="0">
                <a:solidFill>
                  <a:srgbClr val="07087B"/>
                </a:solidFill>
              </a:rPr>
              <a:t>Laktobacily</a:t>
            </a:r>
            <a:r>
              <a:rPr lang="cs-CZ" dirty="0" smtClean="0"/>
              <a:t> – využívají se při výrobě některých mléčných výrobků.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6146" name="Picture 2" descr="Mlékárna Kunín Kefírové mléko 300g - Tesco Potravin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7" r="23575"/>
          <a:stretch/>
        </p:blipFill>
        <p:spPr bwMode="auto">
          <a:xfrm>
            <a:off x="6338315" y="2638044"/>
            <a:ext cx="1605497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efírové mléko nízkotučné jahodové | Mlékárna Valašské Meziříčí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0" r="14844"/>
          <a:stretch/>
        </p:blipFill>
        <p:spPr bwMode="auto">
          <a:xfrm>
            <a:off x="8534090" y="2638045"/>
            <a:ext cx="2074471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využijeme v praxi?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Když budeme mít </a:t>
            </a:r>
            <a:r>
              <a:rPr lang="cs-CZ" dirty="0">
                <a:solidFill>
                  <a:srgbClr val="07087B"/>
                </a:solidFill>
              </a:rPr>
              <a:t>klíště</a:t>
            </a:r>
            <a:r>
              <a:rPr lang="cs-CZ" dirty="0"/>
              <a:t> a vytvoří se nám takováto (nebo podobná </a:t>
            </a:r>
            <a:r>
              <a:rPr lang="cs-CZ" dirty="0">
                <a:solidFill>
                  <a:srgbClr val="07087B"/>
                </a:solidFill>
              </a:rPr>
              <a:t>skvrna</a:t>
            </a:r>
            <a:r>
              <a:rPr lang="cs-CZ" dirty="0"/>
              <a:t>), ihned navštívíme svého </a:t>
            </a:r>
            <a:r>
              <a:rPr lang="cs-CZ" dirty="0">
                <a:solidFill>
                  <a:srgbClr val="07087B"/>
                </a:solidFill>
              </a:rPr>
              <a:t>lékaře</a:t>
            </a:r>
            <a:r>
              <a:rPr lang="cs-CZ" dirty="0"/>
              <a:t>. Pravděpodobně se totiž jedná o </a:t>
            </a:r>
            <a:r>
              <a:rPr lang="cs-CZ" dirty="0">
                <a:solidFill>
                  <a:srgbClr val="07087B"/>
                </a:solidFill>
              </a:rPr>
              <a:t>boreliózu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Pokud budeme brát </a:t>
            </a:r>
            <a:r>
              <a:rPr lang="cs-CZ" dirty="0">
                <a:solidFill>
                  <a:srgbClr val="07087B"/>
                </a:solidFill>
              </a:rPr>
              <a:t>antibiotika</a:t>
            </a:r>
            <a:r>
              <a:rPr lang="cs-CZ" dirty="0"/>
              <a:t> (např. při angíně), můžeme poprosit rodiče nebo prarodiče, aby nám v lékárně koupili </a:t>
            </a:r>
            <a:r>
              <a:rPr lang="cs-CZ" dirty="0" err="1">
                <a:solidFill>
                  <a:srgbClr val="07087B"/>
                </a:solidFill>
              </a:rPr>
              <a:t>laktobacily</a:t>
            </a:r>
            <a:r>
              <a:rPr lang="cs-CZ" dirty="0">
                <a:solidFill>
                  <a:srgbClr val="07087B"/>
                </a:solidFill>
              </a:rPr>
              <a:t> (</a:t>
            </a:r>
            <a:r>
              <a:rPr lang="cs-CZ" dirty="0" err="1">
                <a:solidFill>
                  <a:srgbClr val="07087B"/>
                </a:solidFill>
              </a:rPr>
              <a:t>probiotika</a:t>
            </a:r>
            <a:r>
              <a:rPr lang="cs-CZ" dirty="0">
                <a:solidFill>
                  <a:srgbClr val="07087B"/>
                </a:solidFill>
              </a:rPr>
              <a:t>)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/>
              <a:t>Laktobacily</a:t>
            </a:r>
            <a:r>
              <a:rPr lang="cs-CZ" dirty="0"/>
              <a:t> jsou živé mikroorganismy, které se přirozeně vyskytují ve střevech. </a:t>
            </a:r>
            <a:r>
              <a:rPr lang="cs-CZ" dirty="0">
                <a:solidFill>
                  <a:srgbClr val="07087B"/>
                </a:solidFill>
              </a:rPr>
              <a:t>Zabraňují přemnožení škodlivých bakterií, pomáhají při trávení potravy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5" name="Picture 4" descr="Klíště-prevence - Posts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96" y="4088876"/>
            <a:ext cx="1489291" cy="17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dn.benu.cz/images/img-large-product/7/50257.jpg?_ga=2.98767518.1673426295.1607620068-1196261760.1607620068&amp;_gac=1.249266677.1607620068.CjwKCAiAq8f-BRBtEiwAGr3DgUkvYuxXhHIYNkYnE9cIBoAaPTt5ybeEmGnY-mlh_E4-hYZRnw9gYBoC1vQQAvD_Bw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878" y="4088876"/>
            <a:ext cx="1112906" cy="174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efko Kysané zelí 500g - Tesco Potravi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275" y="4076356"/>
            <a:ext cx="1756822" cy="175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3676928" y="1804582"/>
            <a:ext cx="4843508" cy="28623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A proč je dole obrázek kysaného zelí?</a:t>
            </a:r>
          </a:p>
          <a:p>
            <a:endParaRPr lang="cs-CZ" sz="2000" dirty="0"/>
          </a:p>
          <a:p>
            <a:r>
              <a:rPr lang="cs-CZ" sz="2000" dirty="0" smtClean="0"/>
              <a:t>To proto, abychom věděli, že nejen kysané mléčné výrobky, ale i kvašená zelenina je pro nás velmi prospěšná.</a:t>
            </a:r>
          </a:p>
          <a:p>
            <a:endParaRPr lang="cs-CZ" sz="2000" dirty="0"/>
          </a:p>
          <a:p>
            <a:r>
              <a:rPr lang="cs-CZ" sz="2000" dirty="0" smtClean="0"/>
              <a:t>Je zdrojem vitamínu C a podporuje dobré fungování naší imunity (má dobrý vliv na naši střevní mikroflóru).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3714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nakonec video o bakteriích, které žijí v našich ústech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9026650" cy="3101982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www.youtube.com/watch?v=zGoBFU1q4g0&amp;t=3s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6160" t="18599" r="35652" b="34637"/>
          <a:stretch/>
        </p:blipFill>
        <p:spPr>
          <a:xfrm>
            <a:off x="2629793" y="3724859"/>
            <a:ext cx="6930887" cy="313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2127</TotalTime>
  <Words>347</Words>
  <Application>Microsoft Office PowerPoint</Application>
  <PresentationFormat>Širokoúhlá obrazovka</PresentationFormat>
  <Paragraphs>55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Parcel</vt:lpstr>
      <vt:lpstr>bakterie</vt:lpstr>
      <vt:lpstr>Bakterie – nejstarší obyvatelé země</vt:lpstr>
      <vt:lpstr>Stavba bakterie</vt:lpstr>
      <vt:lpstr>ŽIVOT BAKTERIÍ</vt:lpstr>
      <vt:lpstr>Tvary bakteriálních buněk</vt:lpstr>
      <vt:lpstr>typy bakterií</vt:lpstr>
      <vt:lpstr>Co využijeme v praxi?</vt:lpstr>
      <vt:lpstr>A nakonec video o bakteriích, které žijí v našich ústech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bakterie</dc:title>
  <dc:creator>Nezvalová Alena</dc:creator>
  <cp:lastModifiedBy>Nezvalová Alena</cp:lastModifiedBy>
  <cp:revision>15</cp:revision>
  <dcterms:created xsi:type="dcterms:W3CDTF">2020-12-09T06:22:48Z</dcterms:created>
  <dcterms:modified xsi:type="dcterms:W3CDTF">2020-12-10T17:59:45Z</dcterms:modified>
</cp:coreProperties>
</file>