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58" r:id="rId4"/>
    <p:sldId id="263" r:id="rId5"/>
    <p:sldId id="264" r:id="rId6"/>
    <p:sldId id="260" r:id="rId7"/>
    <p:sldId id="261" r:id="rId8"/>
    <p:sldId id="267" r:id="rId9"/>
    <p:sldId id="262" r:id="rId10"/>
    <p:sldId id="265" r:id="rId11"/>
    <p:sldId id="268" r:id="rId12"/>
    <p:sldId id="270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7" autoAdjust="0"/>
    <p:restoredTop sz="94660"/>
  </p:normalViewPr>
  <p:slideViewPr>
    <p:cSldViewPr>
      <p:cViewPr varScale="1">
        <p:scale>
          <a:sx n="83" d="100"/>
          <a:sy n="83" d="100"/>
        </p:scale>
        <p:origin x="163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F8A4F1-C5F2-4899-9873-1C6883D6D2ED}" type="datetimeFigureOut">
              <a:rPr lang="cs-CZ" smtClean="0"/>
              <a:pPr/>
              <a:t>12.04.2021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83C915-AD25-4E6E-BC40-B6868C1AB7B6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adeckralove.org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zachranny-kruh.cz/" TargetMode="External"/><Relationship Id="rId3" Type="http://schemas.openxmlformats.org/officeDocument/2006/relationships/hyperlink" Target="http://www.kafe.cz/" TargetMode="External"/><Relationship Id="rId7" Type="http://schemas.openxmlformats.org/officeDocument/2006/relationships/hyperlink" Target="http://svethomeopatie.cz/" TargetMode="External"/><Relationship Id="rId2" Type="http://schemas.openxmlformats.org/officeDocument/2006/relationships/hyperlink" Target="http://www.hradeckralov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adersdigest.cz/" TargetMode="External"/><Relationship Id="rId5" Type="http://schemas.openxmlformats.org/officeDocument/2006/relationships/hyperlink" Target="http://psychickeobtezovani.webnode.cz/" TargetMode="External"/><Relationship Id="rId10" Type="http://schemas.openxmlformats.org/officeDocument/2006/relationships/hyperlink" Target="http://www.zssochora.cz/" TargetMode="External"/><Relationship Id="rId4" Type="http://schemas.openxmlformats.org/officeDocument/2006/relationships/hyperlink" Target="http://www.naseinfo.cz/" TargetMode="External"/><Relationship Id="rId9" Type="http://schemas.openxmlformats.org/officeDocument/2006/relationships/hyperlink" Target="http://www.zsadolfovice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chranny-kruh.cz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sychickeobtezovani.webnode.cz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vethomeopatie.cz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seinfo.cz/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zsadolfovice.cz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dersdigest.cz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Dobrý den šesťáci, dnes se zaměříme na nové téma – </a:t>
            </a:r>
            <a:r>
              <a:rPr lang="cs-CZ" sz="3600" u="sng" dirty="0" smtClean="0"/>
              <a:t>Šikana </a:t>
            </a:r>
            <a:br>
              <a:rPr lang="cs-CZ" sz="3600" u="sng" dirty="0" smtClean="0"/>
            </a:br>
            <a:r>
              <a:rPr lang="cs-CZ" sz="3600" b="0" dirty="0" smtClean="0">
                <a:effectLst/>
              </a:rPr>
              <a:t>Prezentaci si pozorně projděte a udělejte zápis do sešitu.</a:t>
            </a:r>
            <a:br>
              <a:rPr lang="cs-CZ" sz="3600" b="0" dirty="0" smtClean="0">
                <a:effectLst/>
              </a:rPr>
            </a:br>
            <a:r>
              <a:rPr lang="cs-CZ" sz="3600" b="0" dirty="0" smtClean="0">
                <a:effectLst/>
              </a:rPr>
              <a:t>Š.P.</a:t>
            </a:r>
            <a:endParaRPr lang="cs-CZ" sz="3600" b="0" dirty="0">
              <a:effectLst/>
            </a:endParaRPr>
          </a:p>
        </p:txBody>
      </p:sp>
      <p:pic>
        <p:nvPicPr>
          <p:cNvPr id="7" name="Picture 2" descr="http://zsadolfovice.cz/filemanager/files/hej01/comenius_prezentace/sika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924944"/>
            <a:ext cx="4571424" cy="3832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Nápravná opatření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Škola má k dispozici pro zastavení násilí agresorů </a:t>
            </a:r>
            <a:r>
              <a:rPr lang="cs-CZ" sz="2400" b="1" dirty="0"/>
              <a:t>běžná</a:t>
            </a:r>
            <a:r>
              <a:rPr lang="cs-CZ" sz="2400" dirty="0"/>
              <a:t>, ale i </a:t>
            </a:r>
            <a:r>
              <a:rPr lang="cs-CZ" sz="2400" b="1" dirty="0"/>
              <a:t>mimořádná nápravná opatření</a:t>
            </a:r>
            <a:r>
              <a:rPr lang="cs-CZ" sz="2400" dirty="0" smtClean="0"/>
              <a:t>.</a:t>
            </a:r>
          </a:p>
          <a:p>
            <a:pPr algn="just"/>
            <a:r>
              <a:rPr lang="cs-CZ" sz="2400" dirty="0" smtClean="0"/>
              <a:t>Při šikanování připadají v úvahu:</a:t>
            </a:r>
          </a:p>
          <a:p>
            <a:pPr lvl="1" algn="just"/>
            <a:r>
              <a:rPr lang="cs-CZ" sz="2400" b="1" dirty="0"/>
              <a:t>výchovná </a:t>
            </a:r>
            <a:r>
              <a:rPr lang="cs-CZ" sz="2400" b="1" dirty="0" smtClean="0"/>
              <a:t>opatření </a:t>
            </a:r>
            <a:r>
              <a:rPr lang="cs-CZ" sz="2400" dirty="0" smtClean="0"/>
              <a:t>(napomenutí a důtka, podmínečné vyloučení)</a:t>
            </a:r>
          </a:p>
          <a:p>
            <a:pPr lvl="1" algn="just"/>
            <a:r>
              <a:rPr lang="cs-CZ" b="1" dirty="0" smtClean="0"/>
              <a:t>sn</a:t>
            </a:r>
            <a:r>
              <a:rPr lang="cs-CZ" sz="2400" b="1" dirty="0" smtClean="0"/>
              <a:t>ížení známky z chování</a:t>
            </a:r>
          </a:p>
          <a:p>
            <a:pPr lvl="1" algn="just"/>
            <a:r>
              <a:rPr lang="cs-CZ" b="1" dirty="0"/>
              <a:t>p</a:t>
            </a:r>
            <a:r>
              <a:rPr lang="cs-CZ" sz="2400" b="1" dirty="0" smtClean="0"/>
              <a:t>řevedení </a:t>
            </a:r>
            <a:r>
              <a:rPr lang="cs-CZ" sz="2400" dirty="0" smtClean="0"/>
              <a:t>do jiné třídy</a:t>
            </a:r>
          </a:p>
          <a:p>
            <a:pPr lvl="1" algn="just"/>
            <a:r>
              <a:rPr lang="cs-CZ" b="1" dirty="0"/>
              <a:t>v</a:t>
            </a:r>
            <a:r>
              <a:rPr lang="cs-CZ" sz="2400" b="1" dirty="0" smtClean="0"/>
              <a:t>yloučení </a:t>
            </a:r>
            <a:r>
              <a:rPr lang="cs-CZ" sz="2400" dirty="0" smtClean="0"/>
              <a:t>ze školy</a:t>
            </a:r>
          </a:p>
          <a:p>
            <a:pPr lvl="1" algn="just"/>
            <a:r>
              <a:rPr lang="cs-CZ" b="1" dirty="0"/>
              <a:t>i</a:t>
            </a:r>
            <a:r>
              <a:rPr lang="cs-CZ" sz="2400" b="1" dirty="0" smtClean="0"/>
              <a:t>ndividuální výchovný plán </a:t>
            </a:r>
            <a:endParaRPr lang="cs-CZ" b="1" dirty="0" smtClean="0"/>
          </a:p>
          <a:p>
            <a:pPr lvl="1" algn="just">
              <a:buNone/>
            </a:pPr>
            <a:r>
              <a:rPr lang="cs-CZ" sz="2400" b="1" dirty="0" smtClean="0"/>
              <a:t>	</a:t>
            </a:r>
            <a:r>
              <a:rPr lang="cs-CZ" sz="2400" dirty="0" smtClean="0"/>
              <a:t>pro agresora</a:t>
            </a:r>
          </a:p>
          <a:p>
            <a:pPr lvl="1" algn="just"/>
            <a:r>
              <a:rPr lang="cs-CZ" dirty="0"/>
              <a:t>n</a:t>
            </a:r>
            <a:r>
              <a:rPr lang="cs-CZ" sz="2400" dirty="0" smtClean="0"/>
              <a:t>ávrh ředitele školy orgánu sociálně-právní ochrany na zahájení práce s rodinou</a:t>
            </a:r>
            <a:endParaRPr lang="cs-CZ" sz="2400" dirty="0"/>
          </a:p>
        </p:txBody>
      </p:sp>
      <p:pic>
        <p:nvPicPr>
          <p:cNvPr id="15364" name="Picture 4" descr="https://encrypted-tbn0.gstatic.com/images?q=tbn:ANd9GcRKkNhAokcCvIWfwGNmqBEPHTFfKdqrsA-fN1ZxXDbKrGpxvZ3FA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284984"/>
            <a:ext cx="3672408" cy="214429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012160" y="5517232"/>
            <a:ext cx="2334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</a:t>
            </a:r>
            <a:r>
              <a:rPr lang="cs-CZ" sz="1200" dirty="0" smtClean="0"/>
              <a:t> &lt;</a:t>
            </a:r>
            <a:r>
              <a:rPr lang="cs-CZ" sz="1200" i="1" dirty="0" smtClean="0">
                <a:hlinkClick r:id="rId3"/>
              </a:rPr>
              <a:t>www.</a:t>
            </a:r>
            <a:r>
              <a:rPr lang="cs-CZ" sz="1200" i="1" dirty="0" err="1" smtClean="0">
                <a:hlinkClick r:id="rId3"/>
              </a:rPr>
              <a:t>hradeckralove.org</a:t>
            </a:r>
            <a:r>
              <a:rPr lang="cs-CZ" sz="1200" dirty="0" smtClean="0"/>
              <a:t>&gt;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51648" cy="146876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23554" name="Picture 2" descr="http://t0.gstatic.com/images?q=tbn:ANd9GcTm62D-qwc6bwE0aAjpS-V5-Vi4AlWjhkgKljtuK_rHdLOhgc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72816"/>
            <a:ext cx="2583160" cy="480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075240" cy="204632"/>
          </a:xfrm>
        </p:spPr>
        <p:txBody>
          <a:bodyPr>
            <a:normAutofit fontScale="90000"/>
          </a:bodyPr>
          <a:lstStyle/>
          <a:p>
            <a:r>
              <a:rPr lang="cs-CZ" sz="1400" b="1" u="sng" dirty="0" smtClean="0"/>
              <a:t>Zápis do sešitu</a:t>
            </a:r>
            <a:endParaRPr lang="cs-CZ" sz="14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337822"/>
            <a:ext cx="8856984" cy="633153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sz="2800" u="sng" dirty="0" smtClean="0"/>
              <a:t>Šikana</a:t>
            </a:r>
          </a:p>
          <a:p>
            <a:pPr marL="0" indent="0">
              <a:buNone/>
            </a:pPr>
            <a:r>
              <a:rPr lang="cs-CZ" sz="1900" b="1" dirty="0"/>
              <a:t>Šikanování</a:t>
            </a:r>
            <a:r>
              <a:rPr lang="cs-CZ" sz="1900" dirty="0"/>
              <a:t> je mimořádně </a:t>
            </a:r>
            <a:r>
              <a:rPr lang="cs-CZ" sz="1900" dirty="0">
                <a:solidFill>
                  <a:srgbClr val="FF0000"/>
                </a:solidFill>
              </a:rPr>
              <a:t>nebezpečná forma násilí </a:t>
            </a:r>
            <a:r>
              <a:rPr lang="cs-CZ" sz="1900" dirty="0"/>
              <a:t>(agrese</a:t>
            </a:r>
            <a:r>
              <a:rPr lang="cs-CZ" sz="1900" dirty="0" smtClean="0"/>
              <a:t>).</a:t>
            </a:r>
          </a:p>
          <a:p>
            <a:pPr algn="just"/>
            <a:r>
              <a:rPr lang="cs-CZ" sz="1900" b="1" dirty="0"/>
              <a:t>Šikanování</a:t>
            </a:r>
            <a:r>
              <a:rPr lang="cs-CZ" sz="1900" dirty="0"/>
              <a:t> je jakékoliv chování, jehož záměrem je </a:t>
            </a:r>
            <a:r>
              <a:rPr lang="cs-CZ" sz="1900" dirty="0">
                <a:solidFill>
                  <a:srgbClr val="FF0000"/>
                </a:solidFill>
              </a:rPr>
              <a:t>ublížit, ohrozit nebo zastrašovat žáka</a:t>
            </a:r>
            <a:r>
              <a:rPr lang="cs-CZ" sz="1900" dirty="0"/>
              <a:t>, případně skupinu žáků. </a:t>
            </a:r>
          </a:p>
          <a:p>
            <a:pPr marL="0" indent="0" algn="just">
              <a:buNone/>
            </a:pPr>
            <a:endParaRPr lang="cs-CZ" sz="1900" dirty="0"/>
          </a:p>
          <a:p>
            <a:pPr algn="just"/>
            <a:r>
              <a:rPr lang="cs-CZ" sz="1900" dirty="0" smtClean="0"/>
              <a:t>Zahrnuje:</a:t>
            </a:r>
          </a:p>
          <a:p>
            <a:pPr marL="0" indent="0" algn="just">
              <a:buNone/>
            </a:pPr>
            <a:r>
              <a:rPr lang="cs-CZ" sz="1900" dirty="0" smtClean="0"/>
              <a:t> a) </a:t>
            </a:r>
            <a:r>
              <a:rPr lang="cs-CZ" sz="1900" b="1" dirty="0" smtClean="0"/>
              <a:t>fyzické </a:t>
            </a:r>
            <a:r>
              <a:rPr lang="cs-CZ" sz="1900" b="1" dirty="0"/>
              <a:t>útoky </a:t>
            </a:r>
            <a:r>
              <a:rPr lang="cs-CZ" sz="1900" dirty="0"/>
              <a:t>např. v podobě </a:t>
            </a:r>
            <a:r>
              <a:rPr lang="cs-CZ" sz="1900" dirty="0">
                <a:solidFill>
                  <a:srgbClr val="FF0000"/>
                </a:solidFill>
              </a:rPr>
              <a:t>bití, vydírání, loupežení, poškozování věcí</a:t>
            </a:r>
            <a:r>
              <a:rPr lang="cs-CZ" sz="1900" dirty="0"/>
              <a:t>, </a:t>
            </a:r>
            <a:endParaRPr lang="cs-CZ" sz="1900" dirty="0" smtClean="0"/>
          </a:p>
          <a:p>
            <a:pPr marL="0" indent="0" algn="just">
              <a:buNone/>
            </a:pPr>
            <a:r>
              <a:rPr lang="cs-CZ" sz="1900" dirty="0" smtClean="0"/>
              <a:t> b) </a:t>
            </a:r>
            <a:r>
              <a:rPr lang="cs-CZ" sz="1900" b="1" dirty="0" smtClean="0"/>
              <a:t>psychické útoky </a:t>
            </a:r>
            <a:r>
              <a:rPr lang="cs-CZ" sz="1900" b="1" dirty="0"/>
              <a:t>slovní </a:t>
            </a:r>
            <a:r>
              <a:rPr lang="cs-CZ" sz="1900" dirty="0"/>
              <a:t>v podobě </a:t>
            </a:r>
            <a:r>
              <a:rPr lang="cs-CZ" sz="1900" dirty="0">
                <a:solidFill>
                  <a:srgbClr val="FF0000"/>
                </a:solidFill>
              </a:rPr>
              <a:t>nadávek, pomluv, vyhrožování či ponižování.</a:t>
            </a:r>
          </a:p>
          <a:p>
            <a:pPr algn="just">
              <a:buNone/>
            </a:pPr>
            <a:r>
              <a:rPr lang="cs-CZ" sz="1900" dirty="0">
                <a:solidFill>
                  <a:srgbClr val="FF0000"/>
                </a:solidFill>
                <a:sym typeface="Wingdings" pitchFamily="2" charset="2"/>
              </a:rPr>
              <a:t>	</a:t>
            </a:r>
          </a:p>
          <a:p>
            <a:pPr algn="just">
              <a:buNone/>
            </a:pPr>
            <a:r>
              <a:rPr lang="cs-CZ" sz="1900" b="1" dirty="0">
                <a:sym typeface="Wingdings" pitchFamily="2" charset="2"/>
              </a:rPr>
              <a:t>	 Povinností </a:t>
            </a:r>
            <a:r>
              <a:rPr lang="cs-CZ" sz="1900" b="1" u="sng" dirty="0" smtClean="0">
                <a:solidFill>
                  <a:srgbClr val="FF0000"/>
                </a:solidFill>
                <a:sym typeface="Wingdings" pitchFamily="2" charset="2"/>
              </a:rPr>
              <a:t>VŠECH</a:t>
            </a:r>
            <a:r>
              <a:rPr lang="cs-CZ" sz="1900" b="1" dirty="0" smtClean="0">
                <a:sym typeface="Wingdings" pitchFamily="2" charset="2"/>
              </a:rPr>
              <a:t> </a:t>
            </a:r>
            <a:r>
              <a:rPr lang="cs-CZ" sz="1900" b="1" dirty="0">
                <a:sym typeface="Wingdings" pitchFamily="2" charset="2"/>
              </a:rPr>
              <a:t>je oznámit </a:t>
            </a:r>
            <a:r>
              <a:rPr lang="cs-CZ" sz="1900" b="1" dirty="0" smtClean="0">
                <a:sym typeface="Wingdings" pitchFamily="2" charset="2"/>
              </a:rPr>
              <a:t>jakákoliv </a:t>
            </a:r>
            <a:r>
              <a:rPr lang="cs-CZ" sz="1900" b="1" dirty="0">
                <a:sym typeface="Wingdings" pitchFamily="2" charset="2"/>
              </a:rPr>
              <a:t>podezření </a:t>
            </a:r>
            <a:r>
              <a:rPr lang="cs-CZ" sz="1900" b="1" dirty="0" smtClean="0">
                <a:sym typeface="Wingdings" pitchFamily="2" charset="2"/>
              </a:rPr>
              <a:t>šikany!!!</a:t>
            </a:r>
            <a:endParaRPr lang="cs-CZ" sz="1900" b="1" dirty="0"/>
          </a:p>
          <a:p>
            <a:r>
              <a:rPr lang="cs-CZ" sz="2400" b="1" dirty="0"/>
              <a:t>Šikanování</a:t>
            </a:r>
            <a:r>
              <a:rPr lang="cs-CZ" sz="2400" dirty="0"/>
              <a:t> má ve svých projevech velice </a:t>
            </a:r>
            <a:r>
              <a:rPr lang="cs-CZ" sz="2400" dirty="0">
                <a:solidFill>
                  <a:srgbClr val="FF0000"/>
                </a:solidFill>
              </a:rPr>
              <a:t>různou podobu</a:t>
            </a:r>
            <a:r>
              <a:rPr lang="cs-CZ" sz="2400" dirty="0"/>
              <a:t>.</a:t>
            </a:r>
          </a:p>
          <a:p>
            <a:endParaRPr lang="cs-CZ" sz="2400" dirty="0"/>
          </a:p>
          <a:p>
            <a:r>
              <a:rPr lang="cs-CZ" sz="2400" dirty="0"/>
              <a:t>Mezi </a:t>
            </a:r>
            <a:r>
              <a:rPr lang="cs-CZ" sz="2400" b="1" dirty="0"/>
              <a:t>základní formy </a:t>
            </a:r>
            <a:r>
              <a:rPr lang="cs-CZ" sz="2400" dirty="0"/>
              <a:t>šikany podle typu adrese patří:</a:t>
            </a:r>
          </a:p>
          <a:p>
            <a:pPr lvl="1"/>
            <a:r>
              <a:rPr lang="cs-CZ" b="1" dirty="0"/>
              <a:t>Fyzická agrese </a:t>
            </a:r>
            <a:r>
              <a:rPr lang="cs-CZ" dirty="0"/>
              <a:t>– přímá a </a:t>
            </a:r>
            <a:r>
              <a:rPr lang="cs-CZ" dirty="0" smtClean="0"/>
              <a:t>nepřímá (</a:t>
            </a:r>
            <a:r>
              <a:rPr lang="cs-CZ" dirty="0">
                <a:solidFill>
                  <a:srgbClr val="FF0000"/>
                </a:solidFill>
              </a:rPr>
              <a:t>přehlížení a ignorování </a:t>
            </a:r>
            <a:r>
              <a:rPr lang="cs-CZ" dirty="0" smtClean="0">
                <a:solidFill>
                  <a:srgbClr val="FF0000"/>
                </a:solidFill>
              </a:rPr>
              <a:t>)</a:t>
            </a:r>
            <a:endParaRPr lang="cs-CZ" dirty="0"/>
          </a:p>
          <a:p>
            <a:pPr lvl="2"/>
            <a:r>
              <a:rPr lang="cs-CZ" dirty="0">
                <a:solidFill>
                  <a:srgbClr val="FF0000"/>
                </a:solidFill>
              </a:rPr>
              <a:t>Krádeže, ničení majetku oběti, atp.</a:t>
            </a:r>
          </a:p>
          <a:p>
            <a:pPr lvl="1"/>
            <a:r>
              <a:rPr lang="cs-CZ" b="1" dirty="0"/>
              <a:t>Psychická agrese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Verbální šikana, </a:t>
            </a:r>
            <a:r>
              <a:rPr lang="cs-CZ" dirty="0" err="1">
                <a:solidFill>
                  <a:srgbClr val="FF0000"/>
                </a:solidFill>
              </a:rPr>
              <a:t>kyberšikana</a:t>
            </a:r>
            <a:endParaRPr lang="cs-CZ" dirty="0">
              <a:solidFill>
                <a:srgbClr val="FF0000"/>
              </a:solidFill>
            </a:endParaRPr>
          </a:p>
          <a:p>
            <a:pPr lvl="1"/>
            <a:r>
              <a:rPr lang="cs-CZ" b="1" dirty="0"/>
              <a:t>Smíšená šikana</a:t>
            </a:r>
          </a:p>
          <a:p>
            <a:pPr lvl="2"/>
            <a:r>
              <a:rPr lang="cs-CZ" dirty="0">
                <a:solidFill>
                  <a:srgbClr val="FF0000"/>
                </a:solidFill>
              </a:rPr>
              <a:t>Kombinace psychické 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>
                <a:solidFill>
                  <a:srgbClr val="FF0000"/>
                </a:solidFill>
              </a:rPr>
              <a:t>a fyzické šikany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396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Seznam použitých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4458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Obsahový materiál:</a:t>
            </a:r>
          </a:p>
          <a:p>
            <a:pPr lvl="1"/>
            <a:r>
              <a:rPr lang="cs-CZ" dirty="0" smtClean="0"/>
              <a:t>Věstník</a:t>
            </a:r>
          </a:p>
          <a:p>
            <a:r>
              <a:rPr lang="cs-CZ" dirty="0" smtClean="0"/>
              <a:t>Obrazový materiál převzat z www:</a:t>
            </a:r>
          </a:p>
          <a:p>
            <a:pPr lvl="1"/>
            <a:r>
              <a:rPr lang="cs-CZ" i="1" u="sng" dirty="0" smtClean="0">
                <a:hlinkClick r:id="rId2"/>
              </a:rPr>
              <a:t>http://www.</a:t>
            </a:r>
            <a:r>
              <a:rPr lang="cs-CZ" i="1" u="sng" dirty="0" err="1" smtClean="0">
                <a:hlinkClick r:id="rId2"/>
              </a:rPr>
              <a:t>hradeckralove.org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3"/>
              </a:rPr>
              <a:t>http://www.kafe.</a:t>
            </a:r>
            <a:r>
              <a:rPr lang="cs-CZ" i="1" u="sng" dirty="0" err="1" smtClean="0">
                <a:hlinkClick r:id="rId3"/>
              </a:rPr>
              <a:t>cz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4"/>
              </a:rPr>
              <a:t>http://www.</a:t>
            </a:r>
            <a:r>
              <a:rPr lang="cs-CZ" i="1" u="sng" dirty="0" err="1" smtClean="0">
                <a:hlinkClick r:id="rId4"/>
              </a:rPr>
              <a:t>naseinfo.cz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5"/>
              </a:rPr>
              <a:t>http://www.</a:t>
            </a:r>
            <a:r>
              <a:rPr lang="cs-CZ" i="1" u="sng" dirty="0" err="1" smtClean="0">
                <a:hlinkClick r:id="rId5"/>
              </a:rPr>
              <a:t>psychickeobtezovani.webnode.cz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6"/>
              </a:rPr>
              <a:t>http://www.</a:t>
            </a:r>
            <a:r>
              <a:rPr lang="cs-CZ" i="1" u="sng" dirty="0" err="1" smtClean="0">
                <a:hlinkClick r:id="rId6"/>
              </a:rPr>
              <a:t>readersdigest.cz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7"/>
              </a:rPr>
              <a:t>http://www.</a:t>
            </a:r>
            <a:r>
              <a:rPr lang="cs-CZ" i="1" u="sng" dirty="0" err="1" smtClean="0">
                <a:hlinkClick r:id="rId7"/>
              </a:rPr>
              <a:t>svethomeopatie.cz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8"/>
              </a:rPr>
              <a:t>http://www.</a:t>
            </a:r>
            <a:r>
              <a:rPr lang="cs-CZ" i="1" u="sng" dirty="0" err="1" smtClean="0">
                <a:hlinkClick r:id="rId8"/>
              </a:rPr>
              <a:t>zachranny</a:t>
            </a:r>
            <a:r>
              <a:rPr lang="cs-CZ" i="1" u="sng" dirty="0" smtClean="0">
                <a:hlinkClick r:id="rId8"/>
              </a:rPr>
              <a:t>-kruh.</a:t>
            </a:r>
            <a:r>
              <a:rPr lang="cs-CZ" i="1" u="sng" dirty="0" err="1" smtClean="0">
                <a:hlinkClick r:id="rId8"/>
              </a:rPr>
              <a:t>cz</a:t>
            </a:r>
            <a:endParaRPr lang="cs-CZ" dirty="0" smtClean="0"/>
          </a:p>
          <a:p>
            <a:pPr lvl="1"/>
            <a:r>
              <a:rPr lang="cs-CZ" i="1" u="sng" dirty="0" smtClean="0">
                <a:hlinkClick r:id="rId9"/>
              </a:rPr>
              <a:t>http://www.</a:t>
            </a:r>
            <a:r>
              <a:rPr lang="cs-CZ" i="1" u="sng" dirty="0" err="1" smtClean="0">
                <a:hlinkClick r:id="rId9"/>
              </a:rPr>
              <a:t>zsadolfovice.cz</a:t>
            </a:r>
            <a:endParaRPr lang="cs-CZ" i="1" u="sng" dirty="0" smtClean="0"/>
          </a:p>
          <a:p>
            <a:pPr lvl="1"/>
            <a:r>
              <a:rPr lang="cs-CZ" i="1" u="sng" dirty="0" smtClean="0">
                <a:hlinkClick r:id="rId10"/>
              </a:rPr>
              <a:t>http://www.</a:t>
            </a:r>
            <a:r>
              <a:rPr lang="cs-CZ" i="1" u="sng" dirty="0" err="1" smtClean="0">
                <a:hlinkClick r:id="rId10"/>
              </a:rPr>
              <a:t>zssochora.cz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Úvod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Vnější charakteristika šikany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Projevy šikanování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Nápravná </a:t>
            </a:r>
            <a:r>
              <a:rPr lang="cs-CZ" dirty="0"/>
              <a:t>opatření školy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 descr="http://files.viaweb.cz/image/37/2010-duben/problem/karikatura_clane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717032"/>
            <a:ext cx="5860825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1. 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504653"/>
            <a:ext cx="5184576" cy="435334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b="1" dirty="0"/>
              <a:t>Šikanování</a:t>
            </a:r>
            <a:r>
              <a:rPr lang="cs-CZ" dirty="0"/>
              <a:t> je mimořádně </a:t>
            </a:r>
            <a:r>
              <a:rPr lang="cs-CZ" dirty="0">
                <a:solidFill>
                  <a:srgbClr val="FF0000"/>
                </a:solidFill>
              </a:rPr>
              <a:t>nebezpečná </a:t>
            </a:r>
            <a:r>
              <a:rPr lang="cs-CZ" dirty="0" smtClean="0">
                <a:solidFill>
                  <a:srgbClr val="FF0000"/>
                </a:solidFill>
              </a:rPr>
              <a:t>forma násilí </a:t>
            </a:r>
            <a:r>
              <a:rPr lang="cs-CZ" dirty="0"/>
              <a:t>(agrese), která ohrožuje naplňování zásad a cílů vzdělávání ve škole a školském </a:t>
            </a:r>
            <a:r>
              <a:rPr lang="cs-CZ" dirty="0" smtClean="0"/>
              <a:t>zařízení. </a:t>
            </a:r>
          </a:p>
          <a:p>
            <a:pPr algn="ctr">
              <a:buNone/>
            </a:pPr>
            <a:endParaRPr lang="cs-CZ" dirty="0"/>
          </a:p>
          <a:p>
            <a:pPr algn="ctr"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7641" y="836712"/>
            <a:ext cx="3346359" cy="47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2. Vnější charakteristika šikany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39552"/>
            <a:ext cx="82296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b="1" dirty="0"/>
              <a:t>Šikanování</a:t>
            </a:r>
            <a:r>
              <a:rPr lang="cs-CZ" sz="2400" dirty="0"/>
              <a:t> je jakékoliv chování, jehož záměrem je </a:t>
            </a:r>
            <a:r>
              <a:rPr lang="cs-CZ" sz="2400" dirty="0">
                <a:solidFill>
                  <a:srgbClr val="FF0000"/>
                </a:solidFill>
              </a:rPr>
              <a:t>ublížit, ohrozit nebo zastrašovat žáka</a:t>
            </a:r>
            <a:r>
              <a:rPr lang="cs-CZ" sz="2400" dirty="0"/>
              <a:t>, případně skupinu žáků. </a:t>
            </a:r>
            <a:endParaRPr lang="cs-CZ" sz="2400" dirty="0" smtClean="0"/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Zahrnuje </a:t>
            </a:r>
            <a:r>
              <a:rPr lang="cs-CZ" sz="2400" dirty="0"/>
              <a:t>jak </a:t>
            </a:r>
            <a:r>
              <a:rPr lang="cs-CZ" sz="2400" b="1" dirty="0"/>
              <a:t>fyzické útoky </a:t>
            </a:r>
            <a:r>
              <a:rPr lang="cs-CZ" sz="2400" dirty="0"/>
              <a:t>např. v podobě </a:t>
            </a:r>
            <a:r>
              <a:rPr lang="cs-CZ" sz="2400" dirty="0">
                <a:solidFill>
                  <a:srgbClr val="FF0000"/>
                </a:solidFill>
              </a:rPr>
              <a:t>bití, vydírání, loupežení, poškozování věcí</a:t>
            </a:r>
            <a:r>
              <a:rPr lang="cs-CZ" sz="2400" dirty="0"/>
              <a:t>, tak i </a:t>
            </a:r>
            <a:r>
              <a:rPr lang="cs-CZ" sz="2400" b="1" dirty="0"/>
              <a:t>útoky slovní </a:t>
            </a:r>
            <a:r>
              <a:rPr lang="cs-CZ" sz="2400" dirty="0"/>
              <a:t>v podobě </a:t>
            </a:r>
            <a:r>
              <a:rPr lang="cs-CZ" sz="2400" dirty="0">
                <a:solidFill>
                  <a:srgbClr val="FF0000"/>
                </a:solidFill>
              </a:rPr>
              <a:t>nadávek, pomluv, </a:t>
            </a:r>
            <a:r>
              <a:rPr lang="cs-CZ" sz="2400" dirty="0" smtClean="0">
                <a:solidFill>
                  <a:srgbClr val="FF0000"/>
                </a:solidFill>
              </a:rPr>
              <a:t>vyhrožování </a:t>
            </a:r>
            <a:r>
              <a:rPr lang="cs-CZ" sz="2400" dirty="0">
                <a:solidFill>
                  <a:srgbClr val="FF0000"/>
                </a:solidFill>
              </a:rPr>
              <a:t>či </a:t>
            </a:r>
            <a:r>
              <a:rPr lang="cs-CZ" sz="2400" dirty="0" smtClean="0">
                <a:solidFill>
                  <a:srgbClr val="FF0000"/>
                </a:solidFill>
              </a:rPr>
              <a:t>ponižování.</a:t>
            </a:r>
          </a:p>
          <a:p>
            <a:pPr algn="just">
              <a:buNone/>
            </a:pPr>
            <a:endParaRPr lang="cs-CZ" sz="2400" dirty="0" smtClean="0">
              <a:solidFill>
                <a:srgbClr val="FF0000"/>
              </a:solidFill>
            </a:endParaRPr>
          </a:p>
          <a:p>
            <a:pPr algn="just"/>
            <a:r>
              <a:rPr lang="cs-CZ" sz="2400" b="1" dirty="0" smtClean="0"/>
              <a:t>Šikana</a:t>
            </a:r>
            <a:r>
              <a:rPr lang="cs-CZ" sz="2400" dirty="0" smtClean="0"/>
              <a:t> </a:t>
            </a:r>
            <a:r>
              <a:rPr lang="cs-CZ" sz="2400" dirty="0"/>
              <a:t>se projevuje i </a:t>
            </a:r>
            <a:r>
              <a:rPr lang="cs-CZ" sz="2400" b="1" dirty="0"/>
              <a:t>v nepřímé </a:t>
            </a:r>
            <a:r>
              <a:rPr lang="cs-CZ" sz="2400" b="1" dirty="0" smtClean="0"/>
              <a:t>podobě </a:t>
            </a:r>
            <a:r>
              <a:rPr lang="cs-CZ" sz="2400" dirty="0"/>
              <a:t>jako demonstrativní </a:t>
            </a:r>
            <a:r>
              <a:rPr lang="cs-CZ" sz="2400" dirty="0">
                <a:solidFill>
                  <a:srgbClr val="FF0000"/>
                </a:solidFill>
              </a:rPr>
              <a:t>přehlížení a ignorování </a:t>
            </a:r>
            <a:r>
              <a:rPr lang="cs-CZ" sz="2400" dirty="0"/>
              <a:t>žáka či žáků třídní nebo jinou skupinou spolužáků. </a:t>
            </a:r>
            <a:endParaRPr lang="cs-CZ" sz="2400" dirty="0" smtClean="0"/>
          </a:p>
          <a:p>
            <a:pPr algn="just">
              <a:buNone/>
            </a:pPr>
            <a:r>
              <a:rPr lang="cs-CZ" sz="2400" dirty="0" smtClean="0">
                <a:solidFill>
                  <a:srgbClr val="FF0000"/>
                </a:solidFill>
                <a:sym typeface="Wingdings" pitchFamily="2" charset="2"/>
              </a:rPr>
              <a:t>	</a:t>
            </a:r>
          </a:p>
          <a:p>
            <a:pPr algn="just">
              <a:buNone/>
            </a:pPr>
            <a:r>
              <a:rPr lang="cs-CZ" sz="2400" b="1" dirty="0" smtClean="0">
                <a:sym typeface="Wingdings" pitchFamily="2" charset="2"/>
              </a:rPr>
              <a:t>	</a:t>
            </a:r>
            <a:r>
              <a:rPr lang="cs-CZ" sz="3200" b="1" dirty="0" smtClean="0">
                <a:sym typeface="Wingdings" pitchFamily="2" charset="2"/>
              </a:rPr>
              <a:t> Povinností žáků je oznámit </a:t>
            </a:r>
          </a:p>
          <a:p>
            <a:pPr algn="just">
              <a:buNone/>
            </a:pPr>
            <a:r>
              <a:rPr lang="cs-CZ" sz="3200" b="1" dirty="0" smtClean="0">
                <a:sym typeface="Wingdings" pitchFamily="2" charset="2"/>
              </a:rPr>
              <a:t>	     jakákoliv podezření šikany</a:t>
            </a:r>
            <a:endParaRPr lang="cs-CZ" sz="3200" b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8224" y="4581128"/>
            <a:ext cx="2019300" cy="2156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6372200" y="6581001"/>
            <a:ext cx="28779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</a:t>
            </a:r>
            <a:r>
              <a:rPr lang="cs-CZ" sz="1200" dirty="0" smtClean="0"/>
              <a:t> &lt;</a:t>
            </a:r>
            <a:r>
              <a:rPr lang="cs-CZ" sz="1200" i="1" dirty="0" smtClean="0">
                <a:hlinkClick r:id="rId3"/>
              </a:rPr>
              <a:t>http://www.</a:t>
            </a:r>
            <a:r>
              <a:rPr lang="cs-CZ" sz="1200" i="1" dirty="0" err="1" smtClean="0">
                <a:hlinkClick r:id="rId3"/>
              </a:rPr>
              <a:t>zachranny</a:t>
            </a:r>
            <a:r>
              <a:rPr lang="cs-CZ" sz="1200" i="1" dirty="0" smtClean="0">
                <a:hlinkClick r:id="rId3"/>
              </a:rPr>
              <a:t>-kruh.</a:t>
            </a:r>
            <a:r>
              <a:rPr lang="cs-CZ" sz="1200" i="1" dirty="0" err="1" smtClean="0">
                <a:hlinkClick r:id="rId3"/>
              </a:rPr>
              <a:t>cz</a:t>
            </a:r>
            <a:r>
              <a:rPr lang="cs-CZ" sz="1200" dirty="0" smtClean="0"/>
              <a:t>&gt;</a:t>
            </a:r>
            <a:endParaRPr lang="cs-CZ" sz="1200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2. Vnější charakteristika šikany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4330824" cy="4389120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 err="1"/>
              <a:t>Kyberšikana</a:t>
            </a:r>
            <a:r>
              <a:rPr lang="cs-CZ" sz="2400" dirty="0"/>
              <a:t> je jednou </a:t>
            </a:r>
            <a:r>
              <a:rPr lang="cs-CZ" sz="2400" dirty="0" smtClean="0"/>
              <a:t>z</a:t>
            </a:r>
            <a:r>
              <a:rPr lang="cs-CZ" sz="2400" dirty="0"/>
              <a:t> forem psychické </a:t>
            </a:r>
            <a:r>
              <a:rPr lang="cs-CZ" sz="2400" dirty="0" smtClean="0"/>
              <a:t>šikany</a:t>
            </a:r>
          </a:p>
          <a:p>
            <a:pPr algn="just"/>
            <a:r>
              <a:rPr lang="cs-CZ" sz="2400" dirty="0" smtClean="0"/>
              <a:t>Jedná se o zneužití ICT, telefonů a internetu </a:t>
            </a:r>
            <a:r>
              <a:rPr lang="cs-CZ" sz="2400" dirty="0"/>
              <a:t>k takovým činnostem, které mají </a:t>
            </a:r>
            <a:r>
              <a:rPr lang="cs-CZ" sz="2400" dirty="0" smtClean="0"/>
              <a:t>někoho </a:t>
            </a:r>
            <a:r>
              <a:rPr lang="cs-CZ" sz="2400" dirty="0"/>
              <a:t>záměrně </a:t>
            </a:r>
            <a:r>
              <a:rPr lang="cs-CZ" sz="2400" dirty="0">
                <a:solidFill>
                  <a:srgbClr val="FF0000"/>
                </a:solidFill>
              </a:rPr>
              <a:t>ohrozit, ublížit mu</a:t>
            </a:r>
            <a:r>
              <a:rPr lang="cs-CZ" sz="2400" dirty="0"/>
              <a:t>. </a:t>
            </a:r>
            <a:endParaRPr lang="cs-CZ" sz="2400" dirty="0" smtClean="0"/>
          </a:p>
          <a:p>
            <a:pPr algn="just">
              <a:buNone/>
            </a:pPr>
            <a:endParaRPr lang="cs-CZ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1988840"/>
            <a:ext cx="41148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5076056" y="6021288"/>
            <a:ext cx="33982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&lt;</a:t>
            </a:r>
            <a:r>
              <a:rPr lang="cs-CZ" sz="1200" i="1" dirty="0" smtClean="0">
                <a:hlinkClick r:id="rId3"/>
              </a:rPr>
              <a:t>http://psychickeobtezovani.webnode.cz</a:t>
            </a:r>
            <a:r>
              <a:rPr lang="cs-CZ" sz="1200" dirty="0" smtClean="0">
                <a:hlinkClick r:id="rId3"/>
              </a:rPr>
              <a:t>/</a:t>
            </a:r>
            <a:r>
              <a:rPr lang="cs-CZ" sz="1200" dirty="0" smtClean="0"/>
              <a:t>&gt;</a:t>
            </a:r>
            <a:endParaRPr 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Projevy šikanování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17856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Šikanování</a:t>
            </a:r>
            <a:r>
              <a:rPr lang="cs-CZ" sz="2400" dirty="0" smtClean="0"/>
              <a:t> má ve svých projevech velice </a:t>
            </a:r>
            <a:r>
              <a:rPr lang="cs-CZ" sz="2400" dirty="0" smtClean="0">
                <a:solidFill>
                  <a:srgbClr val="FF0000"/>
                </a:solidFill>
              </a:rPr>
              <a:t>různou podobu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Mezi </a:t>
            </a:r>
            <a:r>
              <a:rPr lang="cs-CZ" sz="2400" b="1" dirty="0" smtClean="0"/>
              <a:t>základní formy </a:t>
            </a:r>
            <a:r>
              <a:rPr lang="cs-CZ" sz="2400" dirty="0" smtClean="0"/>
              <a:t>šikany podle typu adrese patří:</a:t>
            </a:r>
          </a:p>
          <a:p>
            <a:pPr lvl="1"/>
            <a:r>
              <a:rPr lang="cs-CZ" sz="2400" b="1" dirty="0" smtClean="0"/>
              <a:t>Fyzická agrese </a:t>
            </a:r>
            <a:r>
              <a:rPr lang="cs-CZ" sz="2400" dirty="0" smtClean="0"/>
              <a:t>– přímá a nepřímá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Krádeže, ničení majetku oběti, atp.</a:t>
            </a:r>
          </a:p>
          <a:p>
            <a:pPr lvl="1"/>
            <a:r>
              <a:rPr lang="cs-CZ" sz="2400" b="1" dirty="0" smtClean="0"/>
              <a:t>Psychická agrese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Verbální šikana, </a:t>
            </a:r>
            <a:r>
              <a:rPr lang="cs-CZ" dirty="0" err="1" smtClean="0">
                <a:solidFill>
                  <a:srgbClr val="FF0000"/>
                </a:solidFill>
              </a:rPr>
              <a:t>kyberšikana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sz="2400" b="1" dirty="0" smtClean="0"/>
              <a:t>Smíšená šikana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Kombinace psychické 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a fyzické šikany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8434" name="Picture 2" descr="http://svethomeopatie.cz/heroshots/nhl_a33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33155" y="3356992"/>
            <a:ext cx="4310845" cy="2873897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951152" y="6320353"/>
            <a:ext cx="2420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&lt;</a:t>
            </a:r>
            <a:r>
              <a:rPr lang="cs-CZ" sz="1200" i="1" dirty="0" smtClean="0">
                <a:hlinkClick r:id="rId3"/>
              </a:rPr>
              <a:t>http://svethomeopatie.cz</a:t>
            </a:r>
            <a:r>
              <a:rPr lang="cs-CZ" sz="1200" i="1" dirty="0" smtClean="0"/>
              <a:t>&gt;</a:t>
            </a:r>
            <a:endParaRPr lang="cs-CZ" sz="12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3. Projevy šikanování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/>
          </a:bodyPr>
          <a:lstStyle/>
          <a:p>
            <a:r>
              <a:rPr lang="cs-CZ" sz="2400" dirty="0"/>
              <a:t>Podstatnou vlastností šikany je </a:t>
            </a:r>
            <a:r>
              <a:rPr lang="cs-CZ" sz="2400" b="1" dirty="0"/>
              <a:t>skrytost</a:t>
            </a:r>
            <a:r>
              <a:rPr lang="cs-CZ" sz="2400" dirty="0"/>
              <a:t>. </a:t>
            </a:r>
          </a:p>
          <a:p>
            <a:r>
              <a:rPr lang="cs-CZ" sz="2400" dirty="0" smtClean="0"/>
              <a:t>Z</a:t>
            </a:r>
            <a:r>
              <a:rPr lang="cs-CZ" sz="2400" dirty="0"/>
              <a:t> tohoto důvodu je </a:t>
            </a:r>
            <a:r>
              <a:rPr lang="cs-CZ" sz="2400" b="1" dirty="0"/>
              <a:t>důležité</a:t>
            </a:r>
            <a:r>
              <a:rPr lang="cs-CZ" sz="2400" dirty="0"/>
              <a:t> umět </a:t>
            </a:r>
            <a:r>
              <a:rPr lang="cs-CZ" sz="2400" b="1" dirty="0"/>
              <a:t>rozpoznat</a:t>
            </a:r>
            <a:r>
              <a:rPr lang="cs-CZ" sz="2400" dirty="0"/>
              <a:t> přímé a nepřímé </a:t>
            </a:r>
            <a:r>
              <a:rPr lang="cs-CZ" sz="2400" b="1" dirty="0"/>
              <a:t>signály </a:t>
            </a:r>
            <a:r>
              <a:rPr lang="cs-CZ" sz="2400" b="1" dirty="0" smtClean="0"/>
              <a:t>šikany</a:t>
            </a:r>
            <a:r>
              <a:rPr lang="cs-CZ" sz="2400" dirty="0" smtClean="0"/>
              <a:t>.</a:t>
            </a:r>
          </a:p>
          <a:p>
            <a:pPr>
              <a:buNone/>
            </a:pPr>
            <a:endParaRPr lang="cs-CZ" sz="2400" b="1" dirty="0" smtClean="0"/>
          </a:p>
        </p:txBody>
      </p:sp>
      <p:pic>
        <p:nvPicPr>
          <p:cNvPr id="17410" name="Picture 2" descr="http://www.naseinfo.cz/photo/view?id=21968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2920761"/>
            <a:ext cx="3768080" cy="353257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059832" y="6392361"/>
            <a:ext cx="22986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&lt;</a:t>
            </a:r>
            <a:r>
              <a:rPr lang="cs-CZ" sz="1200" i="1" dirty="0" smtClean="0">
                <a:hlinkClick r:id="rId3"/>
              </a:rPr>
              <a:t>http://www.</a:t>
            </a:r>
            <a:r>
              <a:rPr lang="cs-CZ" sz="1200" i="1" dirty="0" err="1" smtClean="0">
                <a:hlinkClick r:id="rId3"/>
              </a:rPr>
              <a:t>naseinfo.cz</a:t>
            </a:r>
            <a:r>
              <a:rPr lang="cs-CZ" sz="1200" i="1" dirty="0" smtClean="0"/>
              <a:t>&gt;</a:t>
            </a:r>
            <a:endParaRPr lang="cs-CZ" sz="12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Projevy šikanování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19256" cy="492252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Přímé varovné signály šikany </a:t>
            </a:r>
            <a:r>
              <a:rPr lang="cs-CZ" sz="2400" dirty="0" smtClean="0"/>
              <a:t>např.:</a:t>
            </a:r>
          </a:p>
          <a:p>
            <a:pPr lvl="1"/>
            <a:r>
              <a:rPr lang="cs-CZ" b="1" dirty="0" smtClean="0"/>
              <a:t>Posměšné poznámky</a:t>
            </a:r>
            <a:r>
              <a:rPr lang="cs-CZ" dirty="0" smtClean="0"/>
              <a:t>, nadávky, ponižování, …</a:t>
            </a:r>
          </a:p>
          <a:p>
            <a:pPr lvl="1"/>
            <a:r>
              <a:rPr lang="cs-CZ" b="1" dirty="0" smtClean="0"/>
              <a:t>Kritika</a:t>
            </a:r>
            <a:r>
              <a:rPr lang="cs-CZ" dirty="0" smtClean="0"/>
              <a:t> žáka, výtky na jeho adresu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b="1" dirty="0" smtClean="0"/>
              <a:t>Příkazy</a:t>
            </a:r>
            <a:r>
              <a:rPr lang="cs-CZ" dirty="0" smtClean="0"/>
              <a:t>, které žák dostává od jiných spolužáků</a:t>
            </a:r>
          </a:p>
          <a:p>
            <a:pPr lvl="1"/>
            <a:r>
              <a:rPr lang="cs-CZ" b="1" dirty="0" smtClean="0"/>
              <a:t>Nátlak</a:t>
            </a:r>
            <a:r>
              <a:rPr lang="cs-CZ" dirty="0" smtClean="0"/>
              <a:t> na žáka, aby dával věcné </a:t>
            </a:r>
            <a:br>
              <a:rPr lang="cs-CZ" dirty="0" smtClean="0"/>
            </a:br>
            <a:r>
              <a:rPr lang="cs-CZ" dirty="0" smtClean="0"/>
              <a:t>nebo peněžní dary</a:t>
            </a:r>
          </a:p>
          <a:p>
            <a:pPr lvl="1"/>
            <a:r>
              <a:rPr lang="cs-CZ" dirty="0" smtClean="0"/>
              <a:t>Honění, strkání, šťouchání, </a:t>
            </a:r>
            <a:br>
              <a:rPr lang="cs-CZ" dirty="0" smtClean="0"/>
            </a:br>
            <a:r>
              <a:rPr lang="cs-CZ" dirty="0" smtClean="0"/>
              <a:t>rány, kopání, které třeba nejsou </a:t>
            </a:r>
            <a:br>
              <a:rPr lang="cs-CZ" dirty="0" smtClean="0"/>
            </a:br>
            <a:r>
              <a:rPr lang="cs-CZ" dirty="0" smtClean="0"/>
              <a:t>zvlášť silné, ale je nápadné, že </a:t>
            </a:r>
            <a:br>
              <a:rPr lang="cs-CZ" dirty="0" smtClean="0"/>
            </a:br>
            <a:r>
              <a:rPr lang="cs-CZ" dirty="0" smtClean="0"/>
              <a:t>je oběť neoplácí</a:t>
            </a:r>
          </a:p>
          <a:p>
            <a:endParaRPr lang="cs-CZ" dirty="0"/>
          </a:p>
        </p:txBody>
      </p:sp>
      <p:pic>
        <p:nvPicPr>
          <p:cNvPr id="22530" name="Picture 2" descr="http://zsadolfovice.cz/filemanager/files/hej01/comenius_prezentace/sika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740304"/>
            <a:ext cx="3203272" cy="268564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153388" y="6525344"/>
            <a:ext cx="21943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&lt;</a:t>
            </a:r>
            <a:r>
              <a:rPr lang="cs-CZ" sz="1200" i="1" dirty="0" smtClean="0">
                <a:hlinkClick r:id="rId3"/>
              </a:rPr>
              <a:t>http://zsadolfovice.cz</a:t>
            </a:r>
            <a:r>
              <a:rPr lang="cs-CZ" sz="1200" i="1" dirty="0" smtClean="0"/>
              <a:t>&gt;</a:t>
            </a:r>
            <a:endParaRPr lang="cs-CZ" sz="12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smtClean="0"/>
              <a:t>3. Projevy šikanování IV.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Nepřímé varovné signály šikany </a:t>
            </a:r>
            <a:r>
              <a:rPr lang="cs-CZ" sz="2400" dirty="0" smtClean="0"/>
              <a:t>např.:</a:t>
            </a:r>
          </a:p>
          <a:p>
            <a:pPr lvl="1"/>
            <a:r>
              <a:rPr lang="cs-CZ" sz="2400" dirty="0" smtClean="0"/>
              <a:t>Žák </a:t>
            </a:r>
            <a:r>
              <a:rPr lang="cs-CZ" sz="2400" dirty="0"/>
              <a:t>je o přestávkách často </a:t>
            </a:r>
            <a:r>
              <a:rPr lang="cs-CZ" sz="2400" b="1" dirty="0" smtClean="0"/>
              <a:t>osamocený</a:t>
            </a:r>
            <a:r>
              <a:rPr lang="cs-CZ" sz="2400" dirty="0" smtClean="0"/>
              <a:t>, nemá kamarády</a:t>
            </a:r>
          </a:p>
          <a:p>
            <a:pPr lvl="1"/>
            <a:r>
              <a:rPr lang="cs-CZ" sz="2400" dirty="0" smtClean="0"/>
              <a:t>Při </a:t>
            </a:r>
            <a:r>
              <a:rPr lang="cs-CZ" sz="2400" dirty="0"/>
              <a:t>týmových sportech bývá jedinec volen do družstva mezi </a:t>
            </a:r>
            <a:r>
              <a:rPr lang="cs-CZ" sz="2400" dirty="0" smtClean="0"/>
              <a:t>posledními</a:t>
            </a:r>
          </a:p>
          <a:p>
            <a:pPr lvl="1"/>
            <a:r>
              <a:rPr lang="cs-CZ" sz="2400" dirty="0" smtClean="0"/>
              <a:t>Při </a:t>
            </a:r>
            <a:r>
              <a:rPr lang="cs-CZ" sz="2400" dirty="0"/>
              <a:t>přestávkách </a:t>
            </a:r>
            <a:r>
              <a:rPr lang="cs-CZ" sz="2400" b="1" dirty="0"/>
              <a:t>vyhledává blízkost </a:t>
            </a:r>
            <a:r>
              <a:rPr lang="cs-CZ" sz="2400" b="1" dirty="0" smtClean="0"/>
              <a:t>učitelů</a:t>
            </a:r>
          </a:p>
          <a:p>
            <a:pPr lvl="1"/>
            <a:r>
              <a:rPr lang="cs-CZ" sz="2400" b="1" dirty="0" smtClean="0"/>
              <a:t>Působí </a:t>
            </a:r>
            <a:r>
              <a:rPr lang="cs-CZ" sz="2400" b="1" dirty="0"/>
              <a:t>smutně</a:t>
            </a:r>
            <a:r>
              <a:rPr lang="cs-CZ" sz="2400" dirty="0"/>
              <a:t>, nešťastně, stísněně, mívá blízko k </a:t>
            </a:r>
            <a:r>
              <a:rPr lang="cs-CZ" sz="2400" dirty="0" smtClean="0"/>
              <a:t>pláči</a:t>
            </a:r>
          </a:p>
          <a:p>
            <a:pPr lvl="1"/>
            <a:r>
              <a:rPr lang="cs-CZ" dirty="0"/>
              <a:t>J</a:t>
            </a:r>
            <a:r>
              <a:rPr lang="cs-CZ" sz="2400" dirty="0" smtClean="0"/>
              <a:t>eho </a:t>
            </a:r>
            <a:r>
              <a:rPr lang="cs-CZ" sz="2400" dirty="0"/>
              <a:t>školní prospěch se někdy náhle a nevysvětlitelně </a:t>
            </a:r>
            <a:r>
              <a:rPr lang="cs-CZ" sz="2400" dirty="0" smtClean="0"/>
              <a:t>zhoršuje</a:t>
            </a:r>
          </a:p>
          <a:p>
            <a:pPr lvl="1"/>
            <a:r>
              <a:rPr lang="cs-CZ" b="1" dirty="0"/>
              <a:t>Z</a:t>
            </a:r>
            <a:r>
              <a:rPr lang="cs-CZ" sz="2400" b="1" dirty="0" smtClean="0"/>
              <a:t>ašpiněný</a:t>
            </a:r>
            <a:r>
              <a:rPr lang="cs-CZ" sz="2400" dirty="0" smtClean="0"/>
              <a:t> </a:t>
            </a:r>
            <a:r>
              <a:rPr lang="cs-CZ" sz="2400" dirty="0"/>
              <a:t>nebo </a:t>
            </a:r>
            <a:r>
              <a:rPr lang="cs-CZ" sz="2400" b="1" dirty="0"/>
              <a:t>poškozený</a:t>
            </a:r>
            <a:r>
              <a:rPr lang="cs-CZ" sz="2400" dirty="0"/>
              <a:t> </a:t>
            </a:r>
            <a:r>
              <a:rPr lang="cs-CZ" sz="2400" dirty="0" smtClean="0"/>
              <a:t>oděv</a:t>
            </a:r>
          </a:p>
          <a:p>
            <a:pPr lvl="1"/>
            <a:r>
              <a:rPr lang="cs-CZ" dirty="0" smtClean="0"/>
              <a:t>St</a:t>
            </a:r>
            <a:r>
              <a:rPr lang="cs-CZ" sz="2400" dirty="0" smtClean="0"/>
              <a:t>ále </a:t>
            </a:r>
            <a:r>
              <a:rPr lang="cs-CZ" sz="2400" b="1" dirty="0"/>
              <a:t>postrádá</a:t>
            </a:r>
            <a:r>
              <a:rPr lang="cs-CZ" sz="2400" dirty="0"/>
              <a:t> nějaké své </a:t>
            </a:r>
            <a:r>
              <a:rPr lang="cs-CZ" sz="2400" dirty="0" smtClean="0"/>
              <a:t>věci</a:t>
            </a:r>
          </a:p>
          <a:p>
            <a:pPr lvl="1"/>
            <a:r>
              <a:rPr lang="cs-CZ" b="1" dirty="0"/>
              <a:t>O</a:t>
            </a:r>
            <a:r>
              <a:rPr lang="cs-CZ" sz="2400" b="1" dirty="0" smtClean="0"/>
              <a:t>dmítá </a:t>
            </a:r>
            <a:r>
              <a:rPr lang="cs-CZ" sz="2400" b="1" dirty="0"/>
              <a:t>vysvětlit </a:t>
            </a:r>
            <a:r>
              <a:rPr lang="cs-CZ" sz="2400" dirty="0"/>
              <a:t>poškození a ztráty věcí nebo používá nepravděpodobné výmluvy</a:t>
            </a:r>
            <a:endParaRPr lang="cs-CZ" sz="2400" dirty="0" smtClean="0"/>
          </a:p>
        </p:txBody>
      </p:sp>
      <p:pic>
        <p:nvPicPr>
          <p:cNvPr id="16386" name="Picture 2" descr="http://www.readersdigest.cz/files/cze-cz/attachments/pictures/15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9745" y="-315416"/>
            <a:ext cx="2304256" cy="230425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588224" y="1783849"/>
            <a:ext cx="2617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i="1" dirty="0" smtClean="0"/>
              <a:t>Zdroj: &lt;</a:t>
            </a:r>
            <a:r>
              <a:rPr lang="cs-CZ" sz="1200" i="1" dirty="0" smtClean="0">
                <a:hlinkClick r:id="rId3"/>
              </a:rPr>
              <a:t>http://www.</a:t>
            </a:r>
            <a:r>
              <a:rPr lang="cs-CZ" sz="1200" i="1" dirty="0" err="1" smtClean="0">
                <a:hlinkClick r:id="rId3"/>
              </a:rPr>
              <a:t>readersdigest.cz</a:t>
            </a:r>
            <a:r>
              <a:rPr lang="cs-CZ" sz="1200" i="1" dirty="0" smtClean="0"/>
              <a:t>&gt;</a:t>
            </a:r>
            <a:endParaRPr lang="cs-CZ" sz="12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309</TotalTime>
  <Words>378</Words>
  <Application>Microsoft Office PowerPoint</Application>
  <PresentationFormat>Předvádění na obrazovce (4:3)</PresentationFormat>
  <Paragraphs>100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Constantia</vt:lpstr>
      <vt:lpstr>Wingdings</vt:lpstr>
      <vt:lpstr>Wingdings 2</vt:lpstr>
      <vt:lpstr>Tok</vt:lpstr>
      <vt:lpstr>Dobrý den šesťáci, dnes se zaměříme na nové téma – Šikana  Prezentaci si pozorně projděte a udělejte zápis do sešitu. Š.P.</vt:lpstr>
      <vt:lpstr>Obsah</vt:lpstr>
      <vt:lpstr>1. Úvod</vt:lpstr>
      <vt:lpstr>2. Vnější charakteristika šikany I.</vt:lpstr>
      <vt:lpstr>2. Vnější charakteristika šikany II.</vt:lpstr>
      <vt:lpstr>3. Projevy šikanování I.</vt:lpstr>
      <vt:lpstr>3. Projevy šikanování II.</vt:lpstr>
      <vt:lpstr>Projevy šikanování III.</vt:lpstr>
      <vt:lpstr>3. Projevy šikanování IV.</vt:lpstr>
      <vt:lpstr>4. Nápravná opatření školy</vt:lpstr>
      <vt:lpstr>Děkuji za pozornost</vt:lpstr>
      <vt:lpstr>Zápis do sešitu</vt:lpstr>
      <vt:lpstr>Seznam použitých zdrojů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Šikana</dc:title>
  <dc:creator>Raduška</dc:creator>
  <cp:lastModifiedBy>Šárka Petrů</cp:lastModifiedBy>
  <cp:revision>33</cp:revision>
  <dcterms:created xsi:type="dcterms:W3CDTF">2013-10-16T06:22:17Z</dcterms:created>
  <dcterms:modified xsi:type="dcterms:W3CDTF">2021-04-12T09:33:47Z</dcterms:modified>
</cp:coreProperties>
</file>