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65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72" r:id="rId12"/>
    <p:sldId id="274" r:id="rId13"/>
    <p:sldId id="273" r:id="rId14"/>
    <p:sldId id="275" r:id="rId15"/>
    <p:sldId id="278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D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Pavoukovci – procvičování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Dnes budeme všechna cvičení dělat ústně.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Do sešitu tedy píšeme jen zápis.</a:t>
            </a:r>
          </a:p>
          <a:p>
            <a:endParaRPr lang="cs-CZ" dirty="0"/>
          </a:p>
          <a:p>
            <a:r>
              <a:rPr lang="cs-CZ" dirty="0" smtClean="0"/>
              <a:t>Nemusíme nic fotit a posílat.</a:t>
            </a:r>
          </a:p>
          <a:p>
            <a:endParaRPr lang="cs-CZ" dirty="0"/>
          </a:p>
          <a:p>
            <a:r>
              <a:rPr lang="cs-CZ" dirty="0" smtClean="0"/>
              <a:t>V pondělí </a:t>
            </a:r>
            <a:r>
              <a:rPr lang="cs-CZ" dirty="0" smtClean="0"/>
              <a:t>15. 3. si </a:t>
            </a:r>
            <a:r>
              <a:rPr lang="cs-CZ" dirty="0" smtClean="0"/>
              <a:t>na pavoukovce napíšeme „poznávačku“. Fotky najdete v prezentaci z 8. 3. – žádní jiní zástupci tam nebudou.</a:t>
            </a:r>
          </a:p>
        </p:txBody>
      </p:sp>
      <p:pic>
        <p:nvPicPr>
          <p:cNvPr id="1032" name="Picture 8" descr="https://i.pinimg.com/originals/b0/e7/0f/b0e70f8573210a2774f59d807fddc2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9"/>
          <a:stretch/>
        </p:blipFill>
        <p:spPr bwMode="auto">
          <a:xfrm>
            <a:off x="7068439" y="2907922"/>
            <a:ext cx="28924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pic>
        <p:nvPicPr>
          <p:cNvPr id="7170" name="Picture 2" descr="štír kýlnatý | Scorp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27" y="2638425"/>
            <a:ext cx="4140809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brázek - Argyroneta aquatica (vodouch stříbřitý) | BioLib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34" y="2638425"/>
            <a:ext cx="4249281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pic>
        <p:nvPicPr>
          <p:cNvPr id="7170" name="Picture 2" descr="štír kýlnatý | Scorp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27" y="2638425"/>
            <a:ext cx="4140809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Obrázek - Argyroneta aquatica (vodouch stříbřitý) | BioLib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34" y="2638425"/>
            <a:ext cx="4249281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3"/>
          <p:cNvSpPr txBox="1">
            <a:spLocks/>
          </p:cNvSpPr>
          <p:nvPr/>
        </p:nvSpPr>
        <p:spPr>
          <a:xfrm>
            <a:off x="1582007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ŠTÍR KÝLNATÝ</a:t>
            </a:r>
            <a:endParaRPr lang="cs-CZ" dirty="0"/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6328468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VODOUCH STŘÍBŘITÝ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0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 descr="20 neuvěřitelně obrovských zvířat – G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60" y="2638425"/>
            <a:ext cx="3330943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 Česku je svrabu nejvíce za sedm let, říká hlavní hygienik - iDNES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664279"/>
            <a:ext cx="4270375" cy="30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82007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SKLÍPKAN NEJVĚTŠÍ</a:t>
            </a:r>
            <a:endParaRPr lang="cs-CZ" dirty="0"/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6328468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ZÁKOŽKA SVRABOVÁ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 descr="20 neuvěřitelně obrovských zvířat – G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60" y="2638425"/>
            <a:ext cx="3330943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 Česku je svrabu nejvíce za sedm let, říká hlavní hygienik - iDNES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664279"/>
            <a:ext cx="4270375" cy="30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pic>
        <p:nvPicPr>
          <p:cNvPr id="16388" name="Picture 4" descr="Běžník kopretinový (Misumena vatia) | Michal Vytlač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58" y="2638425"/>
            <a:ext cx="408154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ekáč domácí (Opilio parietinus De Geer 1778) - Bobův fotoblo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4963" r="4702" b="5019"/>
          <a:stretch/>
        </p:blipFill>
        <p:spPr bwMode="auto">
          <a:xfrm>
            <a:off x="6607276" y="2792362"/>
            <a:ext cx="3706763" cy="27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pic>
        <p:nvPicPr>
          <p:cNvPr id="16388" name="Picture 4" descr="Běžník kopretinový (Misumena vatia) | Michal Vytlač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58" y="2638425"/>
            <a:ext cx="408154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ekáč domácí (Opilio parietinus De Geer 1778) - Bobův fotoblo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4963" r="4702" b="5019"/>
          <a:stretch/>
        </p:blipFill>
        <p:spPr bwMode="auto">
          <a:xfrm>
            <a:off x="6607276" y="2792362"/>
            <a:ext cx="3706763" cy="27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3"/>
          <p:cNvSpPr txBox="1">
            <a:spLocks/>
          </p:cNvSpPr>
          <p:nvPr/>
        </p:nvSpPr>
        <p:spPr>
          <a:xfrm>
            <a:off x="1582007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BĚŽNÍK KOPRETINOVÝ</a:t>
            </a:r>
            <a:endParaRPr lang="cs-CZ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6328468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SEKÁČ DOMÁCÍ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7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70" name="Picture 14" descr="Mnoho druhů klíšťat – a většina je pro člověka rizikem - O klíšťové  encefalitid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r="9193"/>
          <a:stretch/>
        </p:blipFill>
        <p:spPr bwMode="auto">
          <a:xfrm>
            <a:off x="6317263" y="2629859"/>
            <a:ext cx="4281452" cy="31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Pokoutník domácí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640826"/>
            <a:ext cx="4271963" cy="30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to?</a:t>
            </a:r>
            <a:endParaRPr lang="cs-CZ" dirty="0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582007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POKOUTNÍK DOMÁCÍ</a:t>
            </a:r>
            <a:endParaRPr lang="cs-CZ" dirty="0"/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6328468" y="5945628"/>
            <a:ext cx="4270247" cy="55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/>
              <a:t>KLÍŠTĚ OBECNÉ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70" name="Picture 14" descr="Mnoho druhů klíšťat – a většina je pro člověka rizikem - O klíšťové  encefalitidě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r="9193"/>
          <a:stretch/>
        </p:blipFill>
        <p:spPr bwMode="auto">
          <a:xfrm>
            <a:off x="6317263" y="2629859"/>
            <a:ext cx="4281452" cy="31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Pokoutník domácí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640826"/>
            <a:ext cx="4271963" cy="30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7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rfield (character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215" y="3755922"/>
            <a:ext cx="23812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bublinový popisek 3"/>
          <p:cNvSpPr/>
          <p:nvPr/>
        </p:nvSpPr>
        <p:spPr>
          <a:xfrm>
            <a:off x="4387996" y="2069114"/>
            <a:ext cx="3726426" cy="2496705"/>
          </a:xfrm>
          <a:prstGeom prst="wedgeEllipseCallout">
            <a:avLst>
              <a:gd name="adj1" fmla="val -85514"/>
              <a:gd name="adj2" fmla="val 44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TAK CO, JAK TO ŠLO? V PONDĚLÍ SI TO VYZKOUŠÍME.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ŘÁDŮM pavoukovců PŘIŘAĎ jejich charakteristiky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PAVOUCI</a:t>
            </a:r>
          </a:p>
          <a:p>
            <a:endParaRPr lang="cs-CZ" dirty="0"/>
          </a:p>
          <a:p>
            <a:r>
              <a:rPr lang="cs-CZ" dirty="0" smtClean="0"/>
              <a:t>SEKÁČI</a:t>
            </a:r>
          </a:p>
          <a:p>
            <a:endParaRPr lang="cs-CZ" dirty="0"/>
          </a:p>
          <a:p>
            <a:r>
              <a:rPr lang="cs-CZ" dirty="0" smtClean="0"/>
              <a:t>ROZTOČI</a:t>
            </a:r>
          </a:p>
          <a:p>
            <a:endParaRPr lang="cs-CZ" dirty="0"/>
          </a:p>
          <a:p>
            <a:r>
              <a:rPr lang="cs-CZ" dirty="0" smtClean="0"/>
              <a:t>ŠTÍŘI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Podobají se pavoukům, ale chybí jim tenká stopka mezi hlavohrudí a zadečkem. Mají tenké dlouhé končetiny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Vzhledově připomínají raky, mají hrot s jedovou žlázou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Nejpočetnější skupina pavoukovců. Žijí po celém světě. </a:t>
            </a:r>
          </a:p>
          <a:p>
            <a:r>
              <a:rPr lang="cs-CZ" dirty="0" smtClean="0"/>
              <a:t>Mnohé druhy těchto pavoukovců cizopasí na povrchu těla různých organismů.</a:t>
            </a:r>
          </a:p>
        </p:txBody>
      </p:sp>
    </p:spTree>
    <p:extLst>
      <p:ext uri="{BB962C8B-B14F-4D97-AF65-F5344CB8AC3E}">
        <p14:creationId xmlns:p14="http://schemas.microsoft.com/office/powerpoint/2010/main" val="42429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ŘÁDŮM pavoukovců PŘIŘAĎ jejich charakteristiky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PAVOUCI</a:t>
            </a:r>
          </a:p>
          <a:p>
            <a:endParaRPr lang="cs-CZ" dirty="0"/>
          </a:p>
          <a:p>
            <a:r>
              <a:rPr lang="cs-CZ" dirty="0" smtClean="0"/>
              <a:t>SEKÁČI</a:t>
            </a:r>
          </a:p>
          <a:p>
            <a:endParaRPr lang="cs-CZ" dirty="0"/>
          </a:p>
          <a:p>
            <a:r>
              <a:rPr lang="cs-CZ" dirty="0" smtClean="0"/>
              <a:t>ROZTOČI</a:t>
            </a:r>
          </a:p>
          <a:p>
            <a:endParaRPr lang="cs-CZ" dirty="0"/>
          </a:p>
          <a:p>
            <a:r>
              <a:rPr lang="cs-CZ" dirty="0" smtClean="0"/>
              <a:t>ŠTÍŘI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Podobají se pavoukům, ale chybí jim tenká stopka mezi hlavohrudí a zadečkem. Mají tenké dlouhé končetiny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Vzhledově připomínají raky, mají hrot s jedovou žlázou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Nejpočetnější skupina pavoukovců. Žijí po celém světě. </a:t>
            </a:r>
          </a:p>
          <a:p>
            <a:r>
              <a:rPr lang="cs-CZ" dirty="0" smtClean="0"/>
              <a:t>Mnohé druhy těchto pavoukovců cizopasí na povrchu těla různých organismů.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17371" y="2830286"/>
            <a:ext cx="3535680" cy="1619794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2717074" y="2830286"/>
            <a:ext cx="3735977" cy="801188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926841" y="4441371"/>
            <a:ext cx="3526210" cy="685583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2447109" y="3762103"/>
            <a:ext cx="4005942" cy="1497874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Spojovačka</a:t>
            </a:r>
            <a:r>
              <a:rPr lang="cs-CZ" dirty="0" smtClean="0"/>
              <a:t> – najdi dvojice</a:t>
            </a:r>
            <a:br>
              <a:rPr lang="cs-CZ" dirty="0" smtClean="0"/>
            </a:br>
            <a:r>
              <a:rPr lang="cs-CZ" sz="2000" dirty="0" smtClean="0"/>
              <a:t>křižák obecný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CÉVNÍ SOUSTAVA</a:t>
            </a:r>
          </a:p>
          <a:p>
            <a:r>
              <a:rPr lang="cs-CZ" dirty="0" smtClean="0"/>
              <a:t>DÝCHACÍ SOUSTAVA</a:t>
            </a:r>
          </a:p>
          <a:p>
            <a:r>
              <a:rPr lang="cs-CZ" dirty="0" smtClean="0"/>
              <a:t>VYLUČOVACÍ SOUSTAVA</a:t>
            </a:r>
          </a:p>
          <a:p>
            <a:r>
              <a:rPr lang="cs-CZ" dirty="0" smtClean="0"/>
              <a:t>NERVOVÁ SOUSTAVA</a:t>
            </a:r>
          </a:p>
          <a:p>
            <a:r>
              <a:rPr lang="cs-CZ" dirty="0" smtClean="0"/>
              <a:t>ÚSTNÍ ÚSTROJÍ</a:t>
            </a:r>
          </a:p>
          <a:p>
            <a:r>
              <a:rPr lang="cs-CZ" dirty="0" smtClean="0"/>
              <a:t>TRÁVICÍ SOUSTAVA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plicní vaky</a:t>
            </a:r>
          </a:p>
          <a:p>
            <a:r>
              <a:rPr lang="cs-CZ" dirty="0" smtClean="0"/>
              <a:t>žebříčkovitá</a:t>
            </a:r>
          </a:p>
          <a:p>
            <a:r>
              <a:rPr lang="cs-CZ" dirty="0" smtClean="0"/>
              <a:t>malpighické trubice</a:t>
            </a:r>
          </a:p>
          <a:p>
            <a:r>
              <a:rPr lang="cs-CZ" dirty="0" smtClean="0"/>
              <a:t>otevřená</a:t>
            </a:r>
          </a:p>
          <a:p>
            <a:r>
              <a:rPr lang="cs-CZ" dirty="0"/>
              <a:t>m</a:t>
            </a:r>
            <a:r>
              <a:rPr lang="cs-CZ" dirty="0" smtClean="0"/>
              <a:t>imotělní trávení</a:t>
            </a:r>
          </a:p>
          <a:p>
            <a:r>
              <a:rPr lang="cs-CZ" dirty="0" smtClean="0"/>
              <a:t>klepítka s jedovými žlázami + krátká makadla</a:t>
            </a:r>
            <a:endParaRPr lang="cs-CZ" dirty="0"/>
          </a:p>
        </p:txBody>
      </p:sp>
      <p:pic>
        <p:nvPicPr>
          <p:cNvPr id="7" name="Picture 4" descr="Spider Free Spiders Cliparts Clip Art On Transparent - Spider Clipart, HD 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89" y="2595662"/>
            <a:ext cx="1692984" cy="16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Spojovačka</a:t>
            </a:r>
            <a:r>
              <a:rPr lang="cs-CZ" dirty="0"/>
              <a:t> – najdi dvojice</a:t>
            </a:r>
            <a:br>
              <a:rPr lang="cs-CZ" dirty="0"/>
            </a:br>
            <a:r>
              <a:rPr lang="cs-CZ" sz="2000" dirty="0"/>
              <a:t>křižák obecný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CÉVNÍ SOUSTAVA</a:t>
            </a:r>
          </a:p>
          <a:p>
            <a:r>
              <a:rPr lang="cs-CZ" dirty="0" smtClean="0"/>
              <a:t>DÝCHACÍ SOUSTAVA</a:t>
            </a:r>
          </a:p>
          <a:p>
            <a:r>
              <a:rPr lang="cs-CZ" dirty="0" smtClean="0"/>
              <a:t>VYLUČOVACÍ SOUSTAVA</a:t>
            </a:r>
          </a:p>
          <a:p>
            <a:r>
              <a:rPr lang="cs-CZ" dirty="0" smtClean="0"/>
              <a:t>NERVOVÁ SOUSTAVA</a:t>
            </a:r>
          </a:p>
          <a:p>
            <a:r>
              <a:rPr lang="cs-CZ" dirty="0" smtClean="0"/>
              <a:t>ÚSTNÍ ÚSTROJÍ</a:t>
            </a:r>
          </a:p>
          <a:p>
            <a:r>
              <a:rPr lang="cs-CZ" dirty="0" smtClean="0"/>
              <a:t>TRÁVICÍ SOUSTAVA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plicní vaky</a:t>
            </a:r>
          </a:p>
          <a:p>
            <a:r>
              <a:rPr lang="cs-CZ" dirty="0" smtClean="0"/>
              <a:t>žebříčkovitá</a:t>
            </a:r>
          </a:p>
          <a:p>
            <a:r>
              <a:rPr lang="cs-CZ" dirty="0" smtClean="0"/>
              <a:t>malpighické trubice</a:t>
            </a:r>
          </a:p>
          <a:p>
            <a:r>
              <a:rPr lang="cs-CZ" dirty="0" smtClean="0"/>
              <a:t>otevřená</a:t>
            </a:r>
          </a:p>
          <a:p>
            <a:r>
              <a:rPr lang="cs-CZ" dirty="0"/>
              <a:t>m</a:t>
            </a:r>
            <a:r>
              <a:rPr lang="cs-CZ" dirty="0" smtClean="0"/>
              <a:t>imotělní trávení</a:t>
            </a:r>
          </a:p>
          <a:p>
            <a:r>
              <a:rPr lang="cs-CZ" dirty="0" smtClean="0"/>
              <a:t>klepítka s jedovými žlázami + krátká makadla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788229" y="2830286"/>
            <a:ext cx="2664822" cy="1184365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4093029" y="2830286"/>
            <a:ext cx="2360022" cy="383177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463144" y="3614057"/>
            <a:ext cx="1989907" cy="8709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4093029" y="3222172"/>
            <a:ext cx="2360022" cy="836021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3493661" y="4432662"/>
            <a:ext cx="2959390" cy="409304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934750" y="4432662"/>
            <a:ext cx="2516993" cy="374469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pider Free Spiders Cliparts Clip Art On Transparent - Spider Clipart, HD  Png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89" y="2595662"/>
            <a:ext cx="1692984" cy="16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PŘIŘAĎ JEDNOTLIVÉ ČÁSTI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JEDNODUCHÉ OČI</a:t>
            </a:r>
          </a:p>
          <a:p>
            <a:r>
              <a:rPr lang="cs-CZ" dirty="0" smtClean="0"/>
              <a:t>HLAVOHRUĎ</a:t>
            </a:r>
          </a:p>
          <a:p>
            <a:r>
              <a:rPr lang="cs-CZ" dirty="0" smtClean="0"/>
              <a:t>STOPKA</a:t>
            </a:r>
          </a:p>
          <a:p>
            <a:r>
              <a:rPr lang="cs-CZ" dirty="0" smtClean="0"/>
              <a:t>ZADEČEK</a:t>
            </a:r>
          </a:p>
          <a:p>
            <a:r>
              <a:rPr lang="cs-CZ" dirty="0" smtClean="0"/>
              <a:t>4 PÁRY KRÁČIVÝCH KONČETIN</a:t>
            </a:r>
          </a:p>
          <a:p>
            <a:r>
              <a:rPr lang="cs-CZ" dirty="0" smtClean="0"/>
              <a:t>SNOVACÍ BRADAVKY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5584" t="36274" r="27175" b="20665"/>
          <a:stretch/>
        </p:blipFill>
        <p:spPr>
          <a:xfrm>
            <a:off x="6729148" y="2638044"/>
            <a:ext cx="3488580" cy="31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PŘIŘAĎ JEDNOTLIVÉ ČÁSTI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JEDNODUCHÉ OČI</a:t>
            </a:r>
          </a:p>
          <a:p>
            <a:r>
              <a:rPr lang="cs-CZ" dirty="0" smtClean="0"/>
              <a:t>HLAVOHRUĎ</a:t>
            </a:r>
          </a:p>
          <a:p>
            <a:r>
              <a:rPr lang="cs-CZ" dirty="0" smtClean="0"/>
              <a:t>STOPKA</a:t>
            </a:r>
          </a:p>
          <a:p>
            <a:r>
              <a:rPr lang="cs-CZ" dirty="0" smtClean="0"/>
              <a:t>ZADEČEK</a:t>
            </a:r>
          </a:p>
          <a:p>
            <a:r>
              <a:rPr lang="cs-CZ" dirty="0" smtClean="0"/>
              <a:t>4 PÁRY KRÁČIVÝCH KONČETIN</a:t>
            </a:r>
          </a:p>
          <a:p>
            <a:r>
              <a:rPr lang="cs-CZ" dirty="0" smtClean="0"/>
              <a:t>SNOVACÍ BRADAVKY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5584" t="36274" r="27175" b="20665"/>
          <a:stretch/>
        </p:blipFill>
        <p:spPr>
          <a:xfrm>
            <a:off x="6729148" y="2638044"/>
            <a:ext cx="3488580" cy="310198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3918857" y="2856411"/>
            <a:ext cx="3048000" cy="1550126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00549" y="3213463"/>
            <a:ext cx="5312228" cy="121920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769326" y="3596641"/>
            <a:ext cx="6052457" cy="2011679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943497" y="3831771"/>
            <a:ext cx="6104709" cy="191589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5207726" y="2769326"/>
            <a:ext cx="2804160" cy="1637211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093029" y="4345577"/>
            <a:ext cx="5956662" cy="452846"/>
          </a:xfrm>
          <a:prstGeom prst="straightConnector1">
            <a:avLst/>
          </a:prstGeom>
          <a:ln w="38100">
            <a:solidFill>
              <a:srgbClr val="3FD5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CHARAKTERISTIKÁM PAVOUKŮ DOPLŇ JEJICH NÁZVY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Žijí v tropických oblastech a jsou největšími pavouky na světě.</a:t>
            </a:r>
          </a:p>
          <a:p>
            <a:r>
              <a:rPr lang="cs-CZ" dirty="0" smtClean="0"/>
              <a:t>_________________</a:t>
            </a:r>
          </a:p>
          <a:p>
            <a:endParaRPr lang="cs-CZ" dirty="0"/>
          </a:p>
          <a:p>
            <a:r>
              <a:rPr lang="cs-CZ" dirty="0" smtClean="0"/>
              <a:t>Žije na sušších místech a jeho charakteristickým znakem jsou světlé skvrny na zadečku ve tvaru kříže.</a:t>
            </a:r>
          </a:p>
          <a:p>
            <a:r>
              <a:rPr lang="cs-CZ" dirty="0"/>
              <a:t>_________________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Jako jediný pavouk žije pod vodou, kde si staví pavučinu ve tvaru zvonu, který je naplněn vzduchem.</a:t>
            </a:r>
          </a:p>
          <a:p>
            <a:r>
              <a:rPr lang="cs-CZ" dirty="0"/>
              <a:t>_________________</a:t>
            </a:r>
          </a:p>
          <a:p>
            <a:endParaRPr lang="cs-CZ" dirty="0" smtClean="0"/>
          </a:p>
          <a:p>
            <a:r>
              <a:rPr lang="cs-CZ" dirty="0" smtClean="0"/>
              <a:t>Mladí jedinci se na konci léta drží kousku pavučinového vlákna a vítr je roznáší po krajině. Říkáme, že se jedná o tzv. „babí léto“.</a:t>
            </a:r>
          </a:p>
          <a:p>
            <a:r>
              <a:rPr lang="cs-CZ" dirty="0"/>
              <a:t>_________________</a:t>
            </a:r>
          </a:p>
          <a:p>
            <a:endParaRPr lang="cs-CZ" dirty="0"/>
          </a:p>
        </p:txBody>
      </p:sp>
      <p:pic>
        <p:nvPicPr>
          <p:cNvPr id="5" name="Picture 2" descr="Spider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70" y="1039614"/>
            <a:ext cx="1749686" cy="10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CHARAKTERISTIKÁM PAVOUKŮ DOPLŇ JEJICH NÁZVY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Žije v tropických oblastech a je to největší pavouk na světě.</a:t>
            </a:r>
          </a:p>
          <a:p>
            <a:r>
              <a:rPr lang="cs-CZ" dirty="0" smtClean="0">
                <a:solidFill>
                  <a:srgbClr val="3FD5C7"/>
                </a:solidFill>
              </a:rPr>
              <a:t>SKLÍPKAN NEJVĚTŠÍ</a:t>
            </a:r>
          </a:p>
          <a:p>
            <a:endParaRPr lang="cs-CZ" dirty="0"/>
          </a:p>
          <a:p>
            <a:r>
              <a:rPr lang="cs-CZ" dirty="0" smtClean="0"/>
              <a:t>Žije na sušších místech a jeho charakteristickým znakem jsou světlé skvrny na zadečku ve tvaru kříže.</a:t>
            </a:r>
          </a:p>
          <a:p>
            <a:r>
              <a:rPr lang="cs-CZ" dirty="0" smtClean="0">
                <a:solidFill>
                  <a:srgbClr val="3FD5C7"/>
                </a:solidFill>
              </a:rPr>
              <a:t>KŘIŽÁK OBECNÝ</a:t>
            </a:r>
            <a:endParaRPr lang="cs-CZ" dirty="0">
              <a:solidFill>
                <a:srgbClr val="3FD5C7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Jako jediný pavouk žije pod vodou, kde si staví pavučinu ve tvaru zvonu, který je naplněn vzduchem.</a:t>
            </a:r>
          </a:p>
          <a:p>
            <a:r>
              <a:rPr lang="cs-CZ" dirty="0" smtClean="0">
                <a:solidFill>
                  <a:srgbClr val="3FD5C7"/>
                </a:solidFill>
              </a:rPr>
              <a:t>VODOUCH STŘÍBŘITÝ</a:t>
            </a:r>
            <a:endParaRPr lang="cs-CZ" dirty="0">
              <a:solidFill>
                <a:srgbClr val="3FD5C7"/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Mladí jedinci tohoto pavouka se na konci léta drží kousku pavučinového vlákna a vítr je roznáší po krajině. Říkáme, že se jedná o tzv. „babí léto“.</a:t>
            </a:r>
          </a:p>
          <a:p>
            <a:r>
              <a:rPr lang="cs-CZ" dirty="0" smtClean="0">
                <a:solidFill>
                  <a:srgbClr val="3FD5C7"/>
                </a:solidFill>
              </a:rPr>
              <a:t>BĚŽNÍK KOPRETINOVÝ</a:t>
            </a:r>
            <a:endParaRPr lang="cs-CZ" dirty="0">
              <a:solidFill>
                <a:srgbClr val="3FD5C7"/>
              </a:solidFill>
            </a:endParaRPr>
          </a:p>
          <a:p>
            <a:endParaRPr lang="cs-CZ" dirty="0"/>
          </a:p>
        </p:txBody>
      </p:sp>
      <p:pic>
        <p:nvPicPr>
          <p:cNvPr id="6146" name="Picture 2" descr="Spider clipart. Free download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70" y="1039614"/>
            <a:ext cx="1749686" cy="10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88</TotalTime>
  <Words>504</Words>
  <Application>Microsoft Office PowerPoint</Application>
  <PresentationFormat>Širokoúhlá obrazovka</PresentationFormat>
  <Paragraphs>111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Parcel</vt:lpstr>
      <vt:lpstr>Pavoukovci – procvičování</vt:lpstr>
      <vt:lpstr>K ŘÁDŮM pavoukovců PŘIŘAĎ jejich charakteristiky</vt:lpstr>
      <vt:lpstr>K ŘÁDŮM pavoukovců PŘIŘAĎ jejich charakteristiky</vt:lpstr>
      <vt:lpstr>Spojovačka – najdi dvojice křižák obecný</vt:lpstr>
      <vt:lpstr>Spojovačka – najdi dvojice křižák obecný</vt:lpstr>
      <vt:lpstr>PŘIŘAĎ JEDNOTLIVÉ ČÁSTI TĚLA</vt:lpstr>
      <vt:lpstr>PŘIŘAĎ JEDNOTLIVÉ ČÁSTI TĚLA</vt:lpstr>
      <vt:lpstr>K CHARAKTERISTIKÁM PAVOUKŮ DOPLŇ JEJICH NÁZVY</vt:lpstr>
      <vt:lpstr>K CHARAKTERISTIKÁM PAVOUKŮ DOPLŇ JEJICH NÁZVY</vt:lpstr>
      <vt:lpstr>co je to?</vt:lpstr>
      <vt:lpstr>co je to?</vt:lpstr>
      <vt:lpstr>co je to?</vt:lpstr>
      <vt:lpstr>co je to?</vt:lpstr>
      <vt:lpstr>co je to?</vt:lpstr>
      <vt:lpstr>co je to?</vt:lpstr>
      <vt:lpstr>co je to?</vt:lpstr>
      <vt:lpstr>co je to?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Nezvalová</dc:creator>
  <cp:lastModifiedBy>Alena Nezvalová</cp:lastModifiedBy>
  <cp:revision>12</cp:revision>
  <dcterms:created xsi:type="dcterms:W3CDTF">2021-03-05T08:46:06Z</dcterms:created>
  <dcterms:modified xsi:type="dcterms:W3CDTF">2021-03-09T12:55:54Z</dcterms:modified>
</cp:coreProperties>
</file>