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FE5442-98D3-4D1A-A8C0-BB786C101633}" type="datetimeFigureOut">
              <a:rPr lang="cs-CZ" smtClean="0"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9AB103-244F-4038-B3EA-F5C386860EA2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543800" cy="1524000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tx1"/>
                </a:solidFill>
              </a:rPr>
              <a:t>Planeta Země</a:t>
            </a:r>
            <a:endParaRPr lang="cs-CZ" sz="96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Michaela Vrtělová</a:t>
            </a:r>
          </a:p>
          <a:p>
            <a:r>
              <a:rPr lang="cs-CZ" dirty="0" smtClean="0"/>
              <a:t>Tomáš Matečka</a:t>
            </a:r>
          </a:p>
          <a:p>
            <a:r>
              <a:rPr lang="cs-CZ" dirty="0" smtClean="0"/>
              <a:t>Marek Langer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7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5976664" cy="4482498"/>
          </a:xfrm>
        </p:spPr>
      </p:pic>
      <p:sp>
        <p:nvSpPr>
          <p:cNvPr id="8" name="Nadpis 4"/>
          <p:cNvSpPr>
            <a:spLocks noGrp="1"/>
          </p:cNvSpPr>
          <p:nvPr>
            <p:ph type="body" sz="half" idx="2"/>
          </p:nvPr>
        </p:nvSpPr>
        <p:spPr>
          <a:xfrm>
            <a:off x="152400" y="1844824"/>
            <a:ext cx="2378075" cy="2879576"/>
          </a:xfrm>
        </p:spPr>
        <p:txBody>
          <a:bodyPr>
            <a:normAutofit fontScale="55000" lnSpcReduction="20000"/>
          </a:bodyPr>
          <a:lstStyle/>
          <a:p>
            <a:r>
              <a:rPr lang="cs-CZ" sz="2900" b="1" u="sng" dirty="0" smtClean="0">
                <a:solidFill>
                  <a:schemeClr val="tx1"/>
                </a:solidFill>
              </a:rPr>
              <a:t>DRUHOHORY</a:t>
            </a:r>
            <a:r>
              <a:rPr lang="cs-CZ" sz="2900" dirty="0" smtClean="0">
                <a:solidFill>
                  <a:schemeClr val="tx1"/>
                </a:solidFill>
              </a:rPr>
              <a:t>-252-66 </a:t>
            </a:r>
            <a:r>
              <a:rPr lang="cs-CZ" sz="2900" dirty="0">
                <a:solidFill>
                  <a:schemeClr val="tx1"/>
                </a:solidFill>
              </a:rPr>
              <a:t>mil let před n. l.</a:t>
            </a:r>
          </a:p>
          <a:p>
            <a:r>
              <a:rPr lang="cs-CZ" sz="2900" dirty="0">
                <a:solidFill>
                  <a:schemeClr val="tx1"/>
                </a:solidFill>
              </a:rPr>
              <a:t>Dělili se na trias, juru a křídu</a:t>
            </a:r>
          </a:p>
          <a:p>
            <a:r>
              <a:rPr lang="cs-CZ" sz="2900" dirty="0">
                <a:solidFill>
                  <a:schemeClr val="tx1"/>
                </a:solidFill>
              </a:rPr>
              <a:t>Začali se zde objevovat jehličnany a jinany a později i hmyz</a:t>
            </a:r>
          </a:p>
          <a:p>
            <a:r>
              <a:rPr lang="cs-CZ" sz="2900" dirty="0">
                <a:solidFill>
                  <a:schemeClr val="tx1"/>
                </a:solidFill>
              </a:rPr>
              <a:t>V moři se objevili žraloci a plazy z prvohor se dále vyvíjeli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62" y="1124743"/>
            <a:ext cx="6200334" cy="414001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700808"/>
            <a:ext cx="2529840" cy="3024336"/>
          </a:xfrm>
        </p:spPr>
        <p:txBody>
          <a:bodyPr>
            <a:normAutofit fontScale="85000" lnSpcReduction="20000"/>
          </a:bodyPr>
          <a:lstStyle/>
          <a:p>
            <a:r>
              <a:rPr lang="cs-CZ" sz="2600" b="1" u="sng" dirty="0" smtClean="0"/>
              <a:t>TŘETINOHORY- </a:t>
            </a:r>
            <a:r>
              <a:rPr lang="cs-CZ" sz="2600" dirty="0" smtClean="0"/>
              <a:t>66-2 mil let před n. l.</a:t>
            </a:r>
          </a:p>
          <a:p>
            <a:r>
              <a:rPr lang="cs-CZ" sz="2600" dirty="0" smtClean="0"/>
              <a:t>Došlo k razantnímu globálnímu ochlazení</a:t>
            </a:r>
          </a:p>
          <a:p>
            <a:r>
              <a:rPr lang="cs-CZ" sz="2600" dirty="0" smtClean="0"/>
              <a:t>Spojuje dvě období paleogén a neogén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25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Evoluce člověka</a:t>
            </a:r>
            <a:endParaRPr lang="cs-CZ" sz="4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3" y="1412776"/>
            <a:ext cx="7803829" cy="47241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3876"/>
            <a:ext cx="8307998" cy="48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256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smtClean="0"/>
              <a:t>Děkujeme 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4090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Má tvar koule, </a:t>
            </a:r>
            <a:r>
              <a:rPr lang="cs-CZ" dirty="0" smtClean="0">
                <a:solidFill>
                  <a:schemeClr val="tx1"/>
                </a:solidFill>
              </a:rPr>
              <a:t>prvním</a:t>
            </a:r>
            <a:r>
              <a:rPr lang="cs-CZ" dirty="0">
                <a:solidFill>
                  <a:schemeClr val="tx1"/>
                </a:solidFill>
              </a:rPr>
              <a:t>, kdo tento názor podložil důkazy, byl </a:t>
            </a:r>
            <a:r>
              <a:rPr lang="cs-CZ" b="1" dirty="0">
                <a:solidFill>
                  <a:srgbClr val="FFFF00"/>
                </a:solidFill>
              </a:rPr>
              <a:t>Aristotelés</a:t>
            </a:r>
            <a:r>
              <a:rPr lang="cs-CZ" dirty="0">
                <a:solidFill>
                  <a:schemeClr val="tx1"/>
                </a:solidFill>
              </a:rPr>
              <a:t>. Poukazoval např. na postupné mizení odplouvající lodi za obzorem </a:t>
            </a:r>
            <a:r>
              <a:rPr lang="cs-CZ" dirty="0" smtClean="0">
                <a:solidFill>
                  <a:schemeClr val="tx1"/>
                </a:solidFill>
              </a:rPr>
              <a:t>či na </a:t>
            </a:r>
            <a:r>
              <a:rPr lang="cs-CZ" dirty="0">
                <a:solidFill>
                  <a:schemeClr val="tx1"/>
                </a:solidFill>
              </a:rPr>
              <a:t>kruhový stín Země na Měsíci při jeho zatmění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Vznikla před 4,6 miliardami let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Její povrch má 510 000 000 km2 a poloměr je 6371 km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scw-349-326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10606"/>
            <a:ext cx="287305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zeme2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27815"/>
            <a:ext cx="2839701" cy="290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okumenty\Obrázky\576px-Jordens_inre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962147"/>
            <a:ext cx="49688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Stavba Země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chemeClr val="tx1"/>
                </a:solidFill>
              </a:rPr>
              <a:t>JÁDRO</a:t>
            </a:r>
            <a:r>
              <a:rPr lang="cs-CZ" altLang="cs-CZ" dirty="0" smtClean="0">
                <a:solidFill>
                  <a:schemeClr val="tx1"/>
                </a:solidFill>
              </a:rPr>
              <a:t>: </a:t>
            </a:r>
            <a:r>
              <a:rPr lang="cs-CZ" altLang="cs-CZ" dirty="0">
                <a:solidFill>
                  <a:schemeClr val="tx1"/>
                </a:solidFill>
              </a:rPr>
              <a:t>uvnitř pevné, na povrchu </a:t>
            </a:r>
            <a:r>
              <a:rPr lang="cs-CZ" altLang="cs-CZ" dirty="0" smtClean="0">
                <a:solidFill>
                  <a:schemeClr val="tx1"/>
                </a:solidFill>
              </a:rPr>
              <a:t>tekuté </a:t>
            </a:r>
          </a:p>
          <a:p>
            <a:r>
              <a:rPr lang="cs-CZ" altLang="cs-CZ" dirty="0" smtClean="0">
                <a:solidFill>
                  <a:schemeClr val="tx1"/>
                </a:solidFill>
              </a:rPr>
              <a:t>převažuje </a:t>
            </a:r>
            <a:r>
              <a:rPr lang="cs-CZ" altLang="cs-CZ" dirty="0">
                <a:solidFill>
                  <a:schemeClr val="tx1"/>
                </a:solidFill>
              </a:rPr>
              <a:t>železo a nikl; 31% hmotnosti Země</a:t>
            </a:r>
          </a:p>
          <a:p>
            <a:r>
              <a:rPr lang="cs-CZ" altLang="cs-CZ" b="1" u="sng" dirty="0" smtClean="0">
                <a:solidFill>
                  <a:schemeClr val="tx1"/>
                </a:solidFill>
              </a:rPr>
              <a:t>PLÁŠŤ</a:t>
            </a:r>
            <a:r>
              <a:rPr lang="cs-CZ" altLang="cs-CZ" dirty="0" smtClean="0">
                <a:solidFill>
                  <a:schemeClr val="tx1"/>
                </a:solidFill>
              </a:rPr>
              <a:t>: </a:t>
            </a:r>
            <a:r>
              <a:rPr lang="cs-CZ" altLang="cs-CZ" dirty="0">
                <a:solidFill>
                  <a:schemeClr val="tx1"/>
                </a:solidFill>
              </a:rPr>
              <a:t>84% celkového objemu </a:t>
            </a:r>
            <a:r>
              <a:rPr lang="cs-CZ" altLang="cs-CZ" dirty="0" smtClean="0">
                <a:solidFill>
                  <a:schemeClr val="tx1"/>
                </a:solidFill>
              </a:rPr>
              <a:t>Země    </a:t>
            </a: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 smtClean="0">
                <a:solidFill>
                  <a:schemeClr val="tx1"/>
                </a:solidFill>
              </a:rPr>
              <a:t>z </a:t>
            </a:r>
            <a:r>
              <a:rPr lang="cs-CZ" altLang="cs-CZ" dirty="0">
                <a:solidFill>
                  <a:schemeClr val="tx1"/>
                </a:solidFill>
              </a:rPr>
              <a:t>křemičitanů železa, hořčíku, z oxidů</a:t>
            </a:r>
          </a:p>
          <a:p>
            <a:r>
              <a:rPr lang="cs-CZ" altLang="cs-CZ" b="1" u="sng" dirty="0" smtClean="0">
                <a:solidFill>
                  <a:schemeClr val="tx1"/>
                </a:solidFill>
              </a:rPr>
              <a:t>KŮRA</a:t>
            </a:r>
            <a:r>
              <a:rPr lang="cs-CZ" altLang="cs-CZ" dirty="0" smtClean="0">
                <a:solidFill>
                  <a:schemeClr val="tx1"/>
                </a:solidFill>
              </a:rPr>
              <a:t>: tloušťka </a:t>
            </a:r>
            <a:r>
              <a:rPr lang="cs-CZ" altLang="cs-CZ" dirty="0">
                <a:solidFill>
                  <a:schemeClr val="tx1"/>
                </a:solidFill>
              </a:rPr>
              <a:t>od 5 do 70 </a:t>
            </a:r>
            <a:r>
              <a:rPr lang="cs-CZ" altLang="cs-CZ" dirty="0" smtClean="0">
                <a:solidFill>
                  <a:schemeClr val="tx1"/>
                </a:solidFill>
              </a:rPr>
              <a:t>km </a:t>
            </a:r>
          </a:p>
          <a:p>
            <a:r>
              <a:rPr lang="cs-CZ" altLang="cs-CZ" dirty="0" smtClean="0">
                <a:solidFill>
                  <a:schemeClr val="tx1"/>
                </a:solidFill>
              </a:rPr>
              <a:t>rozlišujeme </a:t>
            </a:r>
            <a:r>
              <a:rPr lang="cs-CZ" altLang="cs-CZ" dirty="0">
                <a:solidFill>
                  <a:schemeClr val="tx1"/>
                </a:solidFill>
              </a:rPr>
              <a:t>kůru oceánskou(tenčí) a pevninskou</a:t>
            </a:r>
            <a:endParaRPr lang="cs-CZ" altLang="cs-CZ" u="sng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Sféry Země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u="sng" dirty="0" smtClean="0"/>
              <a:t>ATMOSFÉRA- </a:t>
            </a:r>
            <a:r>
              <a:rPr lang="cs-CZ" b="1" dirty="0" smtClean="0"/>
              <a:t> </a:t>
            </a:r>
            <a:r>
              <a:rPr lang="cs-CZ" b="1" dirty="0"/>
              <a:t>vzdušný obal Země</a:t>
            </a:r>
          </a:p>
          <a:p>
            <a:endParaRPr lang="cs-CZ" b="1" u="sng" dirty="0" smtClean="0"/>
          </a:p>
          <a:p>
            <a:r>
              <a:rPr lang="cs-CZ" b="1" u="sng" dirty="0" smtClean="0"/>
              <a:t>PEDOSFÉRA- </a:t>
            </a:r>
            <a:r>
              <a:rPr lang="cs-CZ" b="1" dirty="0" smtClean="0"/>
              <a:t>půdní obal Země</a:t>
            </a:r>
          </a:p>
          <a:p>
            <a:endParaRPr lang="cs-CZ" b="1" dirty="0" smtClean="0"/>
          </a:p>
          <a:p>
            <a:r>
              <a:rPr lang="cs-CZ" b="1" u="sng" dirty="0"/>
              <a:t>HYDROSFÉRA- </a:t>
            </a:r>
            <a:r>
              <a:rPr lang="cs-CZ" b="1" dirty="0"/>
              <a:t>vodní obal </a:t>
            </a:r>
            <a:r>
              <a:rPr lang="cs-CZ" b="1" dirty="0" smtClean="0"/>
              <a:t>Země</a:t>
            </a:r>
            <a:endParaRPr lang="cs-CZ" b="1" u="sng" dirty="0" smtClean="0"/>
          </a:p>
          <a:p>
            <a:endParaRPr lang="cs-CZ" b="1" u="sng" dirty="0" smtClean="0"/>
          </a:p>
          <a:p>
            <a:r>
              <a:rPr lang="cs-CZ" b="1" u="sng" dirty="0" smtClean="0"/>
              <a:t>LITOSFÉRA-</a:t>
            </a:r>
            <a:r>
              <a:rPr lang="cs-CZ" b="1" dirty="0" smtClean="0"/>
              <a:t> kamenný obal Země </a:t>
            </a:r>
          </a:p>
          <a:p>
            <a:endParaRPr lang="cs-CZ" b="1" u="sng" dirty="0"/>
          </a:p>
          <a:p>
            <a:r>
              <a:rPr lang="cs-CZ" b="1" u="sng" smtClean="0"/>
              <a:t>BIOSFÉFA-</a:t>
            </a:r>
            <a:r>
              <a:rPr lang="cs-CZ" b="1" smtClean="0"/>
              <a:t> živý obal </a:t>
            </a:r>
            <a:r>
              <a:rPr lang="cs-CZ" b="1" dirty="0"/>
              <a:t>Z</a:t>
            </a:r>
            <a:r>
              <a:rPr lang="cs-CZ" b="1" dirty="0" smtClean="0"/>
              <a:t>emě</a:t>
            </a:r>
            <a:endParaRPr lang="cs-CZ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80" y="476672"/>
            <a:ext cx="2269188" cy="31655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4" y="1571270"/>
            <a:ext cx="2269188" cy="27691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69" y="3429000"/>
            <a:ext cx="4762500" cy="30289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0"/>
          <a:stretch/>
        </p:blipFill>
        <p:spPr>
          <a:xfrm>
            <a:off x="4984887" y="2837447"/>
            <a:ext cx="3775750" cy="25636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3" y="3513158"/>
            <a:ext cx="4142565" cy="29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smtClean="0"/>
              <a:t>Střídání dne a noci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Na Zemi se střídá den a noc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Tento úkaz má na vinně rotace Země kolem osy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Země se otáčí od východu na západ a její otočení trvá 24 hodin. To rozhodlo, že se Země, pro lepší orientaci, rozdělí na 24 časových pásem</a:t>
            </a:r>
            <a:r>
              <a:rPr lang="cs-CZ" altLang="cs-CZ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328592" cy="3117407"/>
          </a:xfrm>
          <a:prstGeom prst="rect">
            <a:avLst/>
          </a:prstGeom>
        </p:spPr>
      </p:pic>
      <p:pic>
        <p:nvPicPr>
          <p:cNvPr id="5" name="Picture 4" descr="http://soak-blog.andrewkelsalldes.netdna-cdn.com/wp-content/uploads/2010/11/earth-from-space-day-n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5223"/>
            <a:ext cx="2808312" cy="267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smtClean="0"/>
              <a:t>Střídání ročních období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Dráha</a:t>
            </a:r>
            <a:r>
              <a:rPr lang="cs-CZ" altLang="cs-CZ" dirty="0">
                <a:solidFill>
                  <a:schemeClr val="tx1"/>
                </a:solidFill>
              </a:rPr>
              <a:t>, po které Země kolem Slunce obíhá má </a:t>
            </a:r>
            <a:r>
              <a:rPr lang="cs-CZ" altLang="cs-CZ" u="sng" dirty="0">
                <a:solidFill>
                  <a:schemeClr val="tx1"/>
                </a:solidFill>
              </a:rPr>
              <a:t>tvar </a:t>
            </a:r>
            <a:r>
              <a:rPr lang="cs-CZ" altLang="cs-CZ" u="sng" dirty="0" smtClean="0">
                <a:solidFill>
                  <a:schemeClr val="tx1"/>
                </a:solidFill>
              </a:rPr>
              <a:t>elipsy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Než Země oběhne jedno kolo, trvá to 365 dní, 5 hodin, 48 minut a 45 sekund přesně. </a:t>
            </a:r>
            <a:r>
              <a:rPr lang="cs-CZ" altLang="cs-CZ" b="1" u="sng" dirty="0" smtClean="0">
                <a:solidFill>
                  <a:schemeClr val="tx1"/>
                </a:solidFill>
              </a:rPr>
              <a:t>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Kvůli tomuto pohybu se střídají roční období.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Země je nakloněna, a tak se stává, že vždy jedna polokoule (severní  nebo jižní) je Slunci nakloněna víc</a:t>
            </a:r>
            <a:r>
              <a:rPr lang="cs-CZ" altLang="cs-CZ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1905"/>
            <a:ext cx="7272808" cy="57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škola dokumenty\atlas\6.ročník\roční obdob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2" y="1196084"/>
            <a:ext cx="8738368" cy="49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9724"/>
            <a:ext cx="8280920" cy="4944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9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25" y="1196752"/>
            <a:ext cx="6195405" cy="4104456"/>
          </a:xfrm>
        </p:spPr>
      </p:pic>
      <p:sp>
        <p:nvSpPr>
          <p:cNvPr id="7" name="Nadpis 5"/>
          <p:cNvSpPr>
            <a:spLocks noGrp="1"/>
          </p:cNvSpPr>
          <p:nvPr>
            <p:ph type="body" sz="half" idx="2"/>
          </p:nvPr>
        </p:nvSpPr>
        <p:spPr>
          <a:xfrm>
            <a:off x="152400" y="1700213"/>
            <a:ext cx="2403376" cy="3240955"/>
          </a:xfrm>
        </p:spPr>
        <p:txBody>
          <a:bodyPr>
            <a:normAutofit lnSpcReduction="10000"/>
          </a:bodyPr>
          <a:lstStyle/>
          <a:p>
            <a:r>
              <a:rPr lang="cs-CZ" sz="2000" b="1" u="sng" dirty="0">
                <a:solidFill>
                  <a:schemeClr val="tx1"/>
                </a:solidFill>
              </a:rPr>
              <a:t>PRVOHORY</a:t>
            </a:r>
            <a:r>
              <a:rPr lang="cs-CZ" sz="2000" dirty="0"/>
              <a:t>- 541-242 mil let před n. l.</a:t>
            </a:r>
          </a:p>
          <a:p>
            <a:r>
              <a:rPr lang="cs-CZ" sz="2000" dirty="0"/>
              <a:t>Vyvíjeli se zde první složitější organismy a drobné ryby a </a:t>
            </a:r>
            <a:r>
              <a:rPr lang="cs-CZ" sz="2000" dirty="0" smtClean="0"/>
              <a:t>později </a:t>
            </a:r>
            <a:r>
              <a:rPr lang="cs-CZ" sz="2000" dirty="0"/>
              <a:t>i lalokoploutvé ryby, ze kterých se později vyvíjeli obojživelníci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4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2583</TotalTime>
  <Words>344</Words>
  <Application>Microsoft Office PowerPoint</Application>
  <PresentationFormat>Předvádění na obrazovce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Došky</vt:lpstr>
      <vt:lpstr>Planeta Země</vt:lpstr>
      <vt:lpstr>Základní informace</vt:lpstr>
      <vt:lpstr>Stavba Země</vt:lpstr>
      <vt:lpstr>Sféry Země</vt:lpstr>
      <vt:lpstr>Střídání dne a noci</vt:lpstr>
      <vt:lpstr>Střídání ročních období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Evoluce člověka</vt:lpstr>
      <vt:lpstr>Děkujeme za pozornost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Planeta Země</dc:title>
  <dc:creator>Míša</dc:creator>
  <cp:lastModifiedBy>Jan Řezníček</cp:lastModifiedBy>
  <cp:revision>13</cp:revision>
  <dcterms:created xsi:type="dcterms:W3CDTF">2019-05-06T12:14:21Z</dcterms:created>
  <dcterms:modified xsi:type="dcterms:W3CDTF">2020-11-10T07:10:19Z</dcterms:modified>
</cp:coreProperties>
</file>