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Vývojová stádia lidského jedince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25064" y="6510698"/>
            <a:ext cx="7766936" cy="1096899"/>
          </a:xfrm>
        </p:spPr>
        <p:txBody>
          <a:bodyPr>
            <a:normAutofit/>
          </a:bodyPr>
          <a:lstStyle/>
          <a:p>
            <a:r>
              <a:rPr lang="cs-CZ" sz="1500" dirty="0" smtClean="0"/>
              <a:t>Vypracoval: Mgr. Jan Řezníček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81439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Vývojová stádia lidského jedince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Ontogeneze</a:t>
            </a:r>
            <a:r>
              <a:rPr lang="cs-CZ" sz="2500" dirty="0" smtClean="0"/>
              <a:t> = vývoj jedince jako člověka </a:t>
            </a:r>
          </a:p>
          <a:p>
            <a:endParaRPr lang="cs-CZ" sz="2500" dirty="0"/>
          </a:p>
          <a:p>
            <a:r>
              <a:rPr lang="cs-CZ" sz="2500" dirty="0" smtClean="0"/>
              <a:t> </a:t>
            </a:r>
            <a:r>
              <a:rPr lang="cs-CZ" sz="2500" dirty="0" smtClean="0">
                <a:solidFill>
                  <a:srgbClr val="FFC000"/>
                </a:solidFill>
              </a:rPr>
              <a:t>prenatální období </a:t>
            </a:r>
            <a:r>
              <a:rPr lang="cs-CZ" sz="2500" dirty="0" smtClean="0"/>
              <a:t>– od oplodnění - porod </a:t>
            </a:r>
          </a:p>
          <a:p>
            <a:endParaRPr lang="cs-CZ" sz="2500" dirty="0"/>
          </a:p>
          <a:p>
            <a:r>
              <a:rPr lang="cs-CZ" sz="2500" dirty="0" smtClean="0"/>
              <a:t> </a:t>
            </a:r>
            <a:r>
              <a:rPr lang="cs-CZ" sz="2500" dirty="0" smtClean="0">
                <a:solidFill>
                  <a:srgbClr val="FFC000"/>
                </a:solidFill>
              </a:rPr>
              <a:t>postnatální období </a:t>
            </a:r>
            <a:r>
              <a:rPr lang="cs-CZ" sz="2500" dirty="0" smtClean="0"/>
              <a:t>– od narození do stáří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9440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Vývojová stádia lidského jedince</a:t>
            </a:r>
            <a:br>
              <a:rPr lang="cs-CZ" dirty="0" smtClean="0"/>
            </a:br>
            <a:r>
              <a:rPr lang="cs-CZ" dirty="0" smtClean="0"/>
              <a:t>postnatální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Novorozenec</a:t>
            </a:r>
          </a:p>
          <a:p>
            <a:pPr marL="0" indent="0">
              <a:buNone/>
            </a:pPr>
            <a:r>
              <a:rPr lang="cs-CZ" sz="2500" dirty="0"/>
              <a:t>o</a:t>
            </a:r>
            <a:r>
              <a:rPr lang="cs-CZ" sz="2500" dirty="0" smtClean="0"/>
              <a:t>d narození do jednoho měsíce</a:t>
            </a:r>
          </a:p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Kojenec</a:t>
            </a:r>
          </a:p>
          <a:p>
            <a:pPr marL="0" indent="0">
              <a:buNone/>
            </a:pPr>
            <a:r>
              <a:rPr lang="cs-CZ" sz="2500" dirty="0"/>
              <a:t>d</a:t>
            </a:r>
            <a:r>
              <a:rPr lang="cs-CZ" sz="2500" dirty="0" smtClean="0"/>
              <a:t>o jednoho roku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Batole</a:t>
            </a:r>
          </a:p>
          <a:p>
            <a:pPr marL="0" indent="0">
              <a:buNone/>
            </a:pPr>
            <a:r>
              <a:rPr lang="cs-CZ" sz="2500" dirty="0"/>
              <a:t>d</a:t>
            </a:r>
            <a:r>
              <a:rPr lang="cs-CZ" sz="2500" dirty="0" smtClean="0"/>
              <a:t>o tří let</a:t>
            </a:r>
          </a:p>
          <a:p>
            <a:pPr marL="0" indent="0">
              <a:buNone/>
            </a:pPr>
            <a:endParaRPr lang="cs-CZ" sz="2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570" y="1567197"/>
            <a:ext cx="5111740" cy="19744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636" y="3541689"/>
            <a:ext cx="2095500" cy="15716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33" y="4533074"/>
            <a:ext cx="33051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stádia lidského jedince</a:t>
            </a:r>
            <a:br>
              <a:rPr lang="cs-CZ" dirty="0"/>
            </a:br>
            <a:r>
              <a:rPr lang="cs-CZ" dirty="0"/>
              <a:t>postnatální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Předškolní věk</a:t>
            </a:r>
          </a:p>
          <a:p>
            <a:pPr marL="0" indent="0">
              <a:buNone/>
            </a:pPr>
            <a:r>
              <a:rPr lang="cs-CZ" sz="2500" dirty="0" smtClean="0"/>
              <a:t>3 – 6 let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Mladší školní věk</a:t>
            </a:r>
          </a:p>
          <a:p>
            <a:pPr marL="0" indent="0">
              <a:buNone/>
            </a:pPr>
            <a:r>
              <a:rPr lang="cs-CZ" sz="2500" dirty="0" smtClean="0"/>
              <a:t>6 – 11 let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Starší školní věk</a:t>
            </a:r>
          </a:p>
          <a:p>
            <a:pPr marL="0" indent="0">
              <a:buNone/>
            </a:pPr>
            <a:r>
              <a:rPr lang="cs-CZ" sz="2500" dirty="0" smtClean="0"/>
              <a:t>11 – 15 let </a:t>
            </a:r>
            <a:r>
              <a:rPr lang="cs-CZ" sz="2500" dirty="0" smtClean="0">
                <a:solidFill>
                  <a:srgbClr val="FF0000"/>
                </a:solidFill>
              </a:rPr>
              <a:t>(PUBERTA !!!)</a:t>
            </a:r>
            <a:endParaRPr lang="cs-CZ" sz="25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342" y="1930400"/>
            <a:ext cx="4469506" cy="29796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925" y="4078092"/>
            <a:ext cx="4320325" cy="27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stádia lidského jedince</a:t>
            </a:r>
            <a:br>
              <a:rPr lang="cs-CZ" dirty="0"/>
            </a:br>
            <a:r>
              <a:rPr lang="cs-CZ" dirty="0"/>
              <a:t>postnatální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Dospívání (adolescence)</a:t>
            </a:r>
          </a:p>
          <a:p>
            <a:pPr marL="0" indent="0">
              <a:buNone/>
            </a:pPr>
            <a:r>
              <a:rPr lang="cs-CZ" sz="2500" dirty="0" smtClean="0"/>
              <a:t>15 – 18 let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Dospělost </a:t>
            </a:r>
          </a:p>
          <a:p>
            <a:pPr marL="0" indent="0">
              <a:buNone/>
            </a:pPr>
            <a:r>
              <a:rPr lang="cs-CZ" sz="2500" dirty="0" smtClean="0"/>
              <a:t>18 – a více</a:t>
            </a:r>
          </a:p>
          <a:p>
            <a:pPr marL="0" indent="0">
              <a:buNone/>
            </a:pPr>
            <a:r>
              <a:rPr lang="cs-CZ" sz="2500" dirty="0" smtClean="0"/>
              <a:t>18 -30 období plné dospělosti</a:t>
            </a:r>
          </a:p>
          <a:p>
            <a:pPr marL="0" indent="0">
              <a:buNone/>
            </a:pPr>
            <a:r>
              <a:rPr lang="cs-CZ" sz="2500" dirty="0" smtClean="0"/>
              <a:t>30 – 45 období zralosti</a:t>
            </a:r>
          </a:p>
          <a:p>
            <a:pPr marL="0" indent="0">
              <a:buNone/>
            </a:pPr>
            <a:r>
              <a:rPr lang="cs-CZ" sz="2500" dirty="0" smtClean="0"/>
              <a:t>45 – 60 střední věk</a:t>
            </a:r>
            <a:endParaRPr lang="cs-CZ" sz="2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722" y="1575247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stádia lidského jedince</a:t>
            </a:r>
            <a:br>
              <a:rPr lang="cs-CZ" dirty="0"/>
            </a:br>
            <a:r>
              <a:rPr lang="cs-CZ" dirty="0"/>
              <a:t>postnatální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Stáří </a:t>
            </a:r>
          </a:p>
          <a:p>
            <a:pPr marL="0" indent="0">
              <a:buNone/>
            </a:pPr>
            <a:r>
              <a:rPr lang="cs-CZ" sz="2500" dirty="0" smtClean="0"/>
              <a:t>60 – 75 let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Vysoké stáří</a:t>
            </a:r>
          </a:p>
          <a:p>
            <a:pPr marL="0" indent="0">
              <a:buNone/>
            </a:pPr>
            <a:r>
              <a:rPr lang="cs-CZ" sz="2500" dirty="0" smtClean="0"/>
              <a:t>75 – 90 let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2500" dirty="0" smtClean="0">
                <a:solidFill>
                  <a:srgbClr val="FFC000"/>
                </a:solidFill>
              </a:rPr>
              <a:t>Kmetský věk </a:t>
            </a:r>
          </a:p>
          <a:p>
            <a:pPr marL="0" indent="0">
              <a:buNone/>
            </a:pPr>
            <a:r>
              <a:rPr lang="cs-CZ" sz="2500" dirty="0" smtClean="0"/>
              <a:t>Nad 90 let</a:t>
            </a:r>
            <a:endParaRPr lang="cs-CZ" sz="2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2000249"/>
            <a:ext cx="5028422" cy="36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9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135</Words>
  <Application>Microsoft Office PowerPoint</Application>
  <PresentationFormat>Širokoúhlá obrazovka</PresentationFormat>
  <Paragraphs>45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Faseta</vt:lpstr>
      <vt:lpstr>Vývojová stádia lidského jedince</vt:lpstr>
      <vt:lpstr>Vývojová stádia lidského jedince</vt:lpstr>
      <vt:lpstr>Vývojová stádia lidského jedince postnatální období</vt:lpstr>
      <vt:lpstr>Vývojová stádia lidského jedince postnatální období</vt:lpstr>
      <vt:lpstr>Vývojová stádia lidského jedince postnatální období</vt:lpstr>
      <vt:lpstr>Vývojová stádia lidského jedince postnatální období</vt:lpstr>
      <vt:lpstr>KONEC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stádia lidského jedince</dc:title>
  <dc:creator>Jan Řezníček</dc:creator>
  <cp:lastModifiedBy>Iveta Rozsívalová</cp:lastModifiedBy>
  <cp:revision>4</cp:revision>
  <dcterms:created xsi:type="dcterms:W3CDTF">2018-04-19T06:50:48Z</dcterms:created>
  <dcterms:modified xsi:type="dcterms:W3CDTF">2021-03-29T12:45:44Z</dcterms:modified>
</cp:coreProperties>
</file>