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00"/>
    <a:srgbClr val="660066"/>
    <a:srgbClr val="0000FF"/>
    <a:srgbClr val="008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9B51F-5618-49AF-8652-C92D3BFAE1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A6940-A3DC-4528-A3A0-D264D04090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0FC2A-FE10-4ED1-92F1-71B12D8A9D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95618-76A2-4B49-B5EF-EBDC9EB9C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656C0-7E7A-45BD-9ED4-FC84A17024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8EC6C-399D-4DC3-AEE1-D0FA7A870F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3F301-9519-4D88-B91D-3A3822921D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88658-E589-4428-97AB-04617D8AF7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D632-8C6A-4771-BB9E-0F305EE5D8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1ED13-794E-4753-A482-EE48CA7849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65240-A83A-43E9-B312-A37A18994D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68ABF-0CD8-4228-A8C2-F2E12B6E7E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3A81F-9BE4-4BD0-9BA7-D73B0826D2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B618AD6-F74A-4550-B94B-D8EACAAC8A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wmf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19672" y="2636912"/>
            <a:ext cx="5400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500" dirty="0" smtClean="0"/>
              <a:t>SVĚTLO</a:t>
            </a:r>
          </a:p>
          <a:p>
            <a:pPr algn="ctr"/>
            <a:r>
              <a:rPr lang="cs-CZ" sz="5500" dirty="0" smtClean="0"/>
              <a:t> – </a:t>
            </a:r>
          </a:p>
          <a:p>
            <a:pPr algn="ctr"/>
            <a:r>
              <a:rPr lang="cs-CZ" sz="5500" dirty="0" smtClean="0"/>
              <a:t>opakování</a:t>
            </a:r>
          </a:p>
          <a:p>
            <a:endParaRPr lang="cs-CZ" sz="5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Kosoúhelník 14"/>
          <p:cNvSpPr/>
          <p:nvPr/>
        </p:nvSpPr>
        <p:spPr>
          <a:xfrm rot="19854890">
            <a:off x="3144838" y="2928938"/>
            <a:ext cx="2159000" cy="873125"/>
          </a:xfrm>
          <a:prstGeom prst="parallelogram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90000"/>
            </a:schemeClr>
          </a:solidFill>
          <a:ln w="25400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b="1" dirty="0" smtClean="0">
                <a:latin typeface="Comic Sans MS" pitchFamily="66" charset="0"/>
              </a:rPr>
              <a:t>Stín a polostín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7" name="Kosoúhelník 6"/>
          <p:cNvSpPr/>
          <p:nvPr/>
        </p:nvSpPr>
        <p:spPr>
          <a:xfrm>
            <a:off x="2339975" y="2852738"/>
            <a:ext cx="1584325" cy="1439862"/>
          </a:xfrm>
          <a:prstGeom prst="parallelogram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0" name="Přímá spojnice se šipkou 9"/>
          <p:cNvCxnSpPr/>
          <p:nvPr/>
        </p:nvCxnSpPr>
        <p:spPr>
          <a:xfrm flipV="1">
            <a:off x="468313" y="3213100"/>
            <a:ext cx="2447925" cy="72072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620713" y="3365500"/>
            <a:ext cx="2447925" cy="72072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773113" y="3517900"/>
            <a:ext cx="2447925" cy="72072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925513" y="3670300"/>
            <a:ext cx="2447925" cy="72072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1077913" y="3822700"/>
            <a:ext cx="2447925" cy="720725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4" name="TextovéPole 15"/>
          <p:cNvSpPr txBox="1">
            <a:spLocks noChangeArrowheads="1"/>
          </p:cNvSpPr>
          <p:nvPr/>
        </p:nvSpPr>
        <p:spPr bwMode="auto">
          <a:xfrm>
            <a:off x="792163" y="5300663"/>
            <a:ext cx="4248150" cy="64611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Za překážkou, která brání průchodu světla, vzniká stín.</a:t>
            </a:r>
          </a:p>
        </p:txBody>
      </p:sp>
      <p:sp>
        <p:nvSpPr>
          <p:cNvPr id="11275" name="TextovéPole 16"/>
          <p:cNvSpPr txBox="1">
            <a:spLocks noChangeArrowheads="1"/>
          </p:cNvSpPr>
          <p:nvPr/>
        </p:nvSpPr>
        <p:spPr bwMode="auto">
          <a:xfrm>
            <a:off x="5795963" y="1989138"/>
            <a:ext cx="2663825" cy="1754187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0000"/>
                </a:solidFill>
                <a:latin typeface="Comic Sans MS" pitchFamily="66" charset="0"/>
              </a:rPr>
              <a:t>Stín</a:t>
            </a:r>
            <a:r>
              <a:rPr lang="cs-CZ" b="1">
                <a:latin typeface="Comic Sans MS" pitchFamily="66" charset="0"/>
              </a:rPr>
              <a:t> je místo, tmavá oblast, kam nedopadá</a:t>
            </a:r>
            <a:r>
              <a:rPr lang="cs-CZ" b="1" baseline="30000">
                <a:latin typeface="Comic Sans MS" pitchFamily="66" charset="0"/>
              </a:rPr>
              <a:t> </a:t>
            </a:r>
            <a:r>
              <a:rPr lang="cs-CZ" b="1">
                <a:latin typeface="Comic Sans MS" pitchFamily="66" charset="0"/>
              </a:rPr>
              <a:t>světlo. </a:t>
            </a:r>
            <a:r>
              <a:rPr lang="cs-CZ" b="1">
                <a:solidFill>
                  <a:srgbClr val="FF0000"/>
                </a:solidFill>
                <a:latin typeface="Comic Sans MS" pitchFamily="66" charset="0"/>
              </a:rPr>
              <a:t>Stín</a:t>
            </a:r>
            <a:r>
              <a:rPr lang="cs-CZ" b="1">
                <a:latin typeface="Comic Sans MS" pitchFamily="66" charset="0"/>
              </a:rPr>
              <a:t> je za každým neprůhledným tělesem, na které dopadá zpředu světlo.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1908175" y="2133600"/>
            <a:ext cx="1295400" cy="1223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5219700" y="1501775"/>
            <a:ext cx="1296988" cy="2341563"/>
          </a:xfrm>
          <a:prstGeom prst="ellipse">
            <a:avLst/>
          </a:prstGeom>
          <a:solidFill>
            <a:srgbClr val="66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" name="Ovál 3"/>
          <p:cNvSpPr/>
          <p:nvPr/>
        </p:nvSpPr>
        <p:spPr>
          <a:xfrm rot="469216">
            <a:off x="6121400" y="1412875"/>
            <a:ext cx="1295400" cy="231298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6" name="Přímá spojnice 5"/>
          <p:cNvCxnSpPr>
            <a:endCxn id="4" idx="0"/>
          </p:cNvCxnSpPr>
          <p:nvPr/>
        </p:nvCxnSpPr>
        <p:spPr>
          <a:xfrm flipV="1">
            <a:off x="684213" y="1423988"/>
            <a:ext cx="6242050" cy="99695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>
            <a:endCxn id="4" idx="4"/>
          </p:cNvCxnSpPr>
          <p:nvPr/>
        </p:nvCxnSpPr>
        <p:spPr>
          <a:xfrm>
            <a:off x="684213" y="3213100"/>
            <a:ext cx="5927725" cy="50165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539750" y="3068638"/>
            <a:ext cx="5378450" cy="774700"/>
          </a:xfrm>
          <a:prstGeom prst="line">
            <a:avLst/>
          </a:prstGeom>
          <a:ln w="2540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>
            <a:endCxn id="3" idx="0"/>
          </p:cNvCxnSpPr>
          <p:nvPr/>
        </p:nvCxnSpPr>
        <p:spPr>
          <a:xfrm flipV="1">
            <a:off x="684213" y="1501775"/>
            <a:ext cx="5183187" cy="1066800"/>
          </a:xfrm>
          <a:prstGeom prst="line">
            <a:avLst/>
          </a:prstGeom>
          <a:ln w="2540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ál 21"/>
          <p:cNvSpPr/>
          <p:nvPr/>
        </p:nvSpPr>
        <p:spPr>
          <a:xfrm rot="469216">
            <a:off x="6110288" y="1747838"/>
            <a:ext cx="496887" cy="16922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298" name="TextovéPole 22"/>
          <p:cNvSpPr txBox="1">
            <a:spLocks noChangeArrowheads="1"/>
          </p:cNvSpPr>
          <p:nvPr/>
        </p:nvSpPr>
        <p:spPr bwMode="auto">
          <a:xfrm>
            <a:off x="5997575" y="4868863"/>
            <a:ext cx="1158875" cy="369887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Polostín</a:t>
            </a:r>
          </a:p>
        </p:txBody>
      </p:sp>
      <p:cxnSp>
        <p:nvCxnSpPr>
          <p:cNvPr id="25" name="Přímá spojnice se šipkou 24"/>
          <p:cNvCxnSpPr>
            <a:stCxn id="12298" idx="0"/>
          </p:cNvCxnSpPr>
          <p:nvPr/>
        </p:nvCxnSpPr>
        <p:spPr>
          <a:xfrm flipV="1">
            <a:off x="6577013" y="2744788"/>
            <a:ext cx="349250" cy="21240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2298" idx="0"/>
          </p:cNvCxnSpPr>
          <p:nvPr/>
        </p:nvCxnSpPr>
        <p:spPr>
          <a:xfrm flipH="1" flipV="1">
            <a:off x="5795963" y="2671763"/>
            <a:ext cx="781050" cy="2197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1" name="TextovéPole 28"/>
          <p:cNvSpPr txBox="1">
            <a:spLocks noChangeArrowheads="1"/>
          </p:cNvSpPr>
          <p:nvPr/>
        </p:nvSpPr>
        <p:spPr bwMode="auto">
          <a:xfrm>
            <a:off x="4284663" y="549275"/>
            <a:ext cx="1158875" cy="36830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Plný stín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4864100" y="917575"/>
            <a:ext cx="1495425" cy="15033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3" name="TextovéPole 32"/>
          <p:cNvSpPr txBox="1">
            <a:spLocks noChangeArrowheads="1"/>
          </p:cNvSpPr>
          <p:nvPr/>
        </p:nvSpPr>
        <p:spPr bwMode="auto">
          <a:xfrm>
            <a:off x="1908175" y="2560638"/>
            <a:ext cx="1295400" cy="36830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Překážka</a:t>
            </a:r>
          </a:p>
        </p:txBody>
      </p:sp>
      <p:sp>
        <p:nvSpPr>
          <p:cNvPr id="12304" name="TextovéPole 4"/>
          <p:cNvSpPr txBox="1">
            <a:spLocks noChangeArrowheads="1"/>
          </p:cNvSpPr>
          <p:nvPr/>
        </p:nvSpPr>
        <p:spPr bwMode="auto">
          <a:xfrm>
            <a:off x="539750" y="4149725"/>
            <a:ext cx="4324350" cy="147637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Za překážkou, která je osvětlena více světelnými zdroji vzniká</a:t>
            </a:r>
            <a:r>
              <a:rPr lang="cs-CZ" b="1">
                <a:solidFill>
                  <a:srgbClr val="FF0000"/>
                </a:solidFill>
                <a:latin typeface="Comic Sans MS" pitchFamily="66" charset="0"/>
              </a:rPr>
              <a:t> plný stín, </a:t>
            </a:r>
            <a:r>
              <a:rPr lang="cs-CZ" b="1">
                <a:latin typeface="Comic Sans MS" pitchFamily="66" charset="0"/>
              </a:rPr>
              <a:t>případně </a:t>
            </a:r>
            <a:r>
              <a:rPr lang="cs-CZ" b="1">
                <a:solidFill>
                  <a:srgbClr val="FF0000"/>
                </a:solidFill>
                <a:latin typeface="Comic Sans MS" pitchFamily="66" charset="0"/>
              </a:rPr>
              <a:t>polostín</a:t>
            </a:r>
            <a:r>
              <a:rPr lang="cs-CZ" b="1">
                <a:latin typeface="Comic Sans MS" pitchFamily="66" charset="0"/>
              </a:rPr>
              <a:t>, podle vzájemné polohy světelných zdrojů a překážky.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90000"/>
            </a:schemeClr>
          </a:solidFill>
          <a:ln w="25400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b="1" dirty="0" smtClean="0">
                <a:latin typeface="Comic Sans MS" pitchFamily="66" charset="0"/>
              </a:rPr>
              <a:t>Měsíční fáze</a:t>
            </a:r>
            <a:endParaRPr lang="cs-CZ" b="1" dirty="0">
              <a:latin typeface="Comic Sans MS" pitchFamily="66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107950" y="2368550"/>
            <a:ext cx="2879725" cy="2952750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6516688" y="3440113"/>
            <a:ext cx="863600" cy="8096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5784850" y="2833688"/>
            <a:ext cx="431800" cy="4048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5851525" y="4495800"/>
            <a:ext cx="431800" cy="404813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7661275" y="4495800"/>
            <a:ext cx="431800" cy="404813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7661275" y="2830513"/>
            <a:ext cx="431800" cy="4048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5543550" y="3690938"/>
            <a:ext cx="431800" cy="4048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7926388" y="3643313"/>
            <a:ext cx="431800" cy="40322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6732588" y="2557463"/>
            <a:ext cx="431800" cy="4048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711950" y="4729163"/>
            <a:ext cx="431800" cy="40481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Tětiva 21"/>
          <p:cNvSpPr/>
          <p:nvPr/>
        </p:nvSpPr>
        <p:spPr>
          <a:xfrm rot="11958154">
            <a:off x="6765925" y="2576513"/>
            <a:ext cx="387350" cy="385762"/>
          </a:xfrm>
          <a:prstGeom prst="chord">
            <a:avLst>
              <a:gd name="adj1" fmla="val 2700000"/>
              <a:gd name="adj2" fmla="val 165424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3" name="Tětiva 22"/>
          <p:cNvSpPr/>
          <p:nvPr/>
        </p:nvSpPr>
        <p:spPr>
          <a:xfrm rot="11958154">
            <a:off x="7732713" y="2843213"/>
            <a:ext cx="385762" cy="385762"/>
          </a:xfrm>
          <a:prstGeom prst="chord">
            <a:avLst>
              <a:gd name="adj1" fmla="val 2700000"/>
              <a:gd name="adj2" fmla="val 165424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4" name="Tětiva 23"/>
          <p:cNvSpPr/>
          <p:nvPr/>
        </p:nvSpPr>
        <p:spPr>
          <a:xfrm rot="11958154">
            <a:off x="6786563" y="4738688"/>
            <a:ext cx="385762" cy="385762"/>
          </a:xfrm>
          <a:prstGeom prst="chord">
            <a:avLst>
              <a:gd name="adj1" fmla="val 2700000"/>
              <a:gd name="adj2" fmla="val 165424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5" name="Tětiva 24"/>
          <p:cNvSpPr/>
          <p:nvPr/>
        </p:nvSpPr>
        <p:spPr>
          <a:xfrm rot="11958154">
            <a:off x="7745413" y="4505325"/>
            <a:ext cx="385762" cy="385763"/>
          </a:xfrm>
          <a:prstGeom prst="chord">
            <a:avLst>
              <a:gd name="adj1" fmla="val 2700000"/>
              <a:gd name="adj2" fmla="val 165424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6" name="Tětiva 25"/>
          <p:cNvSpPr/>
          <p:nvPr/>
        </p:nvSpPr>
        <p:spPr>
          <a:xfrm rot="11958154">
            <a:off x="5867400" y="2840038"/>
            <a:ext cx="385763" cy="385762"/>
          </a:xfrm>
          <a:prstGeom prst="chord">
            <a:avLst>
              <a:gd name="adj1" fmla="val 2700000"/>
              <a:gd name="adj2" fmla="val 165424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7" name="Tětiva 26"/>
          <p:cNvSpPr/>
          <p:nvPr/>
        </p:nvSpPr>
        <p:spPr>
          <a:xfrm rot="11958154">
            <a:off x="8020050" y="3652838"/>
            <a:ext cx="385763" cy="384175"/>
          </a:xfrm>
          <a:prstGeom prst="chord">
            <a:avLst>
              <a:gd name="adj1" fmla="val 2700000"/>
              <a:gd name="adj2" fmla="val 165424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8" name="Tětiva 27"/>
          <p:cNvSpPr/>
          <p:nvPr/>
        </p:nvSpPr>
        <p:spPr>
          <a:xfrm rot="11958154">
            <a:off x="5627688" y="3700463"/>
            <a:ext cx="387350" cy="385762"/>
          </a:xfrm>
          <a:prstGeom prst="chord">
            <a:avLst>
              <a:gd name="adj1" fmla="val 2700000"/>
              <a:gd name="adj2" fmla="val 165424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9" name="Tětiva 28"/>
          <p:cNvSpPr/>
          <p:nvPr/>
        </p:nvSpPr>
        <p:spPr>
          <a:xfrm rot="11958154">
            <a:off x="5903913" y="4505325"/>
            <a:ext cx="385762" cy="385763"/>
          </a:xfrm>
          <a:prstGeom prst="chord">
            <a:avLst>
              <a:gd name="adj1" fmla="val 2700000"/>
              <a:gd name="adj2" fmla="val 16542497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31" name="Přímá spojnice se šipkou 30"/>
          <p:cNvCxnSpPr/>
          <p:nvPr/>
        </p:nvCxnSpPr>
        <p:spPr>
          <a:xfrm>
            <a:off x="3489325" y="2759075"/>
            <a:ext cx="1439863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>
            <a:off x="3489325" y="3081338"/>
            <a:ext cx="1439863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3489325" y="2384425"/>
            <a:ext cx="1439863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3495675" y="3443288"/>
            <a:ext cx="1439863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>
            <a:off x="3522663" y="3844925"/>
            <a:ext cx="1439862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>
            <a:off x="3500438" y="4265613"/>
            <a:ext cx="1439862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3500438" y="4746625"/>
            <a:ext cx="1439862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>
            <a:off x="3500438" y="5176838"/>
            <a:ext cx="1439862" cy="0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41" name="TextovéPole 39"/>
          <p:cNvSpPr txBox="1">
            <a:spLocks noChangeArrowheads="1"/>
          </p:cNvSpPr>
          <p:nvPr/>
        </p:nvSpPr>
        <p:spPr bwMode="auto">
          <a:xfrm>
            <a:off x="8431213" y="3660775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1</a:t>
            </a:r>
          </a:p>
        </p:txBody>
      </p:sp>
      <p:sp>
        <p:nvSpPr>
          <p:cNvPr id="13342" name="TextovéPole 40"/>
          <p:cNvSpPr txBox="1">
            <a:spLocks noChangeArrowheads="1"/>
          </p:cNvSpPr>
          <p:nvPr/>
        </p:nvSpPr>
        <p:spPr bwMode="auto">
          <a:xfrm>
            <a:off x="8170863" y="2711450"/>
            <a:ext cx="360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2</a:t>
            </a:r>
          </a:p>
        </p:txBody>
      </p:sp>
      <p:sp>
        <p:nvSpPr>
          <p:cNvPr id="13343" name="TextovéPole 41"/>
          <p:cNvSpPr txBox="1">
            <a:spLocks noChangeArrowheads="1"/>
          </p:cNvSpPr>
          <p:nvPr/>
        </p:nvSpPr>
        <p:spPr bwMode="auto">
          <a:xfrm>
            <a:off x="6783388" y="2147888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3</a:t>
            </a:r>
          </a:p>
        </p:txBody>
      </p:sp>
      <p:sp>
        <p:nvSpPr>
          <p:cNvPr id="13344" name="TextovéPole 42"/>
          <p:cNvSpPr txBox="1">
            <a:spLocks noChangeArrowheads="1"/>
          </p:cNvSpPr>
          <p:nvPr/>
        </p:nvSpPr>
        <p:spPr bwMode="auto">
          <a:xfrm>
            <a:off x="5440363" y="2551113"/>
            <a:ext cx="360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4</a:t>
            </a:r>
          </a:p>
        </p:txBody>
      </p:sp>
      <p:sp>
        <p:nvSpPr>
          <p:cNvPr id="13345" name="TextovéPole 43"/>
          <p:cNvSpPr txBox="1">
            <a:spLocks noChangeArrowheads="1"/>
          </p:cNvSpPr>
          <p:nvPr/>
        </p:nvSpPr>
        <p:spPr bwMode="auto">
          <a:xfrm>
            <a:off x="5080000" y="3708400"/>
            <a:ext cx="360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5</a:t>
            </a:r>
          </a:p>
        </p:txBody>
      </p:sp>
      <p:sp>
        <p:nvSpPr>
          <p:cNvPr id="13346" name="TextovéPole 44"/>
          <p:cNvSpPr txBox="1">
            <a:spLocks noChangeArrowheads="1"/>
          </p:cNvSpPr>
          <p:nvPr/>
        </p:nvSpPr>
        <p:spPr bwMode="auto">
          <a:xfrm>
            <a:off x="5405438" y="4697413"/>
            <a:ext cx="360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6</a:t>
            </a:r>
          </a:p>
        </p:txBody>
      </p:sp>
      <p:sp>
        <p:nvSpPr>
          <p:cNvPr id="13347" name="TextovéPole 45"/>
          <p:cNvSpPr txBox="1">
            <a:spLocks noChangeArrowheads="1"/>
          </p:cNvSpPr>
          <p:nvPr/>
        </p:nvSpPr>
        <p:spPr bwMode="auto">
          <a:xfrm>
            <a:off x="6748463" y="5135563"/>
            <a:ext cx="3603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7</a:t>
            </a:r>
          </a:p>
        </p:txBody>
      </p:sp>
      <p:sp>
        <p:nvSpPr>
          <p:cNvPr id="13348" name="TextovéPole 46"/>
          <p:cNvSpPr txBox="1">
            <a:spLocks noChangeArrowheads="1"/>
          </p:cNvSpPr>
          <p:nvPr/>
        </p:nvSpPr>
        <p:spPr bwMode="auto">
          <a:xfrm>
            <a:off x="8123238" y="4862513"/>
            <a:ext cx="3603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8</a:t>
            </a:r>
          </a:p>
        </p:txBody>
      </p:sp>
      <p:sp>
        <p:nvSpPr>
          <p:cNvPr id="13349" name="TextovéPole 47"/>
          <p:cNvSpPr txBox="1">
            <a:spLocks noChangeArrowheads="1"/>
          </p:cNvSpPr>
          <p:nvPr/>
        </p:nvSpPr>
        <p:spPr bwMode="auto">
          <a:xfrm>
            <a:off x="638175" y="5483225"/>
            <a:ext cx="8134350" cy="1323975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>
                <a:latin typeface="Comic Sans MS" pitchFamily="66" charset="0"/>
              </a:rPr>
              <a:t>Jestliže vidíme Měsíc jako celý osvětlený kruh, říkáme, že nastal </a:t>
            </a:r>
            <a:r>
              <a:rPr lang="cs-CZ" sz="1600" b="1">
                <a:solidFill>
                  <a:srgbClr val="FF0000"/>
                </a:solidFill>
                <a:latin typeface="Comic Sans MS" pitchFamily="66" charset="0"/>
              </a:rPr>
              <a:t>úplněk</a:t>
            </a:r>
            <a:r>
              <a:rPr lang="cs-CZ" sz="1600" b="1">
                <a:latin typeface="Comic Sans MS" pitchFamily="66" charset="0"/>
              </a:rPr>
              <a:t> (1). Za týden vidíme z Měsíce pouze srpek ve tvaru písmene C (2 – 4). Říkáme, že </a:t>
            </a:r>
            <a:r>
              <a:rPr lang="cs-CZ" sz="1600" b="1">
                <a:solidFill>
                  <a:srgbClr val="FF0000"/>
                </a:solidFill>
                <a:latin typeface="Comic Sans MS" pitchFamily="66" charset="0"/>
              </a:rPr>
              <a:t>ubývá</a:t>
            </a:r>
            <a:r>
              <a:rPr lang="cs-CZ" sz="1600" b="1">
                <a:latin typeface="Comic Sans MS" pitchFamily="66" charset="0"/>
              </a:rPr>
              <a:t>. Ve fázi (5) není Měsíc ze Země osvícen. Říkáme jí </a:t>
            </a:r>
            <a:r>
              <a:rPr lang="cs-CZ" sz="1600" b="1">
                <a:solidFill>
                  <a:srgbClr val="FF0000"/>
                </a:solidFill>
                <a:latin typeface="Comic Sans MS" pitchFamily="66" charset="0"/>
              </a:rPr>
              <a:t>nov</a:t>
            </a:r>
            <a:r>
              <a:rPr lang="cs-CZ" sz="1600" b="1">
                <a:latin typeface="Comic Sans MS" pitchFamily="66" charset="0"/>
              </a:rPr>
              <a:t>. Po týdnu přejde Měsíc do tvaru písmene D (6 – 8), říkáme, že </a:t>
            </a:r>
            <a:r>
              <a:rPr lang="cs-CZ" sz="1600" b="1">
                <a:solidFill>
                  <a:srgbClr val="FF0000"/>
                </a:solidFill>
                <a:latin typeface="Comic Sans MS" pitchFamily="66" charset="0"/>
              </a:rPr>
              <a:t>přibývá</a:t>
            </a:r>
            <a:r>
              <a:rPr lang="cs-CZ" sz="1600" b="1">
                <a:latin typeface="Comic Sans MS" pitchFamily="66" charset="0"/>
              </a:rPr>
              <a:t>,</a:t>
            </a:r>
            <a:r>
              <a:rPr lang="cs-CZ" sz="1600" b="1">
                <a:solidFill>
                  <a:srgbClr val="FF0000"/>
                </a:solidFill>
                <a:latin typeface="Comic Sans MS" pitchFamily="66" charset="0"/>
              </a:rPr>
              <a:t> dorůstá</a:t>
            </a:r>
            <a:r>
              <a:rPr lang="cs-CZ" sz="1600" b="1">
                <a:latin typeface="Comic Sans MS" pitchFamily="66" charset="0"/>
              </a:rPr>
              <a:t>. Celý děj se opakuje po 28 dnech.</a:t>
            </a:r>
          </a:p>
        </p:txBody>
      </p:sp>
      <p:sp>
        <p:nvSpPr>
          <p:cNvPr id="13350" name="TextovéPole 48"/>
          <p:cNvSpPr txBox="1">
            <a:spLocks noChangeArrowheads="1"/>
          </p:cNvSpPr>
          <p:nvPr/>
        </p:nvSpPr>
        <p:spPr bwMode="auto">
          <a:xfrm>
            <a:off x="1042988" y="3643313"/>
            <a:ext cx="12255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Slunce</a:t>
            </a:r>
          </a:p>
        </p:txBody>
      </p:sp>
      <p:sp>
        <p:nvSpPr>
          <p:cNvPr id="13351" name="TextovéPole 49"/>
          <p:cNvSpPr txBox="1">
            <a:spLocks noChangeArrowheads="1"/>
          </p:cNvSpPr>
          <p:nvPr/>
        </p:nvSpPr>
        <p:spPr bwMode="auto">
          <a:xfrm>
            <a:off x="6748463" y="3624263"/>
            <a:ext cx="5762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latin typeface="Comic Sans MS" pitchFamily="66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95288" y="333375"/>
            <a:ext cx="403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Použité zdroje: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68313" y="836613"/>
            <a:ext cx="82804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dirty="0">
                <a:latin typeface="Comic Sans MS" pitchFamily="66" charset="0"/>
              </a:rPr>
              <a:t>RNDr. Martin Macháček, CSc., Fyzika pro základní školy a víceletá gymnázia, </a:t>
            </a:r>
            <a:r>
              <a:rPr lang="cs-CZ" dirty="0" err="1">
                <a:latin typeface="Comic Sans MS" pitchFamily="66" charset="0"/>
              </a:rPr>
              <a:t>Prometheus</a:t>
            </a:r>
            <a:r>
              <a:rPr lang="cs-CZ" dirty="0">
                <a:latin typeface="Comic Sans MS" pitchFamily="66" charset="0"/>
              </a:rPr>
              <a:t>, 1999</a:t>
            </a:r>
          </a:p>
          <a:p>
            <a:endParaRPr lang="cs-CZ" dirty="0">
              <a:latin typeface="Comic Sans MS" pitchFamily="66" charset="0"/>
            </a:endParaRPr>
          </a:p>
          <a:p>
            <a:r>
              <a:rPr lang="cs-CZ" dirty="0">
                <a:latin typeface="Comic Sans MS" pitchFamily="66" charset="0"/>
              </a:rPr>
              <a:t>František Jáchym a Jiří Tesař, Fyzika pro 7. ročník základní školy, SPN, 2001</a:t>
            </a:r>
          </a:p>
          <a:p>
            <a:endParaRPr lang="cs-CZ" dirty="0">
              <a:latin typeface="Comic Sans MS" pitchFamily="66" charset="0"/>
            </a:endParaRPr>
          </a:p>
          <a:p>
            <a:r>
              <a:rPr lang="cs-CZ" dirty="0">
                <a:latin typeface="Comic Sans MS" pitchFamily="66" charset="0"/>
              </a:rPr>
              <a:t>Obrázky jsou vytvořeny pomocí automatických tvarů a textových polí v programu </a:t>
            </a:r>
            <a:r>
              <a:rPr lang="cs-CZ" dirty="0" err="1" smtClean="0">
                <a:latin typeface="Comic Sans MS" pitchFamily="66" charset="0"/>
              </a:rPr>
              <a:t>word</a:t>
            </a:r>
            <a:r>
              <a:rPr lang="cs-CZ" dirty="0" smtClean="0">
                <a:latin typeface="Comic Sans MS" pitchFamily="66" charset="0"/>
              </a:rPr>
              <a:t> – www.office.</a:t>
            </a:r>
            <a:r>
              <a:rPr lang="cs-CZ" dirty="0" err="1" smtClean="0">
                <a:latin typeface="Comic Sans MS" pitchFamily="66" charset="0"/>
              </a:rPr>
              <a:t>microsoft.com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84213" y="2060575"/>
            <a:ext cx="4824412" cy="66675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Světlo je elektromagnetické záření o vlnové délce 400 až 700 nm.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Co je to světlo?</a:t>
            </a:r>
          </a:p>
        </p:txBody>
      </p:sp>
      <p:pic>
        <p:nvPicPr>
          <p:cNvPr id="3076" name="Picture 6" descr="MP900401231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3438" y="2997200"/>
            <a:ext cx="3914775" cy="3132138"/>
          </a:xfrm>
          <a:noFill/>
          <a:ln w="47625">
            <a:solidFill>
              <a:srgbClr val="FF3300"/>
            </a:solidFill>
          </a:ln>
        </p:spPr>
      </p:pic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68313" y="4076700"/>
            <a:ext cx="3527425" cy="176530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b="1">
                <a:latin typeface="Comic Sans MS" pitchFamily="66" charset="0"/>
              </a:rPr>
              <a:t>Vidíme to, z čeho k nám přichází světlo. </a:t>
            </a:r>
            <a:r>
              <a:rPr lang="cs-CZ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Světelné zdroje</a:t>
            </a:r>
            <a:r>
              <a:rPr lang="cs-CZ" b="1">
                <a:latin typeface="Comic Sans MS" pitchFamily="66" charset="0"/>
              </a:rPr>
              <a:t> „vyrábějí „ vlastní světlo. Ostatní předměty vidíme, když odrážejí světlo některého světelného zdroje.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6"/>
          <p:cNvSpPr>
            <a:spLocks noGrp="1" noChangeArrowheads="1"/>
          </p:cNvSpPr>
          <p:nvPr>
            <p:ph type="title" sz="quarter"/>
          </p:nvPr>
        </p:nvSpPr>
        <p:spPr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b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Světelné zdroje</a:t>
            </a:r>
          </a:p>
        </p:txBody>
      </p:sp>
      <p:pic>
        <p:nvPicPr>
          <p:cNvPr id="4099" name="Picture 10" descr="MC900440405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1275" y="1700213"/>
            <a:ext cx="2185988" cy="2185987"/>
          </a:xfrm>
          <a:noFill/>
        </p:spPr>
      </p:pic>
      <p:pic>
        <p:nvPicPr>
          <p:cNvPr id="4100" name="Picture 12" descr="MP900422321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04025" y="1557338"/>
            <a:ext cx="1457325" cy="2185987"/>
          </a:xfrm>
          <a:noFill/>
          <a:ln w="41275">
            <a:solidFill>
              <a:srgbClr val="FF3300"/>
            </a:solidFill>
          </a:ln>
        </p:spPr>
      </p:pic>
      <p:pic>
        <p:nvPicPr>
          <p:cNvPr id="4101" name="Picture 14" descr="MP900289761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8313" y="2924175"/>
            <a:ext cx="1944687" cy="1296988"/>
          </a:xfrm>
          <a:noFill/>
          <a:ln w="44450">
            <a:solidFill>
              <a:srgbClr val="000000"/>
            </a:solidFill>
          </a:ln>
        </p:spPr>
      </p:pic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468313" y="1700213"/>
            <a:ext cx="2952750" cy="941387"/>
          </a:xfrm>
          <a:prstGeom prst="rect">
            <a:avLst/>
          </a:prstGeom>
          <a:solidFill>
            <a:srgbClr val="FFFF00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Teplé světelné zdroje</a:t>
            </a:r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– kromě světla vydávají i teplo</a:t>
            </a:r>
          </a:p>
        </p:txBody>
      </p:sp>
      <p:pic>
        <p:nvPicPr>
          <p:cNvPr id="4103" name="Picture 16" descr="MP900289934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227763" y="4652963"/>
            <a:ext cx="2243137" cy="1476375"/>
          </a:xfrm>
          <a:noFill/>
          <a:ln w="41275">
            <a:solidFill>
              <a:srgbClr val="FF0000"/>
            </a:solidFill>
          </a:ln>
        </p:spPr>
      </p:pic>
      <p:pic>
        <p:nvPicPr>
          <p:cNvPr id="4104" name="Picture 18" descr="MC900351541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8038" y="4221163"/>
            <a:ext cx="1711325" cy="17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9" descr="MC900441397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7088" y="4797425"/>
            <a:ext cx="1731962" cy="173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" name="Text Box 20"/>
          <p:cNvSpPr txBox="1">
            <a:spLocks noChangeArrowheads="1"/>
          </p:cNvSpPr>
          <p:nvPr/>
        </p:nvSpPr>
        <p:spPr bwMode="auto">
          <a:xfrm>
            <a:off x="323850" y="6237288"/>
            <a:ext cx="1944688" cy="39211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Vlákno žárovky</a:t>
            </a:r>
          </a:p>
        </p:txBody>
      </p:sp>
      <p:sp>
        <p:nvSpPr>
          <p:cNvPr id="4107" name="Text Box 21"/>
          <p:cNvSpPr txBox="1">
            <a:spLocks noChangeArrowheads="1"/>
          </p:cNvSpPr>
          <p:nvPr/>
        </p:nvSpPr>
        <p:spPr bwMode="auto">
          <a:xfrm>
            <a:off x="7019925" y="6237288"/>
            <a:ext cx="863600" cy="39211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Oheň</a:t>
            </a:r>
          </a:p>
        </p:txBody>
      </p:sp>
      <p:sp>
        <p:nvSpPr>
          <p:cNvPr id="4108" name="Text Box 22"/>
          <p:cNvSpPr txBox="1">
            <a:spLocks noChangeArrowheads="1"/>
          </p:cNvSpPr>
          <p:nvPr/>
        </p:nvSpPr>
        <p:spPr bwMode="auto">
          <a:xfrm>
            <a:off x="468313" y="4365625"/>
            <a:ext cx="1944687" cy="392113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Rozžhavené uhlí</a:t>
            </a:r>
          </a:p>
        </p:txBody>
      </p:sp>
      <p:sp>
        <p:nvSpPr>
          <p:cNvPr id="4109" name="Text Box 23"/>
          <p:cNvSpPr txBox="1">
            <a:spLocks noChangeArrowheads="1"/>
          </p:cNvSpPr>
          <p:nvPr/>
        </p:nvSpPr>
        <p:spPr bwMode="auto">
          <a:xfrm>
            <a:off x="3203575" y="3284538"/>
            <a:ext cx="1008063" cy="39211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Slunce</a:t>
            </a:r>
          </a:p>
        </p:txBody>
      </p:sp>
      <p:sp>
        <p:nvSpPr>
          <p:cNvPr id="4110" name="Text Box 24"/>
          <p:cNvSpPr txBox="1">
            <a:spLocks noChangeArrowheads="1"/>
          </p:cNvSpPr>
          <p:nvPr/>
        </p:nvSpPr>
        <p:spPr bwMode="auto">
          <a:xfrm>
            <a:off x="6732588" y="3933825"/>
            <a:ext cx="1728787" cy="392113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Plamen svíčky</a:t>
            </a:r>
          </a:p>
        </p:txBody>
      </p:sp>
      <p:sp>
        <p:nvSpPr>
          <p:cNvPr id="4111" name="Text Box 25"/>
          <p:cNvSpPr txBox="1">
            <a:spLocks noChangeArrowheads="1"/>
          </p:cNvSpPr>
          <p:nvPr/>
        </p:nvSpPr>
        <p:spPr bwMode="auto">
          <a:xfrm>
            <a:off x="3276600" y="6165850"/>
            <a:ext cx="2232025" cy="392113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Rozžhavená kamna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323850" y="333375"/>
            <a:ext cx="5689600" cy="847725"/>
          </a:xfrm>
          <a:prstGeom prst="rect">
            <a:avLst/>
          </a:prstGeom>
          <a:solidFill>
            <a:srgbClr val="FFFF00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b="1" u="sng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Studené světelné zdroje</a:t>
            </a:r>
            <a:r>
              <a:rPr lang="cs-CZ" sz="24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– vydávají převážně světlo</a:t>
            </a:r>
          </a:p>
        </p:txBody>
      </p:sp>
      <p:pic>
        <p:nvPicPr>
          <p:cNvPr id="5123" name="Picture 5" descr="MC90043493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75"/>
            <a:ext cx="22320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" descr="MC90043457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2060575"/>
            <a:ext cx="19621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Line 7"/>
          <p:cNvSpPr>
            <a:spLocks noChangeShapeType="1"/>
          </p:cNvSpPr>
          <p:nvPr/>
        </p:nvSpPr>
        <p:spPr bwMode="auto">
          <a:xfrm flipV="1">
            <a:off x="2124075" y="692150"/>
            <a:ext cx="5761038" cy="5905500"/>
          </a:xfrm>
          <a:prstGeom prst="line">
            <a:avLst/>
          </a:prstGeom>
          <a:noFill/>
          <a:ln w="412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2339975" y="1484313"/>
            <a:ext cx="1584325" cy="422275"/>
          </a:xfrm>
          <a:prstGeom prst="rect">
            <a:avLst/>
          </a:prstGeom>
          <a:solidFill>
            <a:srgbClr val="FFFF00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Světluška</a:t>
            </a:r>
            <a:endParaRPr lang="cs-CZ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539750" y="4005263"/>
            <a:ext cx="1223963" cy="422275"/>
          </a:xfrm>
          <a:prstGeom prst="rect">
            <a:avLst/>
          </a:prstGeom>
          <a:solidFill>
            <a:srgbClr val="FFFF00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0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Zářivka</a:t>
            </a:r>
            <a:endParaRPr lang="cs-CZ" b="1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500563" y="4292600"/>
            <a:ext cx="4248150" cy="1354138"/>
          </a:xfrm>
          <a:prstGeom prst="rect">
            <a:avLst/>
          </a:prstGeom>
          <a:solidFill>
            <a:srgbClr val="FFFF00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Bílé předměty</a:t>
            </a:r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většinu světla odrážejí. </a:t>
            </a:r>
          </a:p>
          <a:p>
            <a:pPr>
              <a:spcBef>
                <a:spcPct val="50000"/>
              </a:spcBef>
              <a:defRPr/>
            </a:pPr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Černé předměty většinu světla pohlcují.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cs-CZ" b="1" smtClean="0">
                <a:latin typeface="Comic Sans MS" pitchFamily="66" charset="0"/>
              </a:rPr>
              <a:t>Jak vidíme barvy</a:t>
            </a:r>
          </a:p>
        </p:txBody>
      </p:sp>
      <p:sp>
        <p:nvSpPr>
          <p:cNvPr id="6147" name="AutoShape 5"/>
          <p:cNvSpPr>
            <a:spLocks noChangeArrowheads="1"/>
          </p:cNvSpPr>
          <p:nvPr/>
        </p:nvSpPr>
        <p:spPr bwMode="auto">
          <a:xfrm rot="1328362">
            <a:off x="2339975" y="2060575"/>
            <a:ext cx="1944688" cy="27368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148" name="Line 6"/>
          <p:cNvSpPr>
            <a:spLocks noChangeShapeType="1"/>
          </p:cNvSpPr>
          <p:nvPr/>
        </p:nvSpPr>
        <p:spPr bwMode="auto">
          <a:xfrm>
            <a:off x="827088" y="2924175"/>
            <a:ext cx="2376487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49" name="Line 7"/>
          <p:cNvSpPr>
            <a:spLocks noChangeShapeType="1"/>
          </p:cNvSpPr>
          <p:nvPr/>
        </p:nvSpPr>
        <p:spPr bwMode="auto">
          <a:xfrm>
            <a:off x="3203575" y="2924175"/>
            <a:ext cx="2376488" cy="6492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3348038" y="2997200"/>
            <a:ext cx="1584325" cy="251936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>
            <a:off x="3203575" y="2924175"/>
            <a:ext cx="2089150" cy="12969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52" name="Line 10"/>
          <p:cNvSpPr>
            <a:spLocks noChangeShapeType="1"/>
          </p:cNvSpPr>
          <p:nvPr/>
        </p:nvSpPr>
        <p:spPr bwMode="auto">
          <a:xfrm>
            <a:off x="3203575" y="2924175"/>
            <a:ext cx="2232025" cy="10096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53" name="Line 11"/>
          <p:cNvSpPr>
            <a:spLocks noChangeShapeType="1"/>
          </p:cNvSpPr>
          <p:nvPr/>
        </p:nvSpPr>
        <p:spPr bwMode="auto">
          <a:xfrm>
            <a:off x="3203575" y="2924175"/>
            <a:ext cx="1944688" cy="15843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54" name="Line 12"/>
          <p:cNvSpPr>
            <a:spLocks noChangeShapeType="1"/>
          </p:cNvSpPr>
          <p:nvPr/>
        </p:nvSpPr>
        <p:spPr bwMode="auto">
          <a:xfrm>
            <a:off x="3203575" y="2924175"/>
            <a:ext cx="1800225" cy="216058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155" name="Text Box 13"/>
          <p:cNvSpPr txBox="1">
            <a:spLocks noChangeArrowheads="1"/>
          </p:cNvSpPr>
          <p:nvPr/>
        </p:nvSpPr>
        <p:spPr bwMode="auto">
          <a:xfrm>
            <a:off x="5580063" y="3357563"/>
            <a:ext cx="1008062" cy="379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1">
                <a:solidFill>
                  <a:srgbClr val="FF3300"/>
                </a:solidFill>
              </a:rPr>
              <a:t>Červené</a:t>
            </a:r>
            <a:r>
              <a:rPr lang="cs-CZ"/>
              <a:t> </a:t>
            </a:r>
          </a:p>
        </p:txBody>
      </p:sp>
      <p:sp>
        <p:nvSpPr>
          <p:cNvPr id="6156" name="Text Box 14"/>
          <p:cNvSpPr txBox="1">
            <a:spLocks noChangeArrowheads="1"/>
          </p:cNvSpPr>
          <p:nvPr/>
        </p:nvSpPr>
        <p:spPr bwMode="auto">
          <a:xfrm>
            <a:off x="5508625" y="3789363"/>
            <a:ext cx="1152525" cy="379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1">
                <a:solidFill>
                  <a:srgbClr val="FF6600"/>
                </a:solidFill>
              </a:rPr>
              <a:t>Oranžová</a:t>
            </a:r>
            <a:r>
              <a:rPr lang="cs-CZ"/>
              <a:t> </a:t>
            </a:r>
          </a:p>
        </p:txBody>
      </p:sp>
      <p:sp>
        <p:nvSpPr>
          <p:cNvPr id="6157" name="Text Box 15"/>
          <p:cNvSpPr txBox="1">
            <a:spLocks noChangeArrowheads="1"/>
          </p:cNvSpPr>
          <p:nvPr/>
        </p:nvSpPr>
        <p:spPr bwMode="auto">
          <a:xfrm>
            <a:off x="5364163" y="4221163"/>
            <a:ext cx="792162" cy="379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1">
                <a:solidFill>
                  <a:srgbClr val="FFFF00"/>
                </a:solidFill>
              </a:rPr>
              <a:t>Žluté</a:t>
            </a:r>
            <a:r>
              <a:rPr lang="cs-CZ"/>
              <a:t> </a:t>
            </a:r>
          </a:p>
        </p:txBody>
      </p:sp>
      <p:sp>
        <p:nvSpPr>
          <p:cNvPr id="6158" name="Text Box 16"/>
          <p:cNvSpPr txBox="1">
            <a:spLocks noChangeArrowheads="1"/>
          </p:cNvSpPr>
          <p:nvPr/>
        </p:nvSpPr>
        <p:spPr bwMode="auto">
          <a:xfrm>
            <a:off x="5219700" y="4652963"/>
            <a:ext cx="865188" cy="379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1">
                <a:solidFill>
                  <a:srgbClr val="008000"/>
                </a:solidFill>
              </a:rPr>
              <a:t>Zelené</a:t>
            </a:r>
            <a:r>
              <a:rPr lang="cs-CZ"/>
              <a:t> </a:t>
            </a:r>
          </a:p>
        </p:txBody>
      </p:sp>
      <p:sp>
        <p:nvSpPr>
          <p:cNvPr id="6159" name="Text Box 17"/>
          <p:cNvSpPr txBox="1">
            <a:spLocks noChangeArrowheads="1"/>
          </p:cNvSpPr>
          <p:nvPr/>
        </p:nvSpPr>
        <p:spPr bwMode="auto">
          <a:xfrm>
            <a:off x="5076825" y="5084763"/>
            <a:ext cx="936625" cy="379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1">
                <a:solidFill>
                  <a:srgbClr val="0000FF"/>
                </a:solidFill>
              </a:rPr>
              <a:t>Modré</a:t>
            </a:r>
            <a:r>
              <a:rPr lang="cs-CZ"/>
              <a:t> </a:t>
            </a:r>
          </a:p>
        </p:txBody>
      </p:sp>
      <p:sp>
        <p:nvSpPr>
          <p:cNvPr id="6160" name="Text Box 18"/>
          <p:cNvSpPr txBox="1">
            <a:spLocks noChangeArrowheads="1"/>
          </p:cNvSpPr>
          <p:nvPr/>
        </p:nvSpPr>
        <p:spPr bwMode="auto">
          <a:xfrm>
            <a:off x="4787900" y="5516563"/>
            <a:ext cx="935038" cy="379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1">
                <a:solidFill>
                  <a:srgbClr val="660066"/>
                </a:solidFill>
              </a:rPr>
              <a:t>Fialové</a:t>
            </a:r>
            <a:r>
              <a:rPr lang="cs-CZ"/>
              <a:t> </a:t>
            </a:r>
          </a:p>
        </p:txBody>
      </p:sp>
      <p:sp>
        <p:nvSpPr>
          <p:cNvPr id="6161" name="Text Box 19"/>
          <p:cNvSpPr txBox="1">
            <a:spLocks noChangeArrowheads="1"/>
          </p:cNvSpPr>
          <p:nvPr/>
        </p:nvSpPr>
        <p:spPr bwMode="auto">
          <a:xfrm>
            <a:off x="1116013" y="2420938"/>
            <a:ext cx="647700" cy="379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chemeClr val="bg1"/>
                </a:solidFill>
              </a:rPr>
              <a:t>Bílé</a:t>
            </a:r>
            <a:r>
              <a:rPr lang="cs-CZ"/>
              <a:t> </a:t>
            </a:r>
          </a:p>
        </p:txBody>
      </p:sp>
      <p:sp>
        <p:nvSpPr>
          <p:cNvPr id="6162" name="Text Box 20"/>
          <p:cNvSpPr txBox="1">
            <a:spLocks noChangeArrowheads="1"/>
          </p:cNvSpPr>
          <p:nvPr/>
        </p:nvSpPr>
        <p:spPr bwMode="auto">
          <a:xfrm>
            <a:off x="4859338" y="1844675"/>
            <a:ext cx="3455987" cy="615950"/>
          </a:xfrm>
          <a:prstGeom prst="rect">
            <a:avLst/>
          </a:prstGeom>
          <a:solidFill>
            <a:srgbClr val="FFFF00"/>
          </a:solidFill>
          <a:ln w="349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1">
                <a:latin typeface="Comic Sans MS" pitchFamily="66" charset="0"/>
              </a:rPr>
              <a:t>Bílé světlo je směs barevných světel.</a:t>
            </a:r>
            <a:endParaRPr lang="cs-CZ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ChangeArrowheads="1"/>
          </p:cNvSpPr>
          <p:nvPr/>
        </p:nvSpPr>
        <p:spPr bwMode="auto">
          <a:xfrm>
            <a:off x="250825" y="2276475"/>
            <a:ext cx="4176713" cy="3240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71" name="Line 4"/>
          <p:cNvSpPr>
            <a:spLocks noChangeShapeType="1"/>
          </p:cNvSpPr>
          <p:nvPr/>
        </p:nvSpPr>
        <p:spPr bwMode="auto">
          <a:xfrm>
            <a:off x="468313" y="4868863"/>
            <a:ext cx="3598862" cy="0"/>
          </a:xfrm>
          <a:prstGeom prst="line">
            <a:avLst/>
          </a:prstGeom>
          <a:noFill/>
          <a:ln w="1047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 flipV="1">
            <a:off x="2051050" y="3357563"/>
            <a:ext cx="2016125" cy="1439862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 flipV="1">
            <a:off x="2411413" y="3933825"/>
            <a:ext cx="2016125" cy="863600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 flipV="1">
            <a:off x="2700338" y="4508500"/>
            <a:ext cx="1511300" cy="288925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 flipH="1" flipV="1">
            <a:off x="468313" y="4076700"/>
            <a:ext cx="1366837" cy="720725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6" name="Line 10"/>
          <p:cNvSpPr>
            <a:spLocks noChangeShapeType="1"/>
          </p:cNvSpPr>
          <p:nvPr/>
        </p:nvSpPr>
        <p:spPr bwMode="auto">
          <a:xfrm flipH="1" flipV="1">
            <a:off x="684213" y="3068638"/>
            <a:ext cx="1150937" cy="1728787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7" name="Line 11"/>
          <p:cNvSpPr>
            <a:spLocks noChangeShapeType="1"/>
          </p:cNvSpPr>
          <p:nvPr/>
        </p:nvSpPr>
        <p:spPr bwMode="auto">
          <a:xfrm flipH="1" flipV="1">
            <a:off x="971550" y="2997200"/>
            <a:ext cx="1079500" cy="1800225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 flipH="1" flipV="1">
            <a:off x="1258888" y="2924175"/>
            <a:ext cx="1081087" cy="187325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79" name="Line 13"/>
          <p:cNvSpPr>
            <a:spLocks noChangeShapeType="1"/>
          </p:cNvSpPr>
          <p:nvPr/>
        </p:nvSpPr>
        <p:spPr bwMode="auto">
          <a:xfrm flipH="1" flipV="1">
            <a:off x="1547813" y="2852738"/>
            <a:ext cx="1079500" cy="1944687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0" name="Rectangle 14"/>
          <p:cNvSpPr>
            <a:spLocks noChangeArrowheads="1"/>
          </p:cNvSpPr>
          <p:nvPr/>
        </p:nvSpPr>
        <p:spPr bwMode="auto">
          <a:xfrm>
            <a:off x="4572000" y="2276475"/>
            <a:ext cx="4176713" cy="3240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181" name="Line 15"/>
          <p:cNvSpPr>
            <a:spLocks noChangeShapeType="1"/>
          </p:cNvSpPr>
          <p:nvPr/>
        </p:nvSpPr>
        <p:spPr bwMode="auto">
          <a:xfrm flipH="1">
            <a:off x="6227763" y="3860800"/>
            <a:ext cx="1587" cy="1366838"/>
          </a:xfrm>
          <a:prstGeom prst="line">
            <a:avLst/>
          </a:prstGeom>
          <a:noFill/>
          <a:ln w="1047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2" name="Line 16"/>
          <p:cNvSpPr>
            <a:spLocks noChangeShapeType="1"/>
          </p:cNvSpPr>
          <p:nvPr/>
        </p:nvSpPr>
        <p:spPr bwMode="auto">
          <a:xfrm flipH="1">
            <a:off x="7667625" y="4221163"/>
            <a:ext cx="719138" cy="935037"/>
          </a:xfrm>
          <a:prstGeom prst="line">
            <a:avLst/>
          </a:prstGeom>
          <a:noFill/>
          <a:ln w="10477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3" name="Line 17"/>
          <p:cNvSpPr>
            <a:spLocks noChangeShapeType="1"/>
          </p:cNvSpPr>
          <p:nvPr/>
        </p:nvSpPr>
        <p:spPr bwMode="auto">
          <a:xfrm flipV="1">
            <a:off x="6227763" y="4365625"/>
            <a:ext cx="1943100" cy="0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4" name="Line 19"/>
          <p:cNvSpPr>
            <a:spLocks noChangeShapeType="1"/>
          </p:cNvSpPr>
          <p:nvPr/>
        </p:nvSpPr>
        <p:spPr bwMode="auto">
          <a:xfrm flipV="1">
            <a:off x="6227763" y="4581525"/>
            <a:ext cx="1873250" cy="0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5" name="Line 20"/>
          <p:cNvSpPr>
            <a:spLocks noChangeShapeType="1"/>
          </p:cNvSpPr>
          <p:nvPr/>
        </p:nvSpPr>
        <p:spPr bwMode="auto">
          <a:xfrm flipV="1">
            <a:off x="6300788" y="4797425"/>
            <a:ext cx="1584325" cy="0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6" name="Line 21"/>
          <p:cNvSpPr>
            <a:spLocks noChangeShapeType="1"/>
          </p:cNvSpPr>
          <p:nvPr/>
        </p:nvSpPr>
        <p:spPr bwMode="auto">
          <a:xfrm flipV="1">
            <a:off x="6300788" y="5013325"/>
            <a:ext cx="1439862" cy="0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7" name="Line 22"/>
          <p:cNvSpPr>
            <a:spLocks noChangeShapeType="1"/>
          </p:cNvSpPr>
          <p:nvPr/>
        </p:nvSpPr>
        <p:spPr bwMode="auto">
          <a:xfrm flipV="1">
            <a:off x="4716463" y="4581525"/>
            <a:ext cx="1439862" cy="0"/>
          </a:xfrm>
          <a:prstGeom prst="line">
            <a:avLst/>
          </a:prstGeom>
          <a:noFill/>
          <a:ln w="15875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8" name="Line 23"/>
          <p:cNvSpPr>
            <a:spLocks noChangeShapeType="1"/>
          </p:cNvSpPr>
          <p:nvPr/>
        </p:nvSpPr>
        <p:spPr bwMode="auto">
          <a:xfrm flipV="1">
            <a:off x="4643438" y="4365625"/>
            <a:ext cx="1441450" cy="0"/>
          </a:xfrm>
          <a:prstGeom prst="line">
            <a:avLst/>
          </a:prstGeom>
          <a:noFill/>
          <a:ln w="15875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89" name="Line 24"/>
          <p:cNvSpPr>
            <a:spLocks noChangeShapeType="1"/>
          </p:cNvSpPr>
          <p:nvPr/>
        </p:nvSpPr>
        <p:spPr bwMode="auto">
          <a:xfrm flipV="1">
            <a:off x="4643438" y="4797425"/>
            <a:ext cx="1512887" cy="0"/>
          </a:xfrm>
          <a:prstGeom prst="line">
            <a:avLst/>
          </a:prstGeom>
          <a:noFill/>
          <a:ln w="15875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90" name="Line 25"/>
          <p:cNvSpPr>
            <a:spLocks noChangeShapeType="1"/>
          </p:cNvSpPr>
          <p:nvPr/>
        </p:nvSpPr>
        <p:spPr bwMode="auto">
          <a:xfrm flipV="1">
            <a:off x="4716463" y="5013325"/>
            <a:ext cx="1439862" cy="0"/>
          </a:xfrm>
          <a:prstGeom prst="line">
            <a:avLst/>
          </a:prstGeom>
          <a:noFill/>
          <a:ln w="15875">
            <a:solidFill>
              <a:schemeClr val="bg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91" name="Line 26"/>
          <p:cNvSpPr>
            <a:spLocks noChangeShapeType="1"/>
          </p:cNvSpPr>
          <p:nvPr/>
        </p:nvSpPr>
        <p:spPr bwMode="auto">
          <a:xfrm>
            <a:off x="7524750" y="4005263"/>
            <a:ext cx="649288" cy="360362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92" name="Line 27"/>
          <p:cNvSpPr>
            <a:spLocks noChangeShapeType="1"/>
          </p:cNvSpPr>
          <p:nvPr/>
        </p:nvSpPr>
        <p:spPr bwMode="auto">
          <a:xfrm>
            <a:off x="7308850" y="4221163"/>
            <a:ext cx="790575" cy="360362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93" name="Line 28"/>
          <p:cNvSpPr>
            <a:spLocks noChangeShapeType="1"/>
          </p:cNvSpPr>
          <p:nvPr/>
        </p:nvSpPr>
        <p:spPr bwMode="auto">
          <a:xfrm flipV="1">
            <a:off x="6516688" y="4724400"/>
            <a:ext cx="1439862" cy="504825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94" name="Line 29"/>
          <p:cNvSpPr>
            <a:spLocks noChangeShapeType="1"/>
          </p:cNvSpPr>
          <p:nvPr/>
        </p:nvSpPr>
        <p:spPr bwMode="auto">
          <a:xfrm flipV="1">
            <a:off x="7092950" y="5013325"/>
            <a:ext cx="576263" cy="287338"/>
          </a:xfrm>
          <a:prstGeom prst="line">
            <a:avLst/>
          </a:prstGeom>
          <a:noFill/>
          <a:ln w="15875">
            <a:solidFill>
              <a:srgbClr val="0000FF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95" name="Text Box 30"/>
          <p:cNvSpPr txBox="1">
            <a:spLocks noChangeArrowheads="1"/>
          </p:cNvSpPr>
          <p:nvPr/>
        </p:nvSpPr>
        <p:spPr bwMode="auto">
          <a:xfrm>
            <a:off x="5076825" y="6092825"/>
            <a:ext cx="1871663" cy="388938"/>
          </a:xfrm>
          <a:prstGeom prst="rect">
            <a:avLst/>
          </a:prstGeo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Modrý celofán</a:t>
            </a:r>
          </a:p>
        </p:txBody>
      </p:sp>
      <p:sp>
        <p:nvSpPr>
          <p:cNvPr id="7196" name="Line 31"/>
          <p:cNvSpPr>
            <a:spLocks noChangeShapeType="1"/>
          </p:cNvSpPr>
          <p:nvPr/>
        </p:nvSpPr>
        <p:spPr bwMode="auto">
          <a:xfrm flipV="1">
            <a:off x="5580063" y="5300663"/>
            <a:ext cx="576262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97" name="Text Box 32"/>
          <p:cNvSpPr txBox="1">
            <a:spLocks noChangeArrowheads="1"/>
          </p:cNvSpPr>
          <p:nvPr/>
        </p:nvSpPr>
        <p:spPr bwMode="auto">
          <a:xfrm>
            <a:off x="7308850" y="5876925"/>
            <a:ext cx="1368425" cy="388938"/>
          </a:xfrm>
          <a:prstGeom prst="rect">
            <a:avLst/>
          </a:prstGeo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Bílý papír</a:t>
            </a:r>
          </a:p>
        </p:txBody>
      </p:sp>
      <p:sp>
        <p:nvSpPr>
          <p:cNvPr id="7198" name="Line 33"/>
          <p:cNvSpPr>
            <a:spLocks noChangeShapeType="1"/>
          </p:cNvSpPr>
          <p:nvPr/>
        </p:nvSpPr>
        <p:spPr bwMode="auto">
          <a:xfrm flipH="1" flipV="1">
            <a:off x="8101013" y="4797425"/>
            <a:ext cx="287337" cy="10795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7199" name="Text Box 34"/>
          <p:cNvSpPr txBox="1">
            <a:spLocks noChangeArrowheads="1"/>
          </p:cNvSpPr>
          <p:nvPr/>
        </p:nvSpPr>
        <p:spPr bwMode="auto">
          <a:xfrm>
            <a:off x="4643438" y="3716338"/>
            <a:ext cx="1439862" cy="388937"/>
          </a:xfrm>
          <a:prstGeom prst="rect">
            <a:avLst/>
          </a:prstGeo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Bílé světlo</a:t>
            </a:r>
          </a:p>
        </p:txBody>
      </p:sp>
      <p:sp>
        <p:nvSpPr>
          <p:cNvPr id="7200" name="Text Box 35"/>
          <p:cNvSpPr txBox="1">
            <a:spLocks noChangeArrowheads="1"/>
          </p:cNvSpPr>
          <p:nvPr/>
        </p:nvSpPr>
        <p:spPr bwMode="auto">
          <a:xfrm>
            <a:off x="6588125" y="3429000"/>
            <a:ext cx="1800225" cy="388938"/>
          </a:xfrm>
          <a:prstGeom prst="rect">
            <a:avLst/>
          </a:prstGeo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Modré světlo</a:t>
            </a:r>
          </a:p>
        </p:txBody>
      </p:sp>
      <p:sp>
        <p:nvSpPr>
          <p:cNvPr id="7201" name="Text Box 36"/>
          <p:cNvSpPr txBox="1">
            <a:spLocks noChangeArrowheads="1"/>
          </p:cNvSpPr>
          <p:nvPr/>
        </p:nvSpPr>
        <p:spPr bwMode="auto">
          <a:xfrm>
            <a:off x="1258888" y="5013325"/>
            <a:ext cx="1871662" cy="388938"/>
          </a:xfrm>
          <a:prstGeom prst="rect">
            <a:avLst/>
          </a:prstGeo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Modrý papír</a:t>
            </a:r>
          </a:p>
        </p:txBody>
      </p:sp>
      <p:sp>
        <p:nvSpPr>
          <p:cNvPr id="7202" name="Text Box 37"/>
          <p:cNvSpPr txBox="1">
            <a:spLocks noChangeArrowheads="1"/>
          </p:cNvSpPr>
          <p:nvPr/>
        </p:nvSpPr>
        <p:spPr bwMode="auto">
          <a:xfrm rot="3385635">
            <a:off x="1525587" y="3090863"/>
            <a:ext cx="1439863" cy="388938"/>
          </a:xfrm>
          <a:prstGeom prst="rect">
            <a:avLst/>
          </a:prstGeom>
          <a:solidFill>
            <a:srgbClr val="FFFF99"/>
          </a:solidFill>
          <a:ln w="222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Bílé světlo</a:t>
            </a:r>
          </a:p>
        </p:txBody>
      </p:sp>
      <p:sp>
        <p:nvSpPr>
          <p:cNvPr id="7203" name="Text Box 38"/>
          <p:cNvSpPr txBox="1">
            <a:spLocks noChangeArrowheads="1"/>
          </p:cNvSpPr>
          <p:nvPr/>
        </p:nvSpPr>
        <p:spPr bwMode="auto">
          <a:xfrm>
            <a:off x="684213" y="620713"/>
            <a:ext cx="3240087" cy="66675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0000FF"/>
                </a:solidFill>
                <a:latin typeface="Comic Sans MS" pitchFamily="66" charset="0"/>
              </a:rPr>
              <a:t>Modrý papír</a:t>
            </a:r>
            <a:r>
              <a:rPr lang="cs-CZ" b="1">
                <a:latin typeface="Comic Sans MS" pitchFamily="66" charset="0"/>
              </a:rPr>
              <a:t> odrazí jen modré světlo</a:t>
            </a:r>
          </a:p>
        </p:txBody>
      </p:sp>
      <p:sp>
        <p:nvSpPr>
          <p:cNvPr id="7204" name="Text Box 39"/>
          <p:cNvSpPr txBox="1">
            <a:spLocks noChangeArrowheads="1"/>
          </p:cNvSpPr>
          <p:nvPr/>
        </p:nvSpPr>
        <p:spPr bwMode="auto">
          <a:xfrm>
            <a:off x="4716463" y="620713"/>
            <a:ext cx="3240087" cy="66675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0000FF"/>
                </a:solidFill>
                <a:latin typeface="Comic Sans MS" pitchFamily="66" charset="0"/>
              </a:rPr>
              <a:t>Modré sklo </a:t>
            </a:r>
            <a:r>
              <a:rPr lang="cs-CZ" b="1">
                <a:latin typeface="Comic Sans MS" pitchFamily="66" charset="0"/>
              </a:rPr>
              <a:t>propustí jen modré světlo</a:t>
            </a:r>
          </a:p>
        </p:txBody>
      </p:sp>
      <p:sp>
        <p:nvSpPr>
          <p:cNvPr id="7205" name="Text Box 40"/>
          <p:cNvSpPr txBox="1">
            <a:spLocks noChangeArrowheads="1"/>
          </p:cNvSpPr>
          <p:nvPr/>
        </p:nvSpPr>
        <p:spPr bwMode="auto">
          <a:xfrm>
            <a:off x="2339975" y="1557338"/>
            <a:ext cx="4319588" cy="392112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Podobně to platí i </a:t>
            </a:r>
            <a:r>
              <a:rPr lang="cs-CZ" b="1"/>
              <a:t>pro </a:t>
            </a:r>
            <a:r>
              <a:rPr lang="cs-CZ" b="1">
                <a:latin typeface="Comic Sans MS" pitchFamily="66" charset="0"/>
              </a:rPr>
              <a:t>jiné barvy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cs-CZ" sz="4000" b="1" smtClean="0">
                <a:latin typeface="Comic Sans MS" pitchFamily="66" charset="0"/>
              </a:rPr>
              <a:t>Jak se světlo šíří v různých prostředích?</a:t>
            </a: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539750" y="2420938"/>
            <a:ext cx="2087563" cy="1223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3348038" y="2420938"/>
            <a:ext cx="2087562" cy="122396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1403350" y="2205038"/>
            <a:ext cx="2889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198" name="Line 9"/>
          <p:cNvSpPr>
            <a:spLocks noChangeShapeType="1"/>
          </p:cNvSpPr>
          <p:nvPr/>
        </p:nvSpPr>
        <p:spPr bwMode="auto">
          <a:xfrm>
            <a:off x="1116013" y="242093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199" name="Line 10"/>
          <p:cNvSpPr>
            <a:spLocks noChangeShapeType="1"/>
          </p:cNvSpPr>
          <p:nvPr/>
        </p:nvSpPr>
        <p:spPr bwMode="auto">
          <a:xfrm flipV="1">
            <a:off x="1547813" y="20605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4211638" y="2276475"/>
            <a:ext cx="288925" cy="863600"/>
          </a:xfrm>
          <a:prstGeom prst="rect">
            <a:avLst/>
          </a:prstGeom>
          <a:solidFill>
            <a:schemeClr val="accent1">
              <a:alpha val="2705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01" name="Line 12"/>
          <p:cNvSpPr>
            <a:spLocks noChangeShapeType="1"/>
          </p:cNvSpPr>
          <p:nvPr/>
        </p:nvSpPr>
        <p:spPr bwMode="auto">
          <a:xfrm flipV="1">
            <a:off x="4356100" y="22050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2" name="Line 13"/>
          <p:cNvSpPr>
            <a:spLocks noChangeShapeType="1"/>
          </p:cNvSpPr>
          <p:nvPr/>
        </p:nvSpPr>
        <p:spPr bwMode="auto">
          <a:xfrm>
            <a:off x="4140200" y="242093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3" name="Rectangle 14"/>
          <p:cNvSpPr>
            <a:spLocks noChangeArrowheads="1"/>
          </p:cNvSpPr>
          <p:nvPr/>
        </p:nvSpPr>
        <p:spPr bwMode="auto">
          <a:xfrm>
            <a:off x="7092950" y="2205038"/>
            <a:ext cx="2889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04" name="Rectangle 7"/>
          <p:cNvSpPr>
            <a:spLocks noChangeArrowheads="1"/>
          </p:cNvSpPr>
          <p:nvPr/>
        </p:nvSpPr>
        <p:spPr bwMode="auto">
          <a:xfrm>
            <a:off x="6227763" y="2420938"/>
            <a:ext cx="2087562" cy="12239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05" name="Line 16"/>
          <p:cNvSpPr>
            <a:spLocks noChangeShapeType="1"/>
          </p:cNvSpPr>
          <p:nvPr/>
        </p:nvSpPr>
        <p:spPr bwMode="auto">
          <a:xfrm flipV="1">
            <a:off x="7235825" y="20605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06" name="Oval 17"/>
          <p:cNvSpPr>
            <a:spLocks noChangeArrowheads="1"/>
          </p:cNvSpPr>
          <p:nvPr/>
        </p:nvSpPr>
        <p:spPr bwMode="auto">
          <a:xfrm>
            <a:off x="1476375" y="1844675"/>
            <a:ext cx="730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07" name="Oval 18"/>
          <p:cNvSpPr>
            <a:spLocks noChangeArrowheads="1"/>
          </p:cNvSpPr>
          <p:nvPr/>
        </p:nvSpPr>
        <p:spPr bwMode="auto">
          <a:xfrm>
            <a:off x="4284663" y="1916113"/>
            <a:ext cx="730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08" name="Oval 19"/>
          <p:cNvSpPr>
            <a:spLocks noChangeArrowheads="1"/>
          </p:cNvSpPr>
          <p:nvPr/>
        </p:nvSpPr>
        <p:spPr bwMode="auto">
          <a:xfrm>
            <a:off x="7164388" y="1844675"/>
            <a:ext cx="73025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09" name="Text Box 20"/>
          <p:cNvSpPr txBox="1">
            <a:spLocks noChangeArrowheads="1"/>
          </p:cNvSpPr>
          <p:nvPr/>
        </p:nvSpPr>
        <p:spPr bwMode="auto">
          <a:xfrm>
            <a:off x="684213" y="1484313"/>
            <a:ext cx="18716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b="1">
                <a:latin typeface="Comic Sans MS" pitchFamily="66" charset="0"/>
              </a:rPr>
              <a:t>Prostředí průhledné</a:t>
            </a:r>
          </a:p>
        </p:txBody>
      </p:sp>
      <p:sp>
        <p:nvSpPr>
          <p:cNvPr id="8210" name="Text Box 21"/>
          <p:cNvSpPr txBox="1">
            <a:spLocks noChangeArrowheads="1"/>
          </p:cNvSpPr>
          <p:nvPr/>
        </p:nvSpPr>
        <p:spPr bwMode="auto">
          <a:xfrm>
            <a:off x="6227763" y="1484313"/>
            <a:ext cx="2232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b="1">
                <a:latin typeface="Comic Sans MS" pitchFamily="66" charset="0"/>
              </a:rPr>
              <a:t>Prostředí neprůhledné</a:t>
            </a:r>
          </a:p>
        </p:txBody>
      </p:sp>
      <p:sp>
        <p:nvSpPr>
          <p:cNvPr id="8211" name="Text Box 22"/>
          <p:cNvSpPr txBox="1">
            <a:spLocks noChangeArrowheads="1"/>
          </p:cNvSpPr>
          <p:nvPr/>
        </p:nvSpPr>
        <p:spPr bwMode="auto">
          <a:xfrm>
            <a:off x="3276600" y="1484313"/>
            <a:ext cx="18716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b="1">
                <a:latin typeface="Comic Sans MS" pitchFamily="66" charset="0"/>
              </a:rPr>
              <a:t>Prostředí průsvitné</a:t>
            </a:r>
          </a:p>
        </p:txBody>
      </p:sp>
      <p:sp>
        <p:nvSpPr>
          <p:cNvPr id="8212" name="Line 23"/>
          <p:cNvSpPr>
            <a:spLocks noChangeShapeType="1"/>
          </p:cNvSpPr>
          <p:nvPr/>
        </p:nvSpPr>
        <p:spPr bwMode="auto">
          <a:xfrm>
            <a:off x="1187450" y="5589588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3" name="Line 24"/>
          <p:cNvSpPr>
            <a:spLocks noChangeShapeType="1"/>
          </p:cNvSpPr>
          <p:nvPr/>
        </p:nvSpPr>
        <p:spPr bwMode="auto">
          <a:xfrm>
            <a:off x="1763713" y="5589588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4" name="Rectangle 25"/>
          <p:cNvSpPr>
            <a:spLocks noChangeArrowheads="1"/>
          </p:cNvSpPr>
          <p:nvPr/>
        </p:nvSpPr>
        <p:spPr bwMode="auto">
          <a:xfrm>
            <a:off x="4140200" y="5516563"/>
            <a:ext cx="576263" cy="936625"/>
          </a:xfrm>
          <a:prstGeom prst="rect">
            <a:avLst/>
          </a:prstGeom>
          <a:solidFill>
            <a:schemeClr val="accent1">
              <a:alpha val="3686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15" name="Rectangle 26"/>
          <p:cNvSpPr>
            <a:spLocks noChangeArrowheads="1"/>
          </p:cNvSpPr>
          <p:nvPr/>
        </p:nvSpPr>
        <p:spPr bwMode="auto">
          <a:xfrm>
            <a:off x="7092950" y="5516563"/>
            <a:ext cx="576263" cy="7207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8216" name="Line 27"/>
          <p:cNvSpPr>
            <a:spLocks noChangeShapeType="1"/>
          </p:cNvSpPr>
          <p:nvPr/>
        </p:nvSpPr>
        <p:spPr bwMode="auto">
          <a:xfrm>
            <a:off x="611188" y="5805488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7" name="Line 28"/>
          <p:cNvSpPr>
            <a:spLocks noChangeShapeType="1"/>
          </p:cNvSpPr>
          <p:nvPr/>
        </p:nvSpPr>
        <p:spPr bwMode="auto">
          <a:xfrm>
            <a:off x="611188" y="6021388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8" name="Line 29"/>
          <p:cNvSpPr>
            <a:spLocks noChangeShapeType="1"/>
          </p:cNvSpPr>
          <p:nvPr/>
        </p:nvSpPr>
        <p:spPr bwMode="auto">
          <a:xfrm>
            <a:off x="684213" y="6237288"/>
            <a:ext cx="20875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19" name="Line 30"/>
          <p:cNvSpPr>
            <a:spLocks noChangeShapeType="1"/>
          </p:cNvSpPr>
          <p:nvPr/>
        </p:nvSpPr>
        <p:spPr bwMode="auto">
          <a:xfrm>
            <a:off x="3635375" y="580548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20" name="Line 31"/>
          <p:cNvSpPr>
            <a:spLocks noChangeShapeType="1"/>
          </p:cNvSpPr>
          <p:nvPr/>
        </p:nvSpPr>
        <p:spPr bwMode="auto">
          <a:xfrm>
            <a:off x="3563938" y="594995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21" name="Line 32"/>
          <p:cNvSpPr>
            <a:spLocks noChangeShapeType="1"/>
          </p:cNvSpPr>
          <p:nvPr/>
        </p:nvSpPr>
        <p:spPr bwMode="auto">
          <a:xfrm>
            <a:off x="3563938" y="616585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22" name="Line 33"/>
          <p:cNvSpPr>
            <a:spLocks noChangeShapeType="1"/>
          </p:cNvSpPr>
          <p:nvPr/>
        </p:nvSpPr>
        <p:spPr bwMode="auto">
          <a:xfrm>
            <a:off x="4356100" y="5805488"/>
            <a:ext cx="936625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23" name="Line 34"/>
          <p:cNvSpPr>
            <a:spLocks noChangeShapeType="1"/>
          </p:cNvSpPr>
          <p:nvPr/>
        </p:nvSpPr>
        <p:spPr bwMode="auto">
          <a:xfrm flipV="1">
            <a:off x="4356100" y="5661025"/>
            <a:ext cx="10795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24" name="Line 35"/>
          <p:cNvSpPr>
            <a:spLocks noChangeShapeType="1"/>
          </p:cNvSpPr>
          <p:nvPr/>
        </p:nvSpPr>
        <p:spPr bwMode="auto">
          <a:xfrm flipV="1">
            <a:off x="4427538" y="5949950"/>
            <a:ext cx="10080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25" name="Line 36"/>
          <p:cNvSpPr>
            <a:spLocks noChangeShapeType="1"/>
          </p:cNvSpPr>
          <p:nvPr/>
        </p:nvSpPr>
        <p:spPr bwMode="auto">
          <a:xfrm>
            <a:off x="6443663" y="566102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26" name="Line 38"/>
          <p:cNvSpPr>
            <a:spLocks noChangeShapeType="1"/>
          </p:cNvSpPr>
          <p:nvPr/>
        </p:nvSpPr>
        <p:spPr bwMode="auto">
          <a:xfrm>
            <a:off x="6443663" y="594995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27" name="Line 39"/>
          <p:cNvSpPr>
            <a:spLocks noChangeShapeType="1"/>
          </p:cNvSpPr>
          <p:nvPr/>
        </p:nvSpPr>
        <p:spPr bwMode="auto">
          <a:xfrm>
            <a:off x="6443663" y="6165850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8228" name="Text Box 40"/>
          <p:cNvSpPr txBox="1">
            <a:spLocks noChangeArrowheads="1"/>
          </p:cNvSpPr>
          <p:nvPr/>
        </p:nvSpPr>
        <p:spPr bwMode="auto">
          <a:xfrm>
            <a:off x="395288" y="3933825"/>
            <a:ext cx="2376487" cy="1387475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b="1">
                <a:latin typeface="Comic Sans MS" pitchFamily="66" charset="0"/>
              </a:rPr>
              <a:t>Světlo může procházet dobře např. vzduchem, sklem nebo vodou. Směr světla se nemění, jde přímo od zdroje k našemu oku.</a:t>
            </a:r>
          </a:p>
        </p:txBody>
      </p:sp>
      <p:sp>
        <p:nvSpPr>
          <p:cNvPr id="8229" name="Text Box 41"/>
          <p:cNvSpPr txBox="1">
            <a:spLocks noChangeArrowheads="1"/>
          </p:cNvSpPr>
          <p:nvPr/>
        </p:nvSpPr>
        <p:spPr bwMode="auto">
          <a:xfrm>
            <a:off x="3203575" y="3789363"/>
            <a:ext cx="2376488" cy="1600200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b="1">
                <a:latin typeface="Comic Sans MS" pitchFamily="66" charset="0"/>
              </a:rPr>
              <a:t>Mléčným sklem nebo mlhou světlo prochází. Není však za nimi skoro nic vidět. Světlo se rozptyluje – mění směr. Přichází do oka z jiného směru.</a:t>
            </a:r>
          </a:p>
        </p:txBody>
      </p:sp>
      <p:sp>
        <p:nvSpPr>
          <p:cNvPr id="8230" name="Text Box 42"/>
          <p:cNvSpPr txBox="1">
            <a:spLocks noChangeArrowheads="1"/>
          </p:cNvSpPr>
          <p:nvPr/>
        </p:nvSpPr>
        <p:spPr bwMode="auto">
          <a:xfrm>
            <a:off x="6011863" y="3789363"/>
            <a:ext cx="2376487" cy="1387475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b="1">
                <a:latin typeface="Comic Sans MS" pitchFamily="66" charset="0"/>
              </a:rPr>
              <a:t>Většinou pevných látek světlo vůbec neprojde. V neprůhledných prostředích se světlo pohlcuje. Ztratí se a dál nepokračuje.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  <a:ln w="41275">
            <a:solidFill>
              <a:schemeClr val="tx1"/>
            </a:solidFill>
          </a:ln>
        </p:spPr>
        <p:txBody>
          <a:bodyPr/>
          <a:lstStyle/>
          <a:p>
            <a:r>
              <a:rPr lang="cs-CZ" b="1" smtClean="0">
                <a:latin typeface="Comic Sans MS" pitchFamily="66" charset="0"/>
              </a:rPr>
              <a:t>Jak rychle se šíří světlo?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611188" y="1773238"/>
            <a:ext cx="5545137" cy="1766887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Světlo se ve vakuu šíří rychlostí 300 000 km/s.</a:t>
            </a:r>
          </a:p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V jiných průhledných prostředích se světlo šíří o trochu pomaleji.</a:t>
            </a:r>
          </a:p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Ve vzduchu se ale šíří skoro stejnou rychlostí jako ve vakuu.</a:t>
            </a:r>
          </a:p>
        </p:txBody>
      </p:sp>
      <p:sp>
        <p:nvSpPr>
          <p:cNvPr id="9220" name="Line 6"/>
          <p:cNvSpPr>
            <a:spLocks noChangeShapeType="1"/>
          </p:cNvSpPr>
          <p:nvPr/>
        </p:nvSpPr>
        <p:spPr bwMode="auto">
          <a:xfrm flipV="1">
            <a:off x="5940425" y="1916113"/>
            <a:ext cx="2519363" cy="1871662"/>
          </a:xfrm>
          <a:prstGeom prst="line">
            <a:avLst/>
          </a:prstGeom>
          <a:noFill/>
          <a:ln w="603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6696075" y="3357563"/>
            <a:ext cx="2268538" cy="330200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400" b="1">
                <a:latin typeface="Comic Sans MS" pitchFamily="66" charset="0"/>
              </a:rPr>
              <a:t>Světlo se šíří přímočaře</a:t>
            </a: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611188" y="4149725"/>
            <a:ext cx="5545137" cy="2562225"/>
          </a:xfrm>
          <a:prstGeom prst="rect">
            <a:avLst/>
          </a:prstGeom>
          <a:solidFill>
            <a:srgbClr val="FFFF00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 b="1">
                <a:latin typeface="Comic Sans MS" pitchFamily="66" charset="0"/>
              </a:rPr>
              <a:t>Př: Jak velkou dráhu světlo urazí za 1 minutu?</a:t>
            </a:r>
          </a:p>
          <a:p>
            <a:pPr>
              <a:spcBef>
                <a:spcPct val="50000"/>
              </a:spcBef>
            </a:pPr>
            <a:r>
              <a:rPr lang="cs-CZ" sz="1600" b="1">
                <a:latin typeface="Comic Sans MS" pitchFamily="66" charset="0"/>
              </a:rPr>
              <a:t>v = 300 000 km/s</a:t>
            </a:r>
          </a:p>
          <a:p>
            <a:pPr>
              <a:spcBef>
                <a:spcPct val="50000"/>
              </a:spcBef>
            </a:pPr>
            <a:r>
              <a:rPr lang="cs-CZ" sz="1600" b="1">
                <a:latin typeface="Comic Sans MS" pitchFamily="66" charset="0"/>
              </a:rPr>
              <a:t>t = 1 min ( 60 s)</a:t>
            </a:r>
          </a:p>
          <a:p>
            <a:pPr>
              <a:spcBef>
                <a:spcPct val="50000"/>
              </a:spcBef>
            </a:pPr>
            <a:r>
              <a:rPr lang="cs-CZ" sz="1600" b="1">
                <a:latin typeface="Comic Sans MS" pitchFamily="66" charset="0"/>
              </a:rPr>
              <a:t>s = ? Km</a:t>
            </a:r>
          </a:p>
          <a:p>
            <a:pPr>
              <a:spcBef>
                <a:spcPct val="50000"/>
              </a:spcBef>
            </a:pPr>
            <a:r>
              <a:rPr lang="cs-CZ" sz="1600" b="1">
                <a:latin typeface="Comic Sans MS" pitchFamily="66" charset="0"/>
              </a:rPr>
              <a:t> s = v . t</a:t>
            </a:r>
          </a:p>
          <a:p>
            <a:pPr>
              <a:spcBef>
                <a:spcPct val="50000"/>
              </a:spcBef>
            </a:pPr>
            <a:r>
              <a:rPr lang="cs-CZ" sz="1600" b="1">
                <a:latin typeface="Comic Sans MS" pitchFamily="66" charset="0"/>
              </a:rPr>
              <a:t> s = 300 000 . 60</a:t>
            </a:r>
          </a:p>
          <a:p>
            <a:pPr>
              <a:spcBef>
                <a:spcPct val="50000"/>
              </a:spcBef>
            </a:pPr>
            <a:r>
              <a:rPr lang="cs-CZ" sz="1600" b="1">
                <a:latin typeface="Comic Sans MS" pitchFamily="66" charset="0"/>
              </a:rPr>
              <a:t> s = 18 000 000 km</a:t>
            </a:r>
          </a:p>
        </p:txBody>
      </p:sp>
      <p:sp>
        <p:nvSpPr>
          <p:cNvPr id="9223" name="Line 9"/>
          <p:cNvSpPr>
            <a:spLocks noChangeShapeType="1"/>
          </p:cNvSpPr>
          <p:nvPr/>
        </p:nvSpPr>
        <p:spPr bwMode="auto">
          <a:xfrm>
            <a:off x="827088" y="5589588"/>
            <a:ext cx="4968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cs-CZ" sz="3600" b="1" smtClean="0">
                <a:latin typeface="Comic Sans MS" pitchFamily="66" charset="0"/>
              </a:rPr>
              <a:t>Za jakou dobu se k nám na Zem dostane světlo ze Slunce?</a:t>
            </a:r>
          </a:p>
        </p:txBody>
      </p:sp>
      <p:pic>
        <p:nvPicPr>
          <p:cNvPr id="10243" name="Picture 5" descr="MP900427704[1]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19700" y="1700213"/>
            <a:ext cx="3009900" cy="4525962"/>
          </a:xfrm>
          <a:noFill/>
          <a:ln w="50800">
            <a:solidFill>
              <a:schemeClr val="tx1"/>
            </a:solidFill>
          </a:ln>
        </p:spPr>
      </p:pic>
      <p:pic>
        <p:nvPicPr>
          <p:cNvPr id="10244" name="Picture 11" descr="MC900440405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79388" y="1628775"/>
            <a:ext cx="2743200" cy="2743200"/>
          </a:xfrm>
          <a:noFill/>
        </p:spPr>
      </p:pic>
      <p:sp>
        <p:nvSpPr>
          <p:cNvPr id="10245" name="Line 13"/>
          <p:cNvSpPr>
            <a:spLocks noChangeShapeType="1"/>
          </p:cNvSpPr>
          <p:nvPr/>
        </p:nvSpPr>
        <p:spPr bwMode="auto">
          <a:xfrm>
            <a:off x="1619250" y="2852738"/>
            <a:ext cx="4465638" cy="1512887"/>
          </a:xfrm>
          <a:prstGeom prst="line">
            <a:avLst/>
          </a:prstGeom>
          <a:noFill/>
          <a:ln w="92075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0246" name="Text Box 14"/>
          <p:cNvSpPr txBox="1">
            <a:spLocks noChangeArrowheads="1"/>
          </p:cNvSpPr>
          <p:nvPr/>
        </p:nvSpPr>
        <p:spPr bwMode="auto">
          <a:xfrm>
            <a:off x="468313" y="4797425"/>
            <a:ext cx="3384550" cy="669925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latin typeface="Comic Sans MS" pitchFamily="66" charset="0"/>
              </a:rPr>
              <a:t>Světlo ze Slunce doletí na Zeměkouli asi za 8 minut.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553</Words>
  <Application>Microsoft Office PowerPoint</Application>
  <PresentationFormat>Předvádění na obrazovce 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Comic Sans MS</vt:lpstr>
      <vt:lpstr>Výchozí návrh</vt:lpstr>
      <vt:lpstr>Prezentace aplikace PowerPoint</vt:lpstr>
      <vt:lpstr>Co je to světlo?</vt:lpstr>
      <vt:lpstr>Světelné zdroje</vt:lpstr>
      <vt:lpstr>Prezentace aplikace PowerPoint</vt:lpstr>
      <vt:lpstr>Jak vidíme barvy</vt:lpstr>
      <vt:lpstr>Prezentace aplikace PowerPoint</vt:lpstr>
      <vt:lpstr>Jak se světlo šíří v různých prostředích?</vt:lpstr>
      <vt:lpstr>Jak rychle se šíří světlo?</vt:lpstr>
      <vt:lpstr>Za jakou dobu se k nám na Zem dostane světlo ze Slunce?</vt:lpstr>
      <vt:lpstr>Stín a polostín</vt:lpstr>
      <vt:lpstr>Prezentace aplikace PowerPoint</vt:lpstr>
      <vt:lpstr>Měsíční fáze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Fanda</dc:creator>
  <cp:lastModifiedBy>Jan Řezníček</cp:lastModifiedBy>
  <cp:revision>66</cp:revision>
  <dcterms:created xsi:type="dcterms:W3CDTF">2013-03-24T08:28:43Z</dcterms:created>
  <dcterms:modified xsi:type="dcterms:W3CDTF">2021-03-26T07:17:45Z</dcterms:modified>
</cp:coreProperties>
</file>