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8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C6A"/>
    <a:srgbClr val="EFD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41174-B5ED-4C0D-BB92-3AEC077EE09C}" type="datetimeFigureOut">
              <a:rPr lang="cs-CZ" smtClean="0"/>
              <a:t>05.05.2021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49A7-3D56-4621-B6A1-39783CEA1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96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Hranice:</a:t>
            </a:r>
            <a:r>
              <a:rPr lang="cs-CZ" baseline="0" dirty="0" smtClean="0"/>
              <a:t> pomyslná čára mezi Znojmem a Svitavami, nebo mezi Znojmem a Ostravou? Samozřejmě druhá možnost.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540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Obě části pohoří mají zcela odlišné</a:t>
            </a:r>
            <a:r>
              <a:rPr lang="cs-CZ" baseline="0" dirty="0" smtClean="0"/>
              <a:t> složení.</a:t>
            </a:r>
          </a:p>
          <a:p>
            <a:endParaRPr lang="cs-CZ" baseline="0" dirty="0" smtClean="0"/>
          </a:p>
          <a:p>
            <a:r>
              <a:rPr lang="cs-CZ" baseline="0" dirty="0" smtClean="0"/>
              <a:t>Foto nahoře: Rozhledna Praděd.</a:t>
            </a:r>
          </a:p>
          <a:p>
            <a:r>
              <a:rPr lang="cs-CZ" baseline="0" dirty="0" smtClean="0"/>
              <a:t>Foto dole: Pohled na Moravskoslezský Kočov.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3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 povrchové těžbě hnědého uhlí dochází k celkové </a:t>
            </a:r>
            <a:r>
              <a:rPr lang="cs-CZ" b="1" dirty="0" smtClean="0"/>
              <a:t>změně přírodního rázu krajiny</a:t>
            </a:r>
            <a:r>
              <a:rPr lang="cs-CZ" dirty="0" smtClean="0"/>
              <a:t>.</a:t>
            </a:r>
          </a:p>
          <a:p>
            <a:r>
              <a:rPr lang="cs-CZ" dirty="0" smtClean="0"/>
              <a:t>Změněná krajina </a:t>
            </a:r>
            <a:r>
              <a:rPr lang="cs-CZ" b="1" dirty="0" smtClean="0"/>
              <a:t>brání obvyklému využití</a:t>
            </a:r>
            <a:r>
              <a:rPr lang="cs-CZ" dirty="0" smtClean="0"/>
              <a:t> pro zemědělskou výrobu, lesnictví, rekreační účely, apod.</a:t>
            </a:r>
          </a:p>
          <a:p>
            <a:r>
              <a:rPr lang="cs-CZ" dirty="0" smtClean="0"/>
              <a:t>Při povrchové těžbě navíc dochází ke </a:t>
            </a:r>
            <a:r>
              <a:rPr lang="cs-CZ" b="1" dirty="0" smtClean="0"/>
              <a:t>znečišťování</a:t>
            </a:r>
            <a:r>
              <a:rPr lang="cs-CZ" dirty="0" smtClean="0"/>
              <a:t> ovzduší, povrchových a podzemních vod a půdy.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12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Pluton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 termín z geologie, kterým označujeme velké těleso magmatického původu, nacházející se většinou v hlubinách zemské kůry. Název těleso obdrželo od římského pojmenování boha podzemí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Plúta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08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Doupovské</a:t>
            </a:r>
            <a:r>
              <a:rPr lang="cs-CZ" baseline="0" dirty="0" smtClean="0"/>
              <a:t> hory </a:t>
            </a:r>
            <a:r>
              <a:rPr lang="cs-CZ" baseline="0" smtClean="0"/>
              <a:t>jsou </a:t>
            </a:r>
            <a:r>
              <a:rPr lang="cs-CZ" baseline="0" smtClean="0"/>
              <a:t>pozůstatky </a:t>
            </a:r>
            <a:r>
              <a:rPr lang="cs-CZ" baseline="0" dirty="0" smtClean="0"/>
              <a:t>několika sopek vedle sebe.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51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naše území zasahuje pouze svým okrajem z Německa.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19AFD-ADF6-4D32-8906-15D18D0F3ED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7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Opuka se používá</a:t>
            </a:r>
            <a:r>
              <a:rPr lang="cs-CZ" baseline="0" dirty="0" smtClean="0"/>
              <a:t> např. na opravy našich památek.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92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1) Tiské stěny, 2) Hruboskalské skalní</a:t>
            </a:r>
            <a:r>
              <a:rPr lang="cs-CZ" baseline="0" dirty="0" smtClean="0"/>
              <a:t> město, 3) Drábské světničky, 4) Prachovské skály.</a:t>
            </a:r>
          </a:p>
          <a:p>
            <a:pPr marL="0" indent="0">
              <a:buNone/>
            </a:pPr>
            <a:r>
              <a:rPr lang="cs-CZ" dirty="0" smtClean="0"/>
              <a:t>Teplicko-adršpašské skály jsou v Broumovském</a:t>
            </a:r>
            <a:r>
              <a:rPr lang="cs-CZ" baseline="0" dirty="0" smtClean="0"/>
              <a:t> výběžku.</a:t>
            </a:r>
          </a:p>
          <a:p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60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… dekorační kámen. Na této hornině byla také popsána tzv. kvádrová odlučnost,</a:t>
            </a:r>
            <a:r>
              <a:rPr lang="cs-CZ" baseline="0" dirty="0" smtClean="0"/>
              <a:t> která je pro žuly typická.</a:t>
            </a:r>
          </a:p>
          <a:p>
            <a:r>
              <a:rPr lang="cs-CZ" baseline="0" dirty="0" smtClean="0"/>
              <a:t>Obrázek 1: Ještěd.</a:t>
            </a:r>
          </a:p>
          <a:p>
            <a:r>
              <a:rPr lang="cs-CZ" baseline="0" dirty="0" smtClean="0"/>
              <a:t>Obrázek 2: </a:t>
            </a:r>
            <a:r>
              <a:rPr lang="cs-CZ" baseline="0" dirty="0" err="1" smtClean="0"/>
              <a:t>Pančavský</a:t>
            </a:r>
            <a:r>
              <a:rPr lang="cs-CZ" baseline="0" dirty="0" smtClean="0"/>
              <a:t> vodopád (Krkonoše).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132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Velká Deštná je s nadmořskou výškou 1116 m n. m. nejvyšší horou Orlických hor.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49A7-3D56-4621-B6A1-39783CEA1A9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47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C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 Morning Garfield Gif Quote Pictures, Photos, and Images for Facebook,  Tumblr, Pinterest, and Twit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89" y="581997"/>
            <a:ext cx="6558823" cy="573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Česká tabule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4" y="2636666"/>
            <a:ext cx="4270247" cy="26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ČESKÁ KŘÍDOVÁ PÁNEV (TABULE)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Koncem druhohor (v období křídy) byla severní část našeho území zaplavena mělkým mořem. </a:t>
            </a:r>
          </a:p>
          <a:p>
            <a:endParaRPr lang="cs-CZ" dirty="0"/>
          </a:p>
          <a:p>
            <a:r>
              <a:rPr lang="cs-CZ" dirty="0" smtClean="0"/>
              <a:t>To zde po ústupu zanechalo vrstvy mělkých usazenin o celkové mocnosti kolem 500 m.</a:t>
            </a:r>
          </a:p>
          <a:p>
            <a:endParaRPr lang="cs-CZ" dirty="0"/>
          </a:p>
          <a:p>
            <a:r>
              <a:rPr lang="cs-CZ" dirty="0" smtClean="0"/>
              <a:t>Tvoří je především pískovce, ale také opuky nebo jílovce.</a:t>
            </a:r>
            <a:endParaRPr lang="cs-CZ" dirty="0"/>
          </a:p>
        </p:txBody>
      </p:sp>
      <p:pic>
        <p:nvPicPr>
          <p:cNvPr id="3076" name="Picture 4" descr="https://eluc.kr-olomoucky.cz/uploads/images/18534/content_mezozoikum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6"/>
          <a:stretch/>
        </p:blipFill>
        <p:spPr bwMode="auto">
          <a:xfrm>
            <a:off x="6338315" y="4464170"/>
            <a:ext cx="4270247" cy="12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ískovec - Libn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83" b="33757"/>
          <a:stretch/>
        </p:blipFill>
        <p:spPr bwMode="auto">
          <a:xfrm>
            <a:off x="1327066" y="5733217"/>
            <a:ext cx="2032000" cy="11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puka - inzerce, prodám - Hyperinzerce.c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8" b="50708"/>
          <a:stretch/>
        </p:blipFill>
        <p:spPr bwMode="auto">
          <a:xfrm>
            <a:off x="3359066" y="5733217"/>
            <a:ext cx="1507068" cy="11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ílov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17" y="5733217"/>
            <a:ext cx="1452961" cy="14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vzniklo v pískovcích díky erozi?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pískovcích vytvořila eroze mnoho pozoruhodných skalních útvarů, z nichž nejznámější jsou skalní města jako:</a:t>
            </a:r>
          </a:p>
          <a:p>
            <a:r>
              <a:rPr lang="cs-CZ" dirty="0" smtClean="0"/>
              <a:t>Tiské stěny u Děčína,</a:t>
            </a:r>
          </a:p>
          <a:p>
            <a:r>
              <a:rPr lang="cs-CZ" dirty="0" smtClean="0"/>
              <a:t>Hruboskalské skalní město u Turnova,</a:t>
            </a:r>
          </a:p>
          <a:p>
            <a:r>
              <a:rPr lang="cs-CZ" dirty="0" smtClean="0"/>
              <a:t>Drábské světničky u Mnichova Hradiště,</a:t>
            </a:r>
          </a:p>
          <a:p>
            <a:r>
              <a:rPr lang="cs-CZ" dirty="0" smtClean="0"/>
              <a:t>Prachovské skály u Jičína nebo</a:t>
            </a:r>
          </a:p>
          <a:p>
            <a:r>
              <a:rPr lang="cs-CZ" dirty="0" smtClean="0"/>
              <a:t>Teplicko</a:t>
            </a:r>
            <a:r>
              <a:rPr lang="cs-CZ" dirty="0"/>
              <a:t>-</a:t>
            </a:r>
            <a:r>
              <a:rPr lang="cs-CZ" dirty="0" smtClean="0"/>
              <a:t>adršpašské skály.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146" name="Picture 2" descr="Tiské stěny: obdivuhodné až fantastické skalní útvary na severu Čech |  Cestovin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2638043"/>
            <a:ext cx="3174029" cy="21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bytování Přírodní památka Hruboskalské skalní mě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44" y="2638043"/>
            <a:ext cx="3284581" cy="21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59513" t="21689" r="4085" b="33637"/>
          <a:stretch/>
        </p:blipFill>
        <p:spPr>
          <a:xfrm>
            <a:off x="6338315" y="4807516"/>
            <a:ext cx="3174029" cy="21911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63768" t="21238" r="7656" b="44476"/>
          <a:stretch/>
        </p:blipFill>
        <p:spPr>
          <a:xfrm>
            <a:off x="9512344" y="4807516"/>
            <a:ext cx="3284581" cy="22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jizerské hory a </a:t>
            </a:r>
            <a:r>
              <a:rPr lang="cs-CZ" dirty="0" err="1" smtClean="0"/>
              <a:t>krkonoše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Jizerské hory a část Krkonoš jsou tvořeny žulami.</a:t>
            </a:r>
          </a:p>
          <a:p>
            <a:endParaRPr lang="cs-CZ" dirty="0"/>
          </a:p>
          <a:p>
            <a:r>
              <a:rPr lang="cs-CZ" dirty="0" smtClean="0"/>
              <a:t>Nejznámější z nich je označována jako liberecká žula. Často se používá jako dekorační kámen.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2" name="Picture 4" descr="Jizerske hory CZ I4A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2638044"/>
            <a:ext cx="2557491" cy="15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rkonoše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06" y="2641713"/>
            <a:ext cx="2551611" cy="15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Ještě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r="9809"/>
          <a:stretch/>
        </p:blipFill>
        <p:spPr bwMode="auto">
          <a:xfrm>
            <a:off x="6335594" y="4231299"/>
            <a:ext cx="2690949" cy="25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ula_libereck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3" y="5149841"/>
            <a:ext cx="2274788" cy="170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ančavský vodopád, Krkonoše | Czech republic travel, What a beautiful  world, Places to vis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482" y="4233918"/>
            <a:ext cx="2526257" cy="25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Orlické hory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Oblast Orlických hor je tvořena převážně přeměněnými horninami, jako jsou svory, pararuly, migmatity a také přeměněné žuly – ortoruly.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8" descr="Svor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326" y="5903429"/>
            <a:ext cx="1825562" cy="10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ararula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64" y="5904366"/>
            <a:ext cx="1754293" cy="10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64882" t="19712" r="5923" b="40612"/>
          <a:stretch/>
        </p:blipFill>
        <p:spPr>
          <a:xfrm>
            <a:off x="3272577" y="5896081"/>
            <a:ext cx="1835284" cy="1402934"/>
          </a:xfrm>
          <a:prstGeom prst="rect">
            <a:avLst/>
          </a:prstGeom>
        </p:spPr>
      </p:pic>
      <p:pic>
        <p:nvPicPr>
          <p:cNvPr id="8194" name="Picture 2" descr="Ortoru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45" y="5884897"/>
            <a:ext cx="2311281" cy="19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rlické hory – Wikiped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2638044"/>
            <a:ext cx="1968849" cy="12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ejvyšší vrchol Orlických hor se pyšní novou rozhlednou |  Stavebnictvi3000.c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35" y="2638044"/>
            <a:ext cx="2300427" cy="310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/>
          <a:srcRect l="69128" t="23138" r="4680" b="32619"/>
          <a:stretch/>
        </p:blipFill>
        <p:spPr>
          <a:xfrm>
            <a:off x="6335486" y="3866606"/>
            <a:ext cx="1971678" cy="18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jeseníky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smtClean="0"/>
              <a:t>Hrubý Jeseník</a:t>
            </a:r>
            <a:r>
              <a:rPr lang="cs-CZ" dirty="0" smtClean="0"/>
              <a:t> je tvořen metamorfovanými horninami starohor a starších prvohor (fylity, svory, ruly, amfibolity), které jsou pronikány hlubinnými vyvřelinami, zejména žulami.</a:t>
            </a:r>
          </a:p>
          <a:p>
            <a:endParaRPr lang="cs-CZ" dirty="0"/>
          </a:p>
          <a:p>
            <a:r>
              <a:rPr lang="cs-CZ" b="1" dirty="0" smtClean="0"/>
              <a:t>Nízký Jeseník</a:t>
            </a:r>
            <a:r>
              <a:rPr lang="cs-CZ" dirty="0" smtClean="0"/>
              <a:t> je tvořen usazenými horninami mladších prvohor, jako jsou slepence, pískovce a břidlice.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4" name="Picture 4" descr="Nízký Jeseník na mapě Če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4254126"/>
            <a:ext cx="238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ízký Jeseník, pohled na Moravskoslezský Kočov a Valšov u Bruntál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66" y="4254126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rubý Jeseník na mapě Čes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2638044"/>
            <a:ext cx="238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ozhledna Praděd | Turistika Jeseníky - Rozhledny a vyhlíd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66" y="2638044"/>
            <a:ext cx="2605932" cy="14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Hornoslezská pánev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Zasahuje na naše území z Polska pouze svým menším okrajem, který označujeme jako ostravsko-karvinský revír.</a:t>
            </a:r>
          </a:p>
          <a:p>
            <a:endParaRPr lang="cs-CZ" dirty="0"/>
          </a:p>
          <a:p>
            <a:r>
              <a:rPr lang="cs-CZ" dirty="0" smtClean="0"/>
              <a:t>Vytvořila se v mladších prvohorách. Vznikla v ní jezera s bohatou pobřežní vegetací, z níž se postupem času vytvořily sloje černého uhlí.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363955" y="4846320"/>
            <a:ext cx="797256" cy="295389"/>
          </a:xfrm>
          <a:prstGeom prst="rect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66" name="Picture 2" descr="PPT - Zdroje a zpracování uhlovodíků PowerPoint Presentation, free download  - ID:54500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37202" r="13990" b="19761"/>
          <a:stretch/>
        </p:blipFill>
        <p:spPr bwMode="auto">
          <a:xfrm>
            <a:off x="6296297" y="2599510"/>
            <a:ext cx="4323806" cy="31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TO?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ČESKÁ KŘÍDOVÁ PÁNEV (TABULE)</a:t>
            </a:r>
          </a:p>
          <a:p>
            <a:endParaRPr lang="cs-CZ" dirty="0"/>
          </a:p>
          <a:p>
            <a:r>
              <a:rPr lang="cs-CZ" dirty="0" smtClean="0"/>
              <a:t>JIZERSKÉ HORY A KRKONOŠE</a:t>
            </a:r>
          </a:p>
          <a:p>
            <a:endParaRPr lang="cs-CZ" dirty="0"/>
          </a:p>
          <a:p>
            <a:r>
              <a:rPr lang="cs-CZ" dirty="0" smtClean="0"/>
              <a:t>ORLICKÉ HORY</a:t>
            </a:r>
          </a:p>
          <a:p>
            <a:endParaRPr lang="cs-CZ" dirty="0"/>
          </a:p>
          <a:p>
            <a:r>
              <a:rPr lang="cs-CZ" dirty="0" smtClean="0"/>
              <a:t>JESENÍKY</a:t>
            </a:r>
          </a:p>
          <a:p>
            <a:endParaRPr lang="cs-CZ" dirty="0"/>
          </a:p>
          <a:p>
            <a:r>
              <a:rPr lang="cs-CZ" dirty="0" smtClean="0"/>
              <a:t>HORNOSLEZSKÁ PÁNEV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TĚŽBA ČERNÉHO UHLÍ</a:t>
            </a:r>
          </a:p>
          <a:p>
            <a:endParaRPr lang="cs-CZ" dirty="0"/>
          </a:p>
          <a:p>
            <a:r>
              <a:rPr lang="cs-CZ" dirty="0" smtClean="0"/>
              <a:t>OBLAST, KTERÁ BYLA ZAPLAVENA MOŘEM (→ USAZENINY)</a:t>
            </a:r>
          </a:p>
          <a:p>
            <a:endParaRPr lang="cs-CZ" dirty="0"/>
          </a:p>
          <a:p>
            <a:r>
              <a:rPr lang="cs-CZ" dirty="0" smtClean="0"/>
              <a:t>POHOŘÍ TVOŘENO DVĚMA ČÁSTMI, KAŽDÁ MÁ JINÉ SLOŽENÍ</a:t>
            </a:r>
          </a:p>
          <a:p>
            <a:endParaRPr lang="cs-CZ" dirty="0"/>
          </a:p>
          <a:p>
            <a:r>
              <a:rPr lang="cs-CZ" dirty="0" smtClean="0"/>
              <a:t>PŘEDEVŠÍM PŘEMĚNĚNÉ HORNINY</a:t>
            </a:r>
          </a:p>
          <a:p>
            <a:endParaRPr lang="cs-CZ" dirty="0"/>
          </a:p>
          <a:p>
            <a:r>
              <a:rPr lang="cs-CZ" dirty="0" smtClean="0"/>
              <a:t>2 POHOŘÍ, KTERÁ JSOU TVOŘENA PŘEDEVŠÍM ŽULAMI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4180114" y="3370217"/>
            <a:ext cx="2285341" cy="1974669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2717074" y="4036423"/>
            <a:ext cx="3748381" cy="431074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879669" y="2726871"/>
            <a:ext cx="2585786" cy="2237017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ČPT v King´s: Den 1D ovládl Garfield, Turbo naprosto zničil Baldelli -  POKERži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48" y="1045703"/>
            <a:ext cx="1091380" cy="10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13"/>
          <p:cNvCxnSpPr/>
          <p:nvPr/>
        </p:nvCxnSpPr>
        <p:spPr>
          <a:xfrm>
            <a:off x="3161211" y="3918857"/>
            <a:ext cx="3304244" cy="849086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493623" y="2769326"/>
            <a:ext cx="1971832" cy="545374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 ty, co nebyli na hodině.</a:t>
            </a:r>
            <a:br>
              <a:rPr lang="cs-CZ" dirty="0" smtClean="0"/>
            </a:br>
            <a:r>
              <a:rPr lang="cs-CZ" dirty="0" smtClean="0"/>
              <a:t>Co jsme dnes dělali?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Opakovali jsme učivo z minulé hodiny (protože většina z vás se byla minulý týden testovat).</a:t>
            </a:r>
          </a:p>
          <a:p>
            <a:endParaRPr lang="cs-CZ" dirty="0" smtClean="0"/>
          </a:p>
          <a:p>
            <a:r>
              <a:rPr lang="cs-CZ" dirty="0" smtClean="0"/>
              <a:t>Probrali jsme část nového učiva (pokračovali jsme v „geologické mozaice“ ČR).</a:t>
            </a:r>
          </a:p>
          <a:p>
            <a:endParaRPr lang="cs-CZ" dirty="0" smtClean="0"/>
          </a:p>
          <a:p>
            <a:r>
              <a:rPr lang="cs-CZ" dirty="0" smtClean="0"/>
              <a:t>Dopisovali jsme si zápis z minulé hodiny (budete ho mít na stránkách školy a v e-mailu pod dnešním datem).</a:t>
            </a:r>
            <a:endParaRPr lang="cs-CZ" dirty="0"/>
          </a:p>
        </p:txBody>
      </p:sp>
      <p:pic>
        <p:nvPicPr>
          <p:cNvPr id="4" name="Picture 4" descr="ČPT v King´s: Den 1D ovládl Garfield, Turbo naprosto zničil Baldelli -  POKERži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68" y="5439391"/>
            <a:ext cx="1436864" cy="14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ČPT v King´s: Den 1D ovládl Garfield, Turbo naprosto zničil Baldelli -  POKERži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68" y="5439391"/>
            <a:ext cx="1436864" cy="14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STARŠÍ A VĚTŠÍ GEOLOGICKÁ OBLAST ČR</a:t>
            </a:r>
          </a:p>
          <a:p>
            <a:endParaRPr lang="cs-CZ" dirty="0" smtClean="0"/>
          </a:p>
          <a:p>
            <a:r>
              <a:rPr lang="cs-CZ" dirty="0" smtClean="0"/>
              <a:t>MLADŠÍ A MÉNĚ ROZSÁHLÁ GEOLOGICKÁ OBLAST ČR</a:t>
            </a:r>
          </a:p>
          <a:p>
            <a:endParaRPr lang="cs-CZ" dirty="0" smtClean="0"/>
          </a:p>
          <a:p>
            <a:r>
              <a:rPr lang="cs-CZ" dirty="0" smtClean="0"/>
              <a:t>DÍLČÍ ČÁST VĚTŠÍ GEOL. OBLASTI ČR, NÁZEV VZNIKL Z LAT. NÁZVŮ ŘEK LABE A DUNAJ</a:t>
            </a:r>
          </a:p>
          <a:p>
            <a:endParaRPr lang="cs-CZ" dirty="0" smtClean="0"/>
          </a:p>
          <a:p>
            <a:r>
              <a:rPr lang="cs-CZ" dirty="0" smtClean="0"/>
              <a:t>DÍLČÍ ČÁST VĚTŠÍ GEOL. OBL. ČR, NÁZEV ODVOZEN OD PŘÍJMENÍ FRANCOUZSKÉHO GEOLOGA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cxnSp>
        <p:nvCxnSpPr>
          <p:cNvPr id="10" name="Přímá spojnice 9"/>
          <p:cNvCxnSpPr/>
          <p:nvPr/>
        </p:nvCxnSpPr>
        <p:spPr>
          <a:xfrm flipV="1">
            <a:off x="5799254" y="2861098"/>
            <a:ext cx="2804815" cy="2301980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 z minulých hodin</a:t>
            </a:r>
            <a:endParaRPr lang="cs-CZ" dirty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200" dirty="0" smtClean="0"/>
              <a:t>BARRANDIEN</a:t>
            </a:r>
          </a:p>
          <a:p>
            <a:pPr algn="r"/>
            <a:endParaRPr lang="cs-CZ" sz="2200" dirty="0" smtClean="0"/>
          </a:p>
          <a:p>
            <a:pPr algn="r"/>
            <a:r>
              <a:rPr lang="cs-CZ" sz="2200" dirty="0" smtClean="0"/>
              <a:t>ČESKÝ MASIV</a:t>
            </a:r>
          </a:p>
          <a:p>
            <a:pPr algn="r"/>
            <a:endParaRPr lang="cs-CZ" sz="2200" dirty="0" smtClean="0"/>
          </a:p>
          <a:p>
            <a:pPr algn="r"/>
            <a:r>
              <a:rPr lang="cs-CZ" sz="2200" dirty="0" smtClean="0"/>
              <a:t> MOLDANUBIKUM</a:t>
            </a:r>
          </a:p>
          <a:p>
            <a:pPr algn="r"/>
            <a:endParaRPr lang="cs-CZ" sz="2200" dirty="0" smtClean="0"/>
          </a:p>
          <a:p>
            <a:pPr algn="r"/>
            <a:r>
              <a:rPr lang="cs-CZ" sz="2200" dirty="0" smtClean="0"/>
              <a:t>ZÁPADNÍ KARPATY</a:t>
            </a:r>
            <a:endParaRPr lang="cs-CZ" sz="22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5521234" y="2751909"/>
            <a:ext cx="3143795" cy="1010194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5630091" y="3370871"/>
            <a:ext cx="2312126" cy="2246158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853683" y="4238892"/>
            <a:ext cx="2197391" cy="439554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0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 z minulých hodin – Jak je to správně?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8" descr="https://attachments.office.net/owa/Alena.Nezvalova%40zshlubocky.cz/service.svc/s/GetAttachmentThumbnail?id=AAMkADY3OWUxM2FkLTQ3NmEtNDFkYi1hOWYwLTNmYTE4MmQ0MjJmOABGAAAAAAB9yiO4bSECS6WFTqSs%2BDROBwC80V0xV%2F6pS7Bv1lmHBT53AAAAAAEMAAC80V0xV%2F6pS7Bv1lmHBT53AACYLfbWAAABEgAQAI0gGAEb3eZAiQ%2F0biHZd10%3D&amp;thumbnailType=2&amp;token=eyJhbGciOiJSUzI1NiIsImtpZCI6IjMwODE3OUNFNUY0QjUyRTc4QjJEQjg5NjZCQUY0RUNDMzcyN0FFRUUiLCJ0eXAiOiJKV1QiLCJ4NXQiOiJNSUY1emw5TFV1ZUxMYmlXYTY5T3pEY25ydTQifQ.eyJvcmlnaW4iOiJodHRwczovL291dGxvb2sub2ZmaWNlLmNvbSIsInVjIjoiYjZmNDAwNGJkYmI1NDY5N2E5YzdiNjk2YzYyY2I0ODciLCJzaWduaW5fc3RhdGUiOiJbXCJrbXNpXCJdIiwidmVyIjoiRXhjaGFuZ2UuQ2FsbGJhY2suVjEiLCJhcHBjdHhzZW5kZXIiOiJPd2FEb3dubG9hZEAzZmExOTJlYy1mYzczLTRkNTctOGEwYy00N2Q1OGU2NjExNzIiLCJpc3NyaW5nIjoiV1ciLCJhcHBjdHgiOiJ7XCJtc2V4Y2hwcm90XCI6XCJvd2FcIixcInB1aWRcIjpcIjExNTM4MDExMTc2MTEzOTMzNDVcIixcInNjb3BlXCI6XCJPd2FEb3dubG9hZFwiLFwib2lkXCI6XCIyOGYyOTQxNi04NWQyLTQ2ZGItYmFhZC1mMDFmNTE1Nzg3ZTZcIixcInByaW1hcnlzaWRcIjpcIlMtMS01LTIxLTE2MTIwODMxNzktNDEwMjAwMDY5OS0zNzg1NDgzNjk0LTE5OTMyMTU0XCJ9IiwibmJmIjoxNjE4Mzk5ODY3LCJleHAiOjE2MTg0MDA0NjcsImlzcyI6IjAwMDAwMDAyLTAwMDAtMGZmMS1jZTAwLTAwMDAwMDAwMDAwMEAzZmExOTJlYy1mYzczLTRkNTctOGEwYy00N2Q1OGU2NjExNzIiLCJhdWQiOiIwMDAwMDAwMi0wMDAwLTBmZjEtY2UwMC0wMDAwMDAwMDAwMDAvYXR0YWNobWVudHMub2ZmaWNlLm5ldEAzZmExOTJlYy1mYzczLTRkNTctOGEwYy00N2Q1OGU2NjExNzIiLCJoYXBwIjoib3dhIn0.kluHEHqe3JXrvIcIwxl2U6ItSK7T8fx4-X0HsI_k5ywJCBc3CMp7QILJLCOd1QnISBFPYl2hk1j4htPAOgwowTBiOwbN8tJ3C8ojvQ3Z0bsm1OVtiSLfpF7PiY9r3YXqmduuJ7-5eQfvA84mXfG-uGo6W1LGQ_a26hlCP6Thm54KBDGnDeIPNCTGIuJDpC_wOUzanw9eAbWpVZVA5gZZYTTIJAixfKyDpv4Xjfq_rC852sPJpS8qigI06RPJQTRkehfkSDZWVHYMwxB39MRHuCl3v1zYa1l8skLRV_JNGk-FSFRQv3wd_0A7IyHdYPwEEwqNIkP4ohiyGJucQ5aMgw&amp;X-OWA-CANARY=ogb-376cUEi20vqnKVsHZzBcuM44_9gYP5NyhwBzVujqvzYTO48t4TeNVQzcSG3tQuNLp2vrRDg.&amp;owa=outlook.office.com&amp;scriptVer=20210412005.06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b="7667"/>
          <a:stretch/>
        </p:blipFill>
        <p:spPr bwMode="auto">
          <a:xfrm rot="16200000">
            <a:off x="6921474" y="2168330"/>
            <a:ext cx="3103928" cy="404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attachments.office.net/owa/Alena.Nezvalova%40zshlubocky.cz/service.svc/s/GetAttachmentThumbnail?id=AAMkADY3OWUxM2FkLTQ3NmEtNDFkYi1hOWYwLTNmYTE4MmQ0MjJmOABGAAAAAAB9yiO4bSECS6WFTqSs%2BDROBwC80V0xV%2F6pS7Bv1lmHBT53AAAAAAEMAAC80V0xV%2F6pS7Bv1lmHBT53AACYLfbWAAABEgAQAI0gGAEb3eZAiQ%2F0biHZd10%3D&amp;thumbnailType=2&amp;token=eyJhbGciOiJSUzI1NiIsImtpZCI6IjMwODE3OUNFNUY0QjUyRTc4QjJEQjg5NjZCQUY0RUNDMzcyN0FFRUUiLCJ0eXAiOiJKV1QiLCJ4NXQiOiJNSUY1emw5TFV1ZUxMYmlXYTY5T3pEY25ydTQifQ.eyJvcmlnaW4iOiJodHRwczovL291dGxvb2sub2ZmaWNlLmNvbSIsInVjIjoiYjZmNDAwNGJkYmI1NDY5N2E5YzdiNjk2YzYyY2I0ODciLCJzaWduaW5fc3RhdGUiOiJbXCJrbXNpXCJdIiwidmVyIjoiRXhjaGFuZ2UuQ2FsbGJhY2suVjEiLCJhcHBjdHhzZW5kZXIiOiJPd2FEb3dubG9hZEAzZmExOTJlYy1mYzczLTRkNTctOGEwYy00N2Q1OGU2NjExNzIiLCJpc3NyaW5nIjoiV1ciLCJhcHBjdHgiOiJ7XCJtc2V4Y2hwcm90XCI6XCJvd2FcIixcInB1aWRcIjpcIjExNTM4MDExMTc2MTEzOTMzNDVcIixcInNjb3BlXCI6XCJPd2FEb3dubG9hZFwiLFwib2lkXCI6XCIyOGYyOTQxNi04NWQyLTQ2ZGItYmFhZC1mMDFmNTE1Nzg3ZTZcIixcInByaW1hcnlzaWRcIjpcIlMtMS01LTIxLTE2MTIwODMxNzktNDEwMjAwMDY5OS0zNzg1NDgzNjk0LTE5OTMyMTU0XCJ9IiwibmJmIjoxNjE4Mzk5ODY3LCJleHAiOjE2MTg0MDA0NjcsImlzcyI6IjAwMDAwMDAyLTAwMDAtMGZmMS1jZTAwLTAwMDAwMDAwMDAwMEAzZmExOTJlYy1mYzczLTRkNTctOGEwYy00N2Q1OGU2NjExNzIiLCJhdWQiOiIwMDAwMDAwMi0wMDAwLTBmZjEtY2UwMC0wMDAwMDAwMDAwMDAvYXR0YWNobWVudHMub2ZmaWNlLm5ldEAzZmExOTJlYy1mYzczLTRkNTctOGEwYy00N2Q1OGU2NjExNzIiLCJoYXBwIjoib3dhIn0.kluHEHqe3JXrvIcIwxl2U6ItSK7T8fx4-X0HsI_k5ywJCBc3CMp7QILJLCOd1QnISBFPYl2hk1j4htPAOgwowTBiOwbN8tJ3C8ojvQ3Z0bsm1OVtiSLfpF7PiY9r3YXqmduuJ7-5eQfvA84mXfG-uGo6W1LGQ_a26hlCP6Thm54KBDGnDeIPNCTGIuJDpC_wOUzanw9eAbWpVZVA5gZZYTTIJAixfKyDpv4Xjfq_rC852sPJpS8qigI06RPJQTRkehfkSDZWVHYMwxB39MRHuCl3v1zYa1l8skLRV_JNGk-FSFRQv3wd_0A7IyHdYPwEEwqNIkP4ohiyGJucQ5aMgw&amp;X-OWA-CANARY=ogb-376cUEi20vqnKVsHZzBcuM44_9gYP5NyhwBzVujqvzYTO48t4TeNVQzcSG3tQuNLp2vrRDg.&amp;owa=outlook.office.com&amp;scriptVer=20210412005.06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b="7667"/>
          <a:stretch/>
        </p:blipFill>
        <p:spPr bwMode="auto">
          <a:xfrm rot="16200000">
            <a:off x="2165833" y="2166384"/>
            <a:ext cx="3103928" cy="404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7817828" y="3835400"/>
            <a:ext cx="2475522" cy="1612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3300550" y="3483429"/>
            <a:ext cx="731519" cy="1964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ČPT v King´s: Den 1D ovládl Garfield, Turbo naprosto zničil Baldelli -  POKERživ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68" y="5439391"/>
            <a:ext cx="1436864" cy="14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Podkrušnohorské pánve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Oblast </a:t>
            </a:r>
            <a:r>
              <a:rPr lang="cs-CZ" dirty="0"/>
              <a:t>v podhůří Krušných hor známá </a:t>
            </a:r>
            <a:r>
              <a:rPr lang="cs-CZ" b="1" dirty="0"/>
              <a:t>těžbou hnědého uhlí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3 geomorfologické celky:</a:t>
            </a:r>
          </a:p>
          <a:p>
            <a:r>
              <a:rPr lang="cs-CZ" dirty="0"/>
              <a:t>CHEBSKÁ PÁNEV,</a:t>
            </a:r>
          </a:p>
          <a:p>
            <a:r>
              <a:rPr lang="cs-CZ" dirty="0"/>
              <a:t>MOSTECKÁ PÁNEV,</a:t>
            </a:r>
          </a:p>
          <a:p>
            <a:r>
              <a:rPr lang="cs-CZ" dirty="0"/>
              <a:t>SOKOLOVSKÁ PÁNEV.</a:t>
            </a:r>
          </a:p>
          <a:p>
            <a:endParaRPr lang="cs-CZ" dirty="0"/>
          </a:p>
          <a:p>
            <a:r>
              <a:rPr lang="cs-CZ" dirty="0" smtClean="0"/>
              <a:t>Hnědé uhlí vzniklo ve třetihorách ze dřeva.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6812" t="21640" r="39932" b="26751"/>
          <a:stretch/>
        </p:blipFill>
        <p:spPr>
          <a:xfrm>
            <a:off x="6162417" y="2638044"/>
            <a:ext cx="4622042" cy="3101982"/>
          </a:xfrm>
          <a:prstGeom prst="rect">
            <a:avLst/>
          </a:prstGeom>
        </p:spPr>
      </p:pic>
      <p:pic>
        <p:nvPicPr>
          <p:cNvPr id="6" name="Picture 4" descr="Moon Clipart transparent PNG - Stic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92" y="4922751"/>
            <a:ext cx="1501140" cy="1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9468465" y="812735"/>
            <a:ext cx="1582993" cy="1582993"/>
          </a:xfrm>
          <a:prstGeom prst="ellipse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HNĚDÉ UHLÍ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625212" y="2900516"/>
            <a:ext cx="943898" cy="255639"/>
          </a:xfrm>
          <a:prstGeom prst="rect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81912" y="5417682"/>
            <a:ext cx="943898" cy="255639"/>
          </a:xfrm>
          <a:prstGeom prst="rect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4" descr="Podkrušnohorská oblast na mapě Čes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17" y="2638044"/>
            <a:ext cx="1542136" cy="9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61965" t="31356" r="7338" b="36684"/>
          <a:stretch/>
        </p:blipFill>
        <p:spPr>
          <a:xfrm>
            <a:off x="7071175" y="2127594"/>
            <a:ext cx="2132837" cy="12491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Krušné hory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Souvislá hradba – svědčí o jejich vyzdvižení podle zlomu.</a:t>
            </a:r>
          </a:p>
          <a:p>
            <a:endParaRPr lang="cs-CZ" dirty="0"/>
          </a:p>
          <a:p>
            <a:r>
              <a:rPr lang="cs-CZ" dirty="0" smtClean="0"/>
              <a:t>Po geologické stránce jsou velmi pestré. Najdeme zde celou řadu přeměněných hornin: fylity, svory, pararuly a migmatity, kterými pronikají tělesa žul.</a:t>
            </a:r>
          </a:p>
          <a:p>
            <a:endParaRPr lang="cs-CZ" dirty="0"/>
          </a:p>
          <a:p>
            <a:r>
              <a:rPr lang="cs-CZ" dirty="0" smtClean="0"/>
              <a:t>Nejznámější: karlovarský pluton.</a:t>
            </a:r>
            <a:endParaRPr lang="cs-CZ" dirty="0"/>
          </a:p>
        </p:txBody>
      </p:sp>
      <p:pic>
        <p:nvPicPr>
          <p:cNvPr id="5126" name="Picture 6" descr="Fylit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9110"/>
            <a:ext cx="1212873" cy="10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vor – Wikipe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73" y="5849110"/>
            <a:ext cx="1784790" cy="10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arula – Wikiped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63" y="5849110"/>
            <a:ext cx="1715113" cy="10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l="64882" t="19712" r="5923" b="40612"/>
          <a:stretch/>
        </p:blipFill>
        <p:spPr>
          <a:xfrm>
            <a:off x="4712776" y="5849110"/>
            <a:ext cx="1794295" cy="1371601"/>
          </a:xfrm>
          <a:prstGeom prst="rect">
            <a:avLst/>
          </a:prstGeom>
        </p:spPr>
      </p:pic>
      <p:pic>
        <p:nvPicPr>
          <p:cNvPr id="5132" name="Picture 12" descr="Herlin - provozování žulových lom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71" y="5849110"/>
            <a:ext cx="1282146" cy="12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Nejvyšší vrcholy pohoří Č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3" y="3543890"/>
            <a:ext cx="4695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etodický portál RVP - Modul Článk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71233" r="13652"/>
          <a:stretch/>
        </p:blipFill>
        <p:spPr bwMode="auto">
          <a:xfrm>
            <a:off x="485372" y="636744"/>
            <a:ext cx="2512291" cy="16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9204012" y="697058"/>
            <a:ext cx="1723988" cy="1723988"/>
          </a:xfrm>
          <a:prstGeom prst="ellipse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GEOLOGICKY PESTRÉ, SOUVISLÁ HRADBA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71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Mladá vulkanická pohoří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Oblasti mladých vulkanických pohoří tvoří vrcholky třetihorních výlevných (vulkanických) vyvřelých hornin.</a:t>
            </a:r>
          </a:p>
          <a:p>
            <a:endParaRPr lang="cs-CZ" dirty="0"/>
          </a:p>
          <a:p>
            <a:r>
              <a:rPr lang="cs-CZ" dirty="0" smtClean="0"/>
              <a:t>Doupovské hory</a:t>
            </a:r>
          </a:p>
          <a:p>
            <a:r>
              <a:rPr lang="cs-CZ" dirty="0" smtClean="0"/>
              <a:t>České středohoří</a:t>
            </a:r>
          </a:p>
          <a:p>
            <a:endParaRPr lang="cs-CZ" dirty="0"/>
          </a:p>
          <a:p>
            <a:r>
              <a:rPr lang="cs-CZ" dirty="0" smtClean="0"/>
              <a:t>Čtvrtohory: vznik našich nejmladších sopek – např. Venušina sopka u Bruntálu.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  <p:pic>
        <p:nvPicPr>
          <p:cNvPr id="1028" name="Picture 4" descr="Soubor:Doupovske hory CZ I3B-4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6" y="2158910"/>
            <a:ext cx="2381250" cy="14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České středohoří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5" y="3639750"/>
            <a:ext cx="238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62311" t="18202" r="9000" b="54881"/>
          <a:stretch/>
        </p:blipFill>
        <p:spPr>
          <a:xfrm>
            <a:off x="8719565" y="2153412"/>
            <a:ext cx="2816269" cy="1486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61926" t="19739" r="10553" b="54446"/>
          <a:stretch/>
        </p:blipFill>
        <p:spPr>
          <a:xfrm>
            <a:off x="8719565" y="3639750"/>
            <a:ext cx="2817749" cy="1486800"/>
          </a:xfrm>
          <a:prstGeom prst="rect">
            <a:avLst/>
          </a:prstGeom>
        </p:spPr>
      </p:pic>
      <p:pic>
        <p:nvPicPr>
          <p:cNvPr id="1032" name="Picture 8" descr="Nálepky - No. 2266 - Venušina sopka, Lávový proud u Mezi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595" y="5125650"/>
            <a:ext cx="3713239" cy="17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zitka města Bruntál: Významní rodáci města: Město Bruntá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26" y="5631443"/>
            <a:ext cx="1240259" cy="7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9204012" y="697058"/>
            <a:ext cx="1723988" cy="1723988"/>
          </a:xfrm>
          <a:prstGeom prst="ellipse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SOPEČNÝ PŮVOD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27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LUŽICKÝ PLUTON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Jedno z nejstarších těles hlubinných vyvřelých hornin v Českém masivu.</a:t>
            </a:r>
          </a:p>
          <a:p>
            <a:endParaRPr lang="cs-CZ" dirty="0"/>
          </a:p>
          <a:p>
            <a:r>
              <a:rPr lang="cs-CZ" dirty="0" smtClean="0"/>
              <a:t>Vznikl při vrásnění, které probíhalo na rozhraní starohor a prvohor.</a:t>
            </a:r>
          </a:p>
          <a:p>
            <a:endParaRPr lang="cs-CZ" dirty="0"/>
          </a:p>
          <a:p>
            <a:r>
              <a:rPr lang="cs-CZ" dirty="0" smtClean="0"/>
              <a:t>Je tvořen převážně žulami.</a:t>
            </a:r>
          </a:p>
          <a:p>
            <a:endParaRPr lang="cs-CZ" dirty="0"/>
          </a:p>
          <a:p>
            <a:r>
              <a:rPr lang="cs-CZ" dirty="0" smtClean="0"/>
              <a:t>U Šluknova se těží hornina podobná gabru, která je naším nejtmavším dekoračním kamenem (tzv. šluknovský diabas).</a:t>
            </a:r>
            <a:endParaRPr lang="cs-CZ" dirty="0"/>
          </a:p>
        </p:txBody>
      </p:sp>
      <p:pic>
        <p:nvPicPr>
          <p:cNvPr id="2054" name="Picture 6" descr="Všeobecná mapa Lužických a Žitavských h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14" y="228033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7676290" y="2565919"/>
            <a:ext cx="447869" cy="447869"/>
          </a:xfrm>
          <a:prstGeom prst="ellipse">
            <a:avLst/>
          </a:prstGeom>
          <a:solidFill>
            <a:srgbClr val="78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9" name="Ovál 8"/>
          <p:cNvSpPr/>
          <p:nvPr/>
        </p:nvSpPr>
        <p:spPr>
          <a:xfrm>
            <a:off x="7157729" y="2855167"/>
            <a:ext cx="447869" cy="447869"/>
          </a:xfrm>
          <a:prstGeom prst="ellipse">
            <a:avLst/>
          </a:prstGeom>
          <a:solidFill>
            <a:srgbClr val="78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9225" t="23711" r="4792" b="30558"/>
          <a:stretch/>
        </p:blipFill>
        <p:spPr>
          <a:xfrm>
            <a:off x="6627114" y="4661580"/>
            <a:ext cx="3333750" cy="238330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971567" y="569755"/>
            <a:ext cx="1978594" cy="1978594"/>
          </a:xfrm>
          <a:prstGeom prst="ellipse">
            <a:avLst/>
          </a:prstGeom>
          <a:solidFill>
            <a:srgbClr val="DDA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00" dirty="0" smtClean="0"/>
              <a:t>JEDNO Z NEJSTARŠÍCH TĚLES HLUBINNÝCH VYVŘELIN V Č. MASIVU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5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JE TO?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PODKRUŠNOHORSKÉ PÁNVE</a:t>
            </a:r>
          </a:p>
          <a:p>
            <a:endParaRPr lang="cs-CZ" dirty="0"/>
          </a:p>
          <a:p>
            <a:r>
              <a:rPr lang="cs-CZ" dirty="0" smtClean="0"/>
              <a:t>MLADÁ VULKANICKÁ POHOŘÍ</a:t>
            </a:r>
          </a:p>
          <a:p>
            <a:endParaRPr lang="cs-CZ" dirty="0"/>
          </a:p>
          <a:p>
            <a:r>
              <a:rPr lang="cs-CZ" dirty="0" smtClean="0"/>
              <a:t>LUŽICKÝ PLUTON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JEDNO Z NEJSTARŠÍCH TĚLES HLUBINNÝCH VYVŘELÝCH HORNIN V Č. MASIVU</a:t>
            </a:r>
          </a:p>
          <a:p>
            <a:endParaRPr lang="cs-CZ" dirty="0"/>
          </a:p>
          <a:p>
            <a:r>
              <a:rPr lang="cs-CZ" dirty="0" smtClean="0"/>
              <a:t>NAPŘ. DOUPOVSKÉ HORY A ČESKÉ STŘEDOHOŘÍ</a:t>
            </a:r>
          </a:p>
          <a:p>
            <a:endParaRPr lang="cs-CZ" dirty="0"/>
          </a:p>
          <a:p>
            <a:r>
              <a:rPr lang="cs-CZ" dirty="0" smtClean="0"/>
              <a:t>OBLAST ZNÁMÁ TĚŽBOU HNĚDÉHO UHLÍ</a:t>
            </a:r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5015345" y="2863273"/>
            <a:ext cx="1450110" cy="2382982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135418" y="3639127"/>
            <a:ext cx="1330037" cy="544946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3870036" y="2863273"/>
            <a:ext cx="2595419" cy="1579418"/>
          </a:xfrm>
          <a:prstGeom prst="line">
            <a:avLst/>
          </a:prstGeom>
          <a:ln w="76200">
            <a:solidFill>
              <a:srgbClr val="DDA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ČPT v King´s: Den 1D ovládl Garfield, Turbo naprosto zničil Baldelli -  POKERži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48" y="1045703"/>
            <a:ext cx="1091380" cy="10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430</TotalTime>
  <Words>844</Words>
  <Application>Microsoft Office PowerPoint</Application>
  <PresentationFormat>Širokoúhlá obrazovka</PresentationFormat>
  <Paragraphs>143</Paragraphs>
  <Slides>16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 MT</vt:lpstr>
      <vt:lpstr>Parcel</vt:lpstr>
      <vt:lpstr>Prezentace aplikace PowerPoint</vt:lpstr>
      <vt:lpstr>Pro ty, co nebyli na hodině. Co jsme dnes dělali?</vt:lpstr>
      <vt:lpstr>Opakování z minulých hodin</vt:lpstr>
      <vt:lpstr>Opakování z minulých hodin – Jak je to správně?</vt:lpstr>
      <vt:lpstr>Podkrušnohorské pánve</vt:lpstr>
      <vt:lpstr>Krušné hory</vt:lpstr>
      <vt:lpstr>Mladá vulkanická pohoří</vt:lpstr>
      <vt:lpstr>LUŽICKÝ PLUTON</vt:lpstr>
      <vt:lpstr>JAK JE TO?</vt:lpstr>
      <vt:lpstr>ČESKÁ KŘÍDOVÁ PÁNEV (TABULE)</vt:lpstr>
      <vt:lpstr>Co vzniklo v pískovcích díky erozi?</vt:lpstr>
      <vt:lpstr> jizerské hory a krkonoše</vt:lpstr>
      <vt:lpstr>Orlické hory</vt:lpstr>
      <vt:lpstr>jeseníky</vt:lpstr>
      <vt:lpstr>Hornoslezská pánev</vt:lpstr>
      <vt:lpstr>JAK JE TO?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Nezvalová</dc:creator>
  <cp:lastModifiedBy>Alena Nezvalová</cp:lastModifiedBy>
  <cp:revision>22</cp:revision>
  <dcterms:created xsi:type="dcterms:W3CDTF">2021-05-03T06:32:25Z</dcterms:created>
  <dcterms:modified xsi:type="dcterms:W3CDTF">2021-05-05T05:35:16Z</dcterms:modified>
</cp:coreProperties>
</file>