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9" r:id="rId10"/>
    <p:sldId id="272" r:id="rId11"/>
    <p:sldId id="266" r:id="rId12"/>
    <p:sldId id="27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167"/>
    <a:srgbClr val="CEC0B2"/>
    <a:srgbClr val="E0DBA0"/>
    <a:srgbClr val="9794AA"/>
    <a:srgbClr val="E293FB"/>
    <a:srgbClr val="FBD9E8"/>
    <a:srgbClr val="15B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C78F-0746-4073-9DFA-44C57D5F880B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5602D-A549-4552-A2F8-4F4EE4526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57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602D-A549-4552-A2F8-4F4EE452698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7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8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9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6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2CB22DB-A166-4253-AB09-D965C315DF0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97E8A24-A12B-44BA-93CD-2C9410BE5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Přehled minerálů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(1. </a:t>
            </a:r>
            <a:r>
              <a:rPr lang="cs-CZ" smtClean="0"/>
              <a:t>část)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8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541623" y="0"/>
            <a:ext cx="46503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762000"/>
            <a:ext cx="5543006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3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accent2"/>
                </a:solidFill>
              </a:rPr>
              <a:t>Galenit (</a:t>
            </a:r>
            <a:r>
              <a:rPr lang="cs-CZ" sz="2800" b="1" dirty="0" err="1">
                <a:solidFill>
                  <a:schemeClr val="accent2"/>
                </a:solidFill>
              </a:rPr>
              <a:t>PbS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Jediná </a:t>
            </a:r>
            <a:r>
              <a:rPr lang="cs-CZ" sz="2400" dirty="0">
                <a:solidFill>
                  <a:schemeClr val="tx1"/>
                </a:solidFill>
              </a:rPr>
              <a:t>ruda </a:t>
            </a:r>
            <a:r>
              <a:rPr lang="cs-CZ" sz="2400" b="1" dirty="0">
                <a:solidFill>
                  <a:schemeClr val="tx1"/>
                </a:solidFill>
              </a:rPr>
              <a:t>olova</a:t>
            </a:r>
            <a:r>
              <a:rPr lang="cs-CZ" sz="2400" dirty="0">
                <a:solidFill>
                  <a:schemeClr val="tx1"/>
                </a:solidFill>
              </a:rPr>
              <a:t>, obsahuje až 87 % tohoto kovu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Olovo </a:t>
            </a:r>
            <a:r>
              <a:rPr lang="cs-CZ" sz="2400" dirty="0">
                <a:solidFill>
                  <a:schemeClr val="tx1"/>
                </a:solidFill>
              </a:rPr>
              <a:t>je pro lidský organismus velmi jedovaté, proto se jeho využití prudce omezuje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accent2"/>
                </a:solidFill>
              </a:rPr>
              <a:t>Sfalerit (</a:t>
            </a:r>
            <a:r>
              <a:rPr lang="cs-CZ" sz="2800" b="1" dirty="0" err="1">
                <a:solidFill>
                  <a:schemeClr val="accent2"/>
                </a:solidFill>
              </a:rPr>
              <a:t>ZnS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Získává </a:t>
            </a:r>
            <a:r>
              <a:rPr lang="cs-CZ" sz="2400" dirty="0">
                <a:solidFill>
                  <a:schemeClr val="tx1"/>
                </a:solidFill>
              </a:rPr>
              <a:t>se z něj </a:t>
            </a:r>
            <a:r>
              <a:rPr lang="cs-CZ" sz="2400" b="1" dirty="0">
                <a:solidFill>
                  <a:schemeClr val="tx1"/>
                </a:solidFill>
              </a:rPr>
              <a:t>zinek – </a:t>
            </a:r>
            <a:r>
              <a:rPr lang="cs-CZ" sz="2000" b="1" dirty="0">
                <a:solidFill>
                  <a:schemeClr val="accent2"/>
                </a:solidFill>
              </a:rPr>
              <a:t>nedostatek zinku v organismu se </a:t>
            </a:r>
            <a:r>
              <a:rPr lang="cs-CZ" sz="2000" b="1" dirty="0" err="1">
                <a:solidFill>
                  <a:schemeClr val="accent2"/>
                </a:solidFill>
              </a:rPr>
              <a:t>projevujehorším</a:t>
            </a:r>
            <a:r>
              <a:rPr lang="cs-CZ" sz="2000" b="1" dirty="0">
                <a:solidFill>
                  <a:schemeClr val="accent2"/>
                </a:solidFill>
              </a:rPr>
              <a:t> hojením ran, onemocněním kůže a vypadáváním vlasů. Výborným zdrojem zinku jsou dýňová semena.</a:t>
            </a:r>
          </a:p>
          <a:p>
            <a:endParaRPr lang="cs-CZ" dirty="0"/>
          </a:p>
        </p:txBody>
      </p:sp>
      <p:pic>
        <p:nvPicPr>
          <p:cNvPr id="5" name="Picture 8" descr="Galenit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6" y="1029547"/>
            <a:ext cx="1457393" cy="11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faler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6" y="3307080"/>
            <a:ext cx="1477556" cy="11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BK Dýňové semínko loupané 1000 g - Nestonej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26" y="4552122"/>
            <a:ext cx="1538594" cy="11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ýně Halloween v akci | Kupi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74" y="3319344"/>
            <a:ext cx="1619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3) Halogenidy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Sloučeniny halových prvků, jsou hospodářsky významnými nerosty.</a:t>
            </a:r>
          </a:p>
          <a:p>
            <a:endParaRPr lang="cs-CZ" dirty="0" smtClean="0"/>
          </a:p>
          <a:p>
            <a:r>
              <a:rPr lang="cs-CZ" sz="2800" b="1" dirty="0">
                <a:solidFill>
                  <a:srgbClr val="FFC000"/>
                </a:solidFill>
              </a:rPr>
              <a:t>Sůl kamenná = halit (</a:t>
            </a:r>
            <a:r>
              <a:rPr lang="cs-CZ" sz="2800" b="1" dirty="0" err="1">
                <a:solidFill>
                  <a:srgbClr val="FFC000"/>
                </a:solidFill>
              </a:rPr>
              <a:t>NaCl</a:t>
            </a:r>
            <a:r>
              <a:rPr lang="cs-CZ" sz="2800" b="1" dirty="0">
                <a:solidFill>
                  <a:srgbClr val="FFC00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Kuchyňská </a:t>
            </a:r>
            <a:r>
              <a:rPr lang="cs-CZ" dirty="0">
                <a:solidFill>
                  <a:schemeClr val="tx1"/>
                </a:solidFill>
              </a:rPr>
              <a:t>sůl, nezbytná součást každé domácnosti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Vzniká </a:t>
            </a:r>
            <a:r>
              <a:rPr lang="cs-CZ" dirty="0">
                <a:solidFill>
                  <a:schemeClr val="tx1"/>
                </a:solidFill>
              </a:rPr>
              <a:t>odpařováním mořské vody v zálivech a mělkých mořích</a:t>
            </a:r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Fluorit = kazivec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</a:rPr>
              <a:t>(CaF</a:t>
            </a:r>
            <a:r>
              <a:rPr lang="cs-CZ" sz="2800" b="1" baseline="-25000" dirty="0" smtClean="0">
                <a:solidFill>
                  <a:srgbClr val="FFC000"/>
                </a:solidFill>
              </a:rPr>
              <a:t>2</a:t>
            </a:r>
            <a:r>
              <a:rPr lang="cs-CZ" sz="2800" b="1" dirty="0" smtClean="0">
                <a:solidFill>
                  <a:srgbClr val="FFC00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Minerál mnoha barev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Může být čirý, nahnědlý, zelený, fialový, ale najdou se i jiná zbarvení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Jeho vybroušené krystaly patří mezi drahokamy</a:t>
            </a:r>
          </a:p>
          <a:p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V čem se liší drahá sůl od té obyčejné? - Vitali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8" y="5150440"/>
            <a:ext cx="1503775" cy="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 VÝROBCÍCH KHOYSAN | Mořská sůl Khoys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77" y="5150441"/>
            <a:ext cx="1502196" cy="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inerál fluor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5360" r="2194" b="10522"/>
          <a:stretch/>
        </p:blipFill>
        <p:spPr bwMode="auto">
          <a:xfrm>
            <a:off x="6470468" y="4120611"/>
            <a:ext cx="2464527" cy="14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HAAABEgAQAOVS0FMBRtBCpNpB9Jnq%2B9k%3D&amp;thumbnailType=2&amp;owa=outlook.office.com&amp;scriptVer=20201024001.02&amp;X-OWA-CANARY=OBuL9ydRvEieJ5V5UJvMWTBGy7g3f9gYGPLrkp4JVbR-I8RVJsQ5FhYs1wuxj94nh285W-GCTTY.&amp;token=eyJhbGciOiJSUzI1NiIsImtpZCI6IjU2MzU4ODUyMzRCOTI1MkRERTAwNTc2NkQ5RDlGMjc2NTY1RjYzRTIiLCJ0eXAiOiJKV1QiLCJ4NXQiOiJWaldJVWpTNUpTM2VBRmRtMmRueWRsWmZZLUkifQ.eyJvcmlnaW4iOiJodHRwczovL291dGxvb2sub2ZmaWNlLmNvbSIsInVjIjoiMGU5ZjcwYzQ1MzhmNGQ2Njg5OTc5MDJlMzI2ZGFhZGM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I1NjUzLCJleHAiOjE2MDQzMjYyNTMsImlzcyI6IjAwMDAwMDAyLTAwMDAtMGZmMS1jZTAwLTAwMDAwMDAwMDAwMEAzZmExOTJlYy1mYzczLTRkNTctOGEwYy00N2Q1OGU2NjExNzIiLCJhdWQiOiIwMDAwMDAwMi0wMDAwLTBmZjEtY2UwMC0wMDAwMDAwMDAwMDAvYXR0YWNobWVudHMub2ZmaWNlLm5ldEAzZmExOTJlYy1mYzczLTRkNTctOGEwYy00N2Q1OGU2NjExNzIiLCJoYXBwIjoib3dhIn0.cfnBc5Jjm2jc3qmNBPPDT29EbLS4ArZJgsU59FaRcFo79Fec_iRBWmwALSt5MOlTGpVxn1NWVIink9MAM7fp37mrkC22r8CexJu9d78hIpF4bvWRHe2D8OC76Tute_i9qcadM1OGWevTWKYqCvytAVX7US9k-dp0D0NvWJFYucMDLQEd8TghcnI3BI25-2DKYH7xGk5gaDgoGYueSwtm7u95nN5-DtwRp4jwts2slJaHUTQ709R7C9w0nc7wqhUtJvpBKmJiVhMGbWAQRQnrdqK8yGa4oyf36ALFp4kGj_RU8XLjm_4jjb_3SAUYc_3IPlgf-jyq4suTsV7RHZNCKg&amp;animation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36" y="512042"/>
            <a:ext cx="7304928" cy="48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30953" y="4741660"/>
            <a:ext cx="616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„Solná pole“ v portugalském městečku </a:t>
            </a:r>
            <a:r>
              <a:rPr lang="cs-CZ" sz="2400" dirty="0" err="1" smtClean="0">
                <a:solidFill>
                  <a:schemeClr val="bg1"/>
                </a:solidFill>
              </a:rPr>
              <a:t>Aveiro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Pokračování příště.</a:t>
            </a:r>
          </a:p>
          <a:p>
            <a:pPr algn="ctr"/>
            <a:r>
              <a:rPr lang="cs-CZ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Rozdělení minerálů – mineralogický systém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6595001" cy="37673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Minerály třídíme do skupin podle jejich chemického složení.</a:t>
            </a:r>
          </a:p>
          <a:p>
            <a:endParaRPr lang="cs-CZ" sz="29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63834" y="2743947"/>
            <a:ext cx="2567521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+mj-lt"/>
                <a:cs typeface="Times New Roman" panose="02020603050405020304" pitchFamily="18" charset="0"/>
              </a:rPr>
              <a:t>SKUPINY (TŘÍDY) MINERÁLŮ</a:t>
            </a: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PRVKY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SULFIDY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HALOGENIDY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OXIDY A HYDROXIDY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UHLIČITANY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SÍRANY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FOSFOREČNANY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KŘEMIČITANY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cs-CZ" sz="1200" dirty="0" smtClean="0">
                <a:latin typeface="+mj-lt"/>
                <a:cs typeface="Times New Roman" panose="02020603050405020304" pitchFamily="18" charset="0"/>
              </a:rPr>
              <a:t>ORGANICKÉ MINERÁLY</a:t>
            </a:r>
            <a:endParaRPr lang="cs-CZ" sz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46" name="Picture 6" descr="Kř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714" y="4261894"/>
            <a:ext cx="2182240" cy="16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met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52" y="4260370"/>
            <a:ext cx="1638204" cy="16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Í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199" y="2522046"/>
            <a:ext cx="1810755" cy="14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Český granát broušený 1,7m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18951"/>
          <a:stretch/>
        </p:blipFill>
        <p:spPr bwMode="auto">
          <a:xfrm>
            <a:off x="6897045" y="2522046"/>
            <a:ext cx="1990488" cy="14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přírodě nacházíme prvky </a:t>
            </a:r>
            <a:r>
              <a:rPr lang="cs-CZ" b="1" dirty="0" smtClean="0"/>
              <a:t>kovové</a:t>
            </a:r>
            <a:r>
              <a:rPr lang="cs-CZ" dirty="0" smtClean="0"/>
              <a:t> (zlato, stříbro, měď) nebo </a:t>
            </a:r>
            <a:r>
              <a:rPr lang="cs-CZ" b="1" dirty="0" smtClean="0"/>
              <a:t>nekovové</a:t>
            </a:r>
            <a:r>
              <a:rPr lang="cs-CZ" dirty="0" smtClean="0"/>
              <a:t> (síru nebo dvě formy uhlíku – grafit a diamant).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Dokážete poznat jednotlivé prvky na fotkách?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3074" name="Picture 2" descr="Zlato – jakou cenu má nevědomost? | FXstreet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44" y="4155752"/>
            <a:ext cx="2341426" cy="17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říbro (minerál)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7" y="1997213"/>
            <a:ext cx="2343883" cy="17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ěď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40" y="2021985"/>
            <a:ext cx="1974430" cy="18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ŽENA-IN - Neobyčejný nerost jménem graf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86" y="4155751"/>
            <a:ext cx="2636484" cy="17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amant přírodní Kongo (cca 0,75ct) - naturshop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7" y="4290125"/>
            <a:ext cx="2146280" cy="16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51779" y="5931129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iamant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081102" y="5992036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lato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320588" y="1520213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ěď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30085" y="1511299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tříbro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22456" y="6001283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</a:t>
            </a:r>
            <a:r>
              <a:rPr lang="cs-CZ" dirty="0" smtClean="0"/>
              <a:t>rafit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7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Zlato (Au)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lutý kov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Lze dobře tvarovat (je poměrně měkký a velmi dobře kujný)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Výskyt: křemenné žíly </a:t>
            </a:r>
            <a:r>
              <a:rPr lang="cs-CZ" dirty="0" smtClean="0">
                <a:solidFill>
                  <a:schemeClr val="tx1"/>
                </a:solidFill>
              </a:rPr>
              <a:t>→ uvolňování → ukládání do náplavů vodních toků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 nezvětralých hornin se zlato získává chemicky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</a:rPr>
              <a:t>Jak se nazývá mechanický proces </a:t>
            </a:r>
            <a:r>
              <a:rPr lang="cs-CZ" sz="2000" dirty="0">
                <a:solidFill>
                  <a:schemeClr val="accent1"/>
                </a:solidFill>
              </a:rPr>
              <a:t>získávání zlata pomocí </a:t>
            </a:r>
            <a:r>
              <a:rPr lang="cs-CZ" sz="2000" dirty="0" smtClean="0">
                <a:solidFill>
                  <a:schemeClr val="accent1"/>
                </a:solidFill>
              </a:rPr>
              <a:t>speciální pánve?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Rýžování.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Archiv aktualit | Gymnázium Brou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98" y="386998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Stříbro (</a:t>
            </a:r>
            <a:r>
              <a:rPr lang="cs-CZ" dirty="0" err="1" smtClean="0"/>
              <a:t>Ag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Měkký a snadno tvarovatelný kov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 rozdíl od zlata není na vzduchu tak stálé a mění svou barvu z bílé (stříbrné) na tmavě šedou a černou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Vynikající vodič tepla i elektrického proudu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" lvl="1" indent="0">
              <a:buNone/>
            </a:pPr>
            <a:endParaRPr lang="cs-CZ" dirty="0"/>
          </a:p>
        </p:txBody>
      </p:sp>
      <p:pic>
        <p:nvPicPr>
          <p:cNvPr id="2050" name="Picture 2" descr="Zašlé stříbro: Proč v létě černá víc, a jak ho spolehlivě vyčistit -  Babinet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16610"/>
            <a:ext cx="4662487" cy="23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Měď (</a:t>
            </a:r>
            <a:r>
              <a:rPr lang="cs-CZ" dirty="0" err="1" smtClean="0"/>
              <a:t>Cu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7224" y="1998134"/>
            <a:ext cx="5282022" cy="3767328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Výborný vodič tepla a elektřiny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Snadno se opracovává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 přírodě se vyskytuje buďto ryzí, nebo ve sloučeninách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Co je to tzv. měděnka? Určitě jste ji už někdy viděli.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Měděnka je modrozelená </a:t>
            </a:r>
            <a:r>
              <a:rPr lang="cs-CZ" sz="1800" dirty="0" smtClean="0">
                <a:solidFill>
                  <a:schemeClr val="tx1"/>
                </a:solidFill>
              </a:rPr>
              <a:t>patina, </a:t>
            </a:r>
            <a:r>
              <a:rPr lang="cs-CZ" sz="1800" dirty="0">
                <a:solidFill>
                  <a:schemeClr val="tx1"/>
                </a:solidFill>
              </a:rPr>
              <a:t>která se vytváří </a:t>
            </a:r>
            <a:r>
              <a:rPr lang="cs-CZ" sz="1800" dirty="0" smtClean="0">
                <a:solidFill>
                  <a:schemeClr val="tx1"/>
                </a:solidFill>
              </a:rPr>
              <a:t>korodováním</a:t>
            </a:r>
            <a:r>
              <a:rPr lang="cs-CZ" sz="1800" dirty="0">
                <a:solidFill>
                  <a:schemeClr val="tx1"/>
                </a:solidFill>
              </a:rPr>
              <a:t> povrchu </a:t>
            </a:r>
            <a:r>
              <a:rPr lang="cs-CZ" sz="1800" dirty="0" smtClean="0">
                <a:solidFill>
                  <a:schemeClr val="tx1"/>
                </a:solidFill>
              </a:rPr>
              <a:t>měděných</a:t>
            </a:r>
            <a:r>
              <a:rPr lang="cs-CZ" sz="1800" dirty="0">
                <a:solidFill>
                  <a:schemeClr val="tx1"/>
                </a:solidFill>
              </a:rPr>
              <a:t> a </a:t>
            </a:r>
            <a:r>
              <a:rPr lang="cs-CZ" sz="1800" dirty="0" smtClean="0">
                <a:solidFill>
                  <a:schemeClr val="tx1"/>
                </a:solidFill>
              </a:rPr>
              <a:t>bronzových</a:t>
            </a:r>
            <a:r>
              <a:rPr lang="cs-CZ" sz="1800" dirty="0">
                <a:solidFill>
                  <a:schemeClr val="tx1"/>
                </a:solidFill>
              </a:rPr>
              <a:t> předmětů vystavených vlivu </a:t>
            </a:r>
            <a:r>
              <a:rPr lang="cs-CZ" sz="1800" dirty="0" smtClean="0">
                <a:solidFill>
                  <a:schemeClr val="tx1"/>
                </a:solidFill>
              </a:rPr>
              <a:t>počasí.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Její </a:t>
            </a:r>
            <a:r>
              <a:rPr lang="cs-CZ" sz="1800" dirty="0">
                <a:solidFill>
                  <a:schemeClr val="tx1"/>
                </a:solidFill>
              </a:rPr>
              <a:t>význam je ochranný (zamezuje další </a:t>
            </a:r>
            <a:r>
              <a:rPr lang="cs-CZ" sz="1800" dirty="0" smtClean="0">
                <a:solidFill>
                  <a:schemeClr val="tx1"/>
                </a:solidFill>
              </a:rPr>
              <a:t>korozi) a </a:t>
            </a:r>
            <a:r>
              <a:rPr lang="cs-CZ" sz="1800" dirty="0">
                <a:solidFill>
                  <a:schemeClr val="tx1"/>
                </a:solidFill>
              </a:rPr>
              <a:t>dekorativní.</a:t>
            </a:r>
          </a:p>
          <a:p>
            <a:pPr marL="4572" lvl="1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pic>
        <p:nvPicPr>
          <p:cNvPr id="4098" name="Picture 2" descr="https://upload.wikimedia.org/wikipedia/commons/thumb/b/ba/Jan_Zizka_Vitkov_Prague_CZ_007.jpg/800px-Jan_Zizka_Vitkov_Prague_CZ_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9493"/>
          <a:stretch/>
        </p:blipFill>
        <p:spPr bwMode="auto">
          <a:xfrm>
            <a:off x="6677535" y="1998134"/>
            <a:ext cx="2142309" cy="3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ěď|Arayns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20929"/>
          <a:stretch/>
        </p:blipFill>
        <p:spPr bwMode="auto">
          <a:xfrm>
            <a:off x="6846756" y="862922"/>
            <a:ext cx="180386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pety na mobil... - známé stavby - praštění puberťáci - Hryprodivky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r="14586"/>
          <a:stretch/>
        </p:blipFill>
        <p:spPr bwMode="auto">
          <a:xfrm>
            <a:off x="8822358" y="888661"/>
            <a:ext cx="1854926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Síra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7224" y="1998134"/>
            <a:ext cx="5282022" cy="376732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Má nápadnou žlutou barvu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 měkká, má silný lesk na krystalových plochách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Má charakteristický zápach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Důležitá surovina pro chemický průmysl (výroba </a:t>
            </a:r>
            <a:r>
              <a:rPr lang="cs-CZ" dirty="0"/>
              <a:t>H₂SO</a:t>
            </a:r>
            <a:r>
              <a:rPr lang="cs-CZ" dirty="0" smtClean="0"/>
              <a:t>₄, barev, pesticidů)</a:t>
            </a:r>
          </a:p>
          <a:p>
            <a:pPr marL="4572" lvl="1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accent1"/>
                </a:solidFill>
              </a:rPr>
              <a:t>Je typickým minerálem vulkanických oblastí.</a:t>
            </a:r>
          </a:p>
          <a:p>
            <a:r>
              <a:rPr lang="cs-CZ" sz="1800" dirty="0" err="1" smtClean="0">
                <a:solidFill>
                  <a:schemeClr val="accent1"/>
                </a:solidFill>
              </a:rPr>
              <a:t>Solfatary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= povlaky u míst úniku sopečných plynů bohatých na </a:t>
            </a:r>
            <a:r>
              <a:rPr lang="cs-CZ" sz="1800" dirty="0" smtClean="0">
                <a:solidFill>
                  <a:schemeClr val="accent1"/>
                </a:solidFill>
              </a:rPr>
              <a:t>síru</a:t>
            </a:r>
          </a:p>
          <a:p>
            <a:endParaRPr lang="cs-CZ" sz="1800" dirty="0">
              <a:solidFill>
                <a:schemeClr val="accent1"/>
              </a:solidFill>
            </a:endParaRPr>
          </a:p>
          <a:p>
            <a:r>
              <a:rPr lang="cs-CZ" sz="1600" dirty="0">
                <a:solidFill>
                  <a:schemeClr val="accent1"/>
                </a:solidFill>
              </a:rPr>
              <a:t>Na obrázku je </a:t>
            </a:r>
            <a:r>
              <a:rPr lang="cs-CZ" sz="1600" dirty="0" err="1">
                <a:solidFill>
                  <a:schemeClr val="accent1"/>
                </a:solidFill>
              </a:rPr>
              <a:t>solfatara</a:t>
            </a:r>
            <a:r>
              <a:rPr lang="cs-CZ" sz="1600" dirty="0">
                <a:solidFill>
                  <a:schemeClr val="accent1"/>
                </a:solidFill>
              </a:rPr>
              <a:t> v Neapoli (Itálie).</a:t>
            </a:r>
          </a:p>
          <a:p>
            <a:endParaRPr lang="cs-CZ" dirty="0"/>
          </a:p>
        </p:txBody>
      </p:sp>
      <p:pic>
        <p:nvPicPr>
          <p:cNvPr id="5124" name="Picture 4" descr="Solfatara di Pozzuoli: history, schedules, prices, how to get t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5577" r="18717"/>
          <a:stretch/>
        </p:blipFill>
        <p:spPr bwMode="auto">
          <a:xfrm>
            <a:off x="6235337" y="3818408"/>
            <a:ext cx="2656114" cy="19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Grafit (C)				 Diamant (C)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7224" y="1998134"/>
            <a:ext cx="5282022" cy="376732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Grafit neboli tuha je černý nerost, s nápadným kovovým leskem a malou tvrdostí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K čemu se využívá?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 výrobě tužek a žáruvzdorných materiálů, dále také v elektronice a v jaderném průmyslu.</a:t>
            </a:r>
          </a:p>
          <a:p>
            <a:pPr marL="4572" lvl="1" indent="0">
              <a:buNone/>
            </a:pPr>
            <a:endParaRPr lang="cs-CZ" dirty="0" smtClean="0"/>
          </a:p>
          <a:p>
            <a:pPr marL="4572" lvl="1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Diamant je velice tvrdý nerost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Vysoký jas a třpyt broušených ploch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Využití?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Jako průmyslová surovina (výroba řezných, vrtných a brusných nástrojů), jako šperk. </a:t>
            </a:r>
            <a:endParaRPr lang="cs-CZ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170" name="Picture 2" descr="tuha grafit, využívá ji snad každý. | Gems and minerals, Minerals, Pretty  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" y="41652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amantová jádrová vrtačka 70mm, 1700W Makita DBM1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2" b="27450"/>
          <a:stretch/>
        </p:blipFill>
        <p:spPr bwMode="auto">
          <a:xfrm>
            <a:off x="6412957" y="4822954"/>
            <a:ext cx="2172426" cy="10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ámský prsten s diamantem 10736D : Goldex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6" y="4646292"/>
            <a:ext cx="1119170" cy="11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2</a:t>
            </a:r>
            <a:r>
              <a:rPr lang="cs-CZ" dirty="0" smtClean="0">
                <a:solidFill>
                  <a:schemeClr val="accent2"/>
                </a:solidFill>
              </a:rPr>
              <a:t>) Sulfidy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Mezi sulfidy patří hospodářsky významné nerostné suroviny (rudy) → získávání průmyslově významných kovů (např. zinek, olovo). </a:t>
            </a:r>
          </a:p>
          <a:p>
            <a:endParaRPr lang="cs-CZ" dirty="0" smtClean="0"/>
          </a:p>
          <a:p>
            <a:r>
              <a:rPr lang="cs-CZ" sz="2800" b="1" dirty="0">
                <a:solidFill>
                  <a:schemeClr val="accent2"/>
                </a:solidFill>
              </a:rPr>
              <a:t>Pyrit (FeS</a:t>
            </a:r>
            <a:r>
              <a:rPr lang="cs-CZ" sz="2800" b="1" baseline="-25000" dirty="0">
                <a:solidFill>
                  <a:schemeClr val="accent2"/>
                </a:solidFill>
              </a:rPr>
              <a:t>2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Kovový </a:t>
            </a:r>
            <a:r>
              <a:rPr lang="cs-CZ" dirty="0">
                <a:solidFill>
                  <a:schemeClr val="tx1"/>
                </a:solidFill>
              </a:rPr>
              <a:t>lesk, zlatavá barva → „kočičí zlato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Chalkopyrit </a:t>
            </a:r>
            <a:r>
              <a:rPr lang="cs-CZ" sz="2800" b="1" dirty="0">
                <a:solidFill>
                  <a:schemeClr val="accent2"/>
                </a:solidFill>
              </a:rPr>
              <a:t>(CuFeS</a:t>
            </a:r>
            <a:r>
              <a:rPr lang="cs-CZ" sz="2800" b="1" baseline="-25000" dirty="0">
                <a:solidFill>
                  <a:schemeClr val="accent2"/>
                </a:solidFill>
              </a:rPr>
              <a:t>2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Kovový </a:t>
            </a:r>
            <a:r>
              <a:rPr lang="cs-CZ" dirty="0">
                <a:solidFill>
                  <a:schemeClr val="tx1"/>
                </a:solidFill>
              </a:rPr>
              <a:t>lesk, zlatožlutá barva, žlutější a měkčí než pyrit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Hospodářsky </a:t>
            </a:r>
            <a:r>
              <a:rPr lang="cs-CZ" dirty="0">
                <a:solidFill>
                  <a:schemeClr val="tx1"/>
                </a:solidFill>
              </a:rPr>
              <a:t>významný – získává se z něj </a:t>
            </a:r>
            <a:r>
              <a:rPr lang="cs-CZ" b="1" dirty="0">
                <a:solidFill>
                  <a:schemeClr val="tx1"/>
                </a:solidFill>
              </a:rPr>
              <a:t>měď</a:t>
            </a:r>
          </a:p>
          <a:p>
            <a:endParaRPr lang="cs-CZ" dirty="0" smtClean="0"/>
          </a:p>
        </p:txBody>
      </p:sp>
      <p:pic>
        <p:nvPicPr>
          <p:cNvPr id="5" name="Picture 6" descr="Pyrit - význam, účinky, vlastnosti | Milujeme Kam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69" y="3796868"/>
            <a:ext cx="1077800" cy="8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ALKOPYR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125662"/>
            <a:ext cx="1233087" cy="8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509</TotalTime>
  <Words>578</Words>
  <Application>Microsoft Office PowerPoint</Application>
  <PresentationFormat>Širokoúhlá obrazovka</PresentationFormat>
  <Paragraphs>104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Metropolitní</vt:lpstr>
      <vt:lpstr>Přehled minerálů</vt:lpstr>
      <vt:lpstr>Rozdělení minerálů – mineralogický systém</vt:lpstr>
      <vt:lpstr>1) Prvky</vt:lpstr>
      <vt:lpstr>Zlato (Au)</vt:lpstr>
      <vt:lpstr>Stříbro (Ag)</vt:lpstr>
      <vt:lpstr>Měď (Cu)</vt:lpstr>
      <vt:lpstr>Síra (S)</vt:lpstr>
      <vt:lpstr>Grafit (C)     Diamant (C)</vt:lpstr>
      <vt:lpstr>2) Sulfidy</vt:lpstr>
      <vt:lpstr>Prezentace aplikace PowerPoint</vt:lpstr>
      <vt:lpstr>3) Halogenidy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minerálů</dc:title>
  <dc:creator>Nezvalová Alena</dc:creator>
  <cp:lastModifiedBy>Jan Řezníček</cp:lastModifiedBy>
  <cp:revision>50</cp:revision>
  <dcterms:created xsi:type="dcterms:W3CDTF">2020-10-15T05:39:58Z</dcterms:created>
  <dcterms:modified xsi:type="dcterms:W3CDTF">2020-11-04T08:42:23Z</dcterms:modified>
</cp:coreProperties>
</file>