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C3F"/>
    <a:srgbClr val="FFF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61C8-5D95-4611-9FB6-59D6B78A3BEE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4FD85-9115-4413-A353-45CF63FB4C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98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Gondwana" TargetMode="External"/><Relationship Id="rId3" Type="http://schemas.openxmlformats.org/officeDocument/2006/relationships/hyperlink" Target="https://cs.wikipedia.org/wiki/Superkontinent" TargetMode="External"/><Relationship Id="rId7" Type="http://schemas.openxmlformats.org/officeDocument/2006/relationships/hyperlink" Target="https://cs.wikipedia.org/wiki/K%C5%99%C3%ADd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Jura" TargetMode="External"/><Relationship Id="rId5" Type="http://schemas.openxmlformats.org/officeDocument/2006/relationships/hyperlink" Target="https://cs.wikipedia.org/wiki/Rodinie" TargetMode="External"/><Relationship Id="rId10" Type="http://schemas.openxmlformats.org/officeDocument/2006/relationships/hyperlink" Target="https://cs.wikipedia.org/wiki/Tethys_(mo%C5%99e)" TargetMode="External"/><Relationship Id="rId4" Type="http://schemas.openxmlformats.org/officeDocument/2006/relationships/hyperlink" Target="https://cs.wikipedia.org/wiki/Pannotia" TargetMode="External"/><Relationship Id="rId9" Type="http://schemas.openxmlformats.org/officeDocument/2006/relationships/hyperlink" Target="https://cs.wikipedia.org/wiki/Laurasi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Pangea nebyla první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uperkontinent"/>
              </a:rPr>
              <a:t>superkontinent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Předpokládá se, že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annotia"/>
              </a:rPr>
              <a:t>Pannotia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zformovala před 650 miliony let a rozpadla se před 550 miliony let,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odinie"/>
              </a:rPr>
              <a:t>Rodinie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pak zformovala přibližně před 1 100 miliony let a rozdělila před 750 miliony let. Pangeu se coby nejmladší ze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superkontinentů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podařilo geologům rekonstruovat jako první.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Během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Jura"/>
              </a:rPr>
              <a:t>jury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Křída"/>
              </a:rPr>
              <a:t>křídy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Pangea rozpadla na dvě části, jižní část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Gondwana"/>
              </a:rPr>
              <a:t>Gondwanu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severní část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Laurasie"/>
              </a:rPr>
              <a:t>Laurasii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Tyto kontinenty oddělil oceán </a:t>
            </a:r>
            <a:r>
              <a:rPr lang="cs-CZ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Tethys (moře)"/>
              </a:rPr>
              <a:t>Tethys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4FD85-9115-4413-A353-45CF63FB4C2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05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Stegosaurus.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4FD85-9115-4413-A353-45CF63FB4C2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094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… název křída.</a:t>
            </a:r>
            <a:r>
              <a:rPr lang="cs-CZ" baseline="0" dirty="0" smtClean="0"/>
              <a:t> V nich se vytvořily nepravidelné shluky kalcedonu známé jako pazourky.</a:t>
            </a:r>
          </a:p>
          <a:p>
            <a:endParaRPr lang="cs-CZ" baseline="0" dirty="0" smtClean="0"/>
          </a:p>
          <a:p>
            <a:r>
              <a:rPr lang="cs-CZ" baseline="0" dirty="0" smtClean="0"/>
              <a:t>Fotka: Bílé útesy v anglickém Doveru.</a:t>
            </a:r>
          </a:p>
          <a:p>
            <a:endParaRPr lang="cs-CZ" baseline="0" dirty="0" smtClean="0"/>
          </a:p>
          <a:p>
            <a:r>
              <a:rPr lang="cs-CZ" baseline="0" dirty="0" smtClean="0"/>
              <a:t>A z čeho se nejčastěji vyrábí křída, kterou píšeme na tabuli? Ze sádrovce.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4FD85-9115-4413-A353-45CF63FB4C2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05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Příčina? Pravděpodobně</a:t>
            </a:r>
            <a:r>
              <a:rPr lang="cs-CZ" baseline="0" dirty="0" smtClean="0"/>
              <a:t> dopad velkého mimozemského tělesa, nebo silná vulkanická činnost.</a:t>
            </a:r>
          </a:p>
          <a:p>
            <a:endParaRPr lang="cs-CZ" baseline="0" dirty="0" smtClean="0"/>
          </a:p>
          <a:p>
            <a:r>
              <a:rPr lang="cs-CZ" baseline="0" dirty="0" smtClean="0"/>
              <a:t>Někteří vědci se však domnívají, že příčinou bylo zvýšení mořské hladiny či změna klimatu.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4FD85-9115-4413-A353-45CF63FB4C2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48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Základní škola Tomáše Šobra a mateřská škola Písek | 9. A Přírodop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6" y="2631043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199" y="985123"/>
            <a:ext cx="8991600" cy="1645920"/>
          </a:xfrm>
        </p:spPr>
        <p:txBody>
          <a:bodyPr/>
          <a:lstStyle/>
          <a:p>
            <a:r>
              <a:rPr lang="cs-CZ" sz="1400" dirty="0"/>
              <a:t>Geologické éry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4000" dirty="0" smtClean="0"/>
              <a:t>druhohory </a:t>
            </a:r>
            <a:r>
              <a:rPr lang="cs-CZ" sz="4000" dirty="0"/>
              <a:t>– éra </a:t>
            </a:r>
            <a:r>
              <a:rPr lang="cs-CZ" sz="4000" dirty="0" smtClean="0"/>
              <a:t>plazů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to je pro dnešek vše, krásný den!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Toy Story: Příběh hraček - tapeta na plochu 435 - 1280x960 | Pohádkář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03" y="263804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druhohory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9914" y="2638044"/>
            <a:ext cx="4378670" cy="3039945"/>
          </a:xfrm>
        </p:spPr>
        <p:txBody>
          <a:bodyPr>
            <a:noAutofit/>
          </a:bodyPr>
          <a:lstStyle/>
          <a:p>
            <a:r>
              <a:rPr lang="cs-CZ" sz="1600" dirty="0" smtClean="0"/>
              <a:t>Periody druhohor: </a:t>
            </a:r>
            <a:r>
              <a:rPr lang="cs-CZ" sz="1600" b="1" dirty="0" smtClean="0"/>
              <a:t>trias</a:t>
            </a:r>
            <a:r>
              <a:rPr lang="cs-CZ" sz="1600" dirty="0" smtClean="0"/>
              <a:t>, </a:t>
            </a:r>
            <a:r>
              <a:rPr lang="cs-CZ" sz="1600" b="1" dirty="0" smtClean="0"/>
              <a:t>jura</a:t>
            </a:r>
            <a:r>
              <a:rPr lang="cs-CZ" sz="1600" dirty="0" smtClean="0"/>
              <a:t>, </a:t>
            </a:r>
            <a:r>
              <a:rPr lang="cs-CZ" sz="1600" b="1" dirty="0" smtClean="0"/>
              <a:t>křída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r>
              <a:rPr lang="cs-CZ" sz="1600" dirty="0" smtClean="0"/>
              <a:t>Druhohory znamenaly pro dějiny Země významné období z hlediska rozložení pevnin a oceánů. </a:t>
            </a:r>
            <a:r>
              <a:rPr lang="cs-CZ" sz="1600" b="1" dirty="0" smtClean="0"/>
              <a:t>Rozpadem</a:t>
            </a:r>
            <a:r>
              <a:rPr lang="cs-CZ" sz="1600" dirty="0" smtClean="0"/>
              <a:t> jediného </a:t>
            </a:r>
            <a:r>
              <a:rPr lang="cs-CZ" sz="1600" b="1" dirty="0" smtClean="0"/>
              <a:t>superkontinentu</a:t>
            </a:r>
            <a:r>
              <a:rPr lang="cs-CZ" sz="1600" dirty="0" smtClean="0"/>
              <a:t> (Pangey) začaly kontinenty postupně dostávat dnešní podobu.</a:t>
            </a:r>
          </a:p>
          <a:p>
            <a:endParaRPr lang="cs-CZ" sz="1600" dirty="0"/>
          </a:p>
          <a:p>
            <a:r>
              <a:rPr lang="cs-CZ" sz="1600" dirty="0" smtClean="0"/>
              <a:t>V důsledku toho došlo i k </a:t>
            </a:r>
            <a:r>
              <a:rPr lang="cs-CZ" sz="1600" b="1" dirty="0" smtClean="0"/>
              <a:t>rozdělení původního souvislého oceánu</a:t>
            </a:r>
            <a:r>
              <a:rPr lang="cs-CZ" sz="1600" dirty="0" smtClean="0"/>
              <a:t> tak, jak jej známe dnes.</a:t>
            </a:r>
            <a:endParaRPr lang="cs-CZ" sz="1600" dirty="0"/>
          </a:p>
        </p:txBody>
      </p:sp>
      <p:pic>
        <p:nvPicPr>
          <p:cNvPr id="1026" name="Picture 2" descr="DRUHOHORY ÉRA PLAZŮ ROZPAD PANGEY LAURASIE GONDWANA - ppt stáh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54" y="2638044"/>
            <a:ext cx="4053260" cy="303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611417" y="4158016"/>
            <a:ext cx="720437" cy="286327"/>
          </a:xfrm>
          <a:prstGeom prst="rect">
            <a:avLst/>
          </a:prstGeom>
          <a:solidFill>
            <a:srgbClr val="FFF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2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Rozpad </a:t>
            </a:r>
            <a:r>
              <a:rPr lang="cs-CZ" dirty="0" err="1" smtClean="0"/>
              <a:t>pangey</a:t>
            </a:r>
            <a:r>
              <a:rPr lang="cs-CZ" dirty="0" smtClean="0"/>
              <a:t>, alpínské vrásnění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3730317" cy="310198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 průběhu jury se </a:t>
            </a:r>
            <a:r>
              <a:rPr lang="cs-CZ" b="1" dirty="0" smtClean="0"/>
              <a:t>Pangea rozpadla</a:t>
            </a:r>
            <a:r>
              <a:rPr lang="cs-CZ" dirty="0" smtClean="0"/>
              <a:t> na několik kontinentů.</a:t>
            </a:r>
          </a:p>
          <a:p>
            <a:endParaRPr lang="cs-CZ" dirty="0"/>
          </a:p>
          <a:p>
            <a:r>
              <a:rPr lang="cs-CZ" dirty="0" smtClean="0"/>
              <a:t>V období křídy se některé z nich přiblížily natolik, že došlo k jejich </a:t>
            </a:r>
            <a:r>
              <a:rPr lang="cs-CZ" b="1" dirty="0" smtClean="0"/>
              <a:t>srážce (kolizi)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Největší takovou událostí bylo rozsáhlé </a:t>
            </a:r>
            <a:r>
              <a:rPr lang="cs-CZ" b="1" dirty="0" smtClean="0"/>
              <a:t>alpínské vrásnění</a:t>
            </a:r>
            <a:r>
              <a:rPr lang="cs-CZ" dirty="0" smtClean="0"/>
              <a:t>, které pak pokračovalo i v třetihorách a jeho dozvuky jsou patrné dodnes.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4690" t="23231" r="17998" b="15946"/>
          <a:stretch/>
        </p:blipFill>
        <p:spPr>
          <a:xfrm>
            <a:off x="5768271" y="2336292"/>
            <a:ext cx="5692909" cy="41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jak to bylo s rostlinami a živočichy?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Významný rozvoj zaznamenaly </a:t>
            </a:r>
            <a:r>
              <a:rPr lang="cs-CZ" b="1" dirty="0" smtClean="0"/>
              <a:t>nahosemenné rostliny</a:t>
            </a:r>
            <a:r>
              <a:rPr lang="cs-CZ" dirty="0" smtClean="0"/>
              <a:t> (cykasy, jinany a běžnější jehličnany), později pak začal </a:t>
            </a:r>
            <a:r>
              <a:rPr lang="cs-CZ" b="1" dirty="0" smtClean="0"/>
              <a:t>nástup rostlin krytosemenných</a:t>
            </a:r>
            <a:r>
              <a:rPr lang="cs-CZ" dirty="0" smtClean="0"/>
              <a:t> (např. skořicovníky, fíkovníky, duby a javory).</a:t>
            </a:r>
          </a:p>
          <a:p>
            <a:endParaRPr lang="cs-CZ" dirty="0"/>
          </a:p>
          <a:p>
            <a:r>
              <a:rPr lang="cs-CZ" dirty="0" smtClean="0"/>
              <a:t>Došlo k </a:t>
            </a:r>
            <a:r>
              <a:rPr lang="cs-CZ" b="1" dirty="0" smtClean="0"/>
              <a:t>masivnímu rozvoji plazů</a:t>
            </a:r>
            <a:r>
              <a:rPr lang="cs-CZ" dirty="0" smtClean="0"/>
              <a:t>, z nichž </a:t>
            </a:r>
            <a:r>
              <a:rPr lang="cs-CZ" b="1" dirty="0" smtClean="0"/>
              <a:t>dinosauři</a:t>
            </a:r>
            <a:r>
              <a:rPr lang="cs-CZ" dirty="0" smtClean="0"/>
              <a:t> dosáhli nebývalých rozměrů a postupně ovládli vodu, souš i vzduch.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pic>
        <p:nvPicPr>
          <p:cNvPr id="2052" name="Picture 4" descr="https://leporelo.info/pics/pic/cyka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2638044"/>
            <a:ext cx="4270247" cy="18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inosaurus, král druhohor - National Geo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4456797"/>
            <a:ext cx="4270247" cy="240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5369169" y="5117123"/>
            <a:ext cx="1459523" cy="1459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SPINOSAURUS – „KRÁL DRUHOHOR“</a:t>
            </a:r>
            <a:endParaRPr lang="cs-CZ" sz="1000" dirty="0"/>
          </a:p>
        </p:txBody>
      </p:sp>
      <p:sp>
        <p:nvSpPr>
          <p:cNvPr id="9" name="Ovál 8"/>
          <p:cNvSpPr/>
          <p:nvPr/>
        </p:nvSpPr>
        <p:spPr>
          <a:xfrm>
            <a:off x="7637667" y="2266244"/>
            <a:ext cx="1072579" cy="10725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/>
              <a:t>CYKASY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4435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dinosauři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Objevili se již v počátečním období druhohor, triasu. Byli to </a:t>
            </a:r>
            <a:r>
              <a:rPr lang="cs-CZ" b="1" dirty="0" smtClean="0"/>
              <a:t>zprvu drobní tvorové</a:t>
            </a:r>
            <a:r>
              <a:rPr lang="cs-CZ" dirty="0" smtClean="0"/>
              <a:t> velikosti zhruba dnešní kočky nebo psa.</a:t>
            </a:r>
          </a:p>
          <a:p>
            <a:endParaRPr lang="cs-CZ" dirty="0"/>
          </a:p>
          <a:p>
            <a:r>
              <a:rPr lang="cs-CZ" dirty="0" smtClean="0"/>
              <a:t>Jejich vývoj však často směřoval </a:t>
            </a:r>
            <a:r>
              <a:rPr lang="cs-CZ" b="1" dirty="0" smtClean="0"/>
              <a:t>k velkým formám</a:t>
            </a:r>
            <a:r>
              <a:rPr lang="cs-CZ" dirty="0" smtClean="0"/>
              <a:t>, takže koncem jury a v období křídy žili i dinosauři, jejichž hmotnost se odhaduje </a:t>
            </a:r>
            <a:r>
              <a:rPr lang="cs-CZ" b="1" dirty="0" smtClean="0"/>
              <a:t>až kolem 100 tun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8" name="Picture 4" descr="Dětská 3D tapeta DINOSAUŘI | e-shop MAXMAX.c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6" b="10679"/>
          <a:stretch/>
        </p:blipFill>
        <p:spPr bwMode="auto">
          <a:xfrm>
            <a:off x="6338315" y="2638044"/>
            <a:ext cx="4412812" cy="346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015344" y="5164780"/>
            <a:ext cx="720437" cy="286327"/>
          </a:xfrm>
          <a:prstGeom prst="rect">
            <a:avLst/>
          </a:prstGeom>
          <a:solidFill>
            <a:srgbClr val="B4B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31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dinosauři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Většinou se jednalo o </a:t>
            </a:r>
            <a:r>
              <a:rPr lang="cs-CZ" b="1" dirty="0" smtClean="0"/>
              <a:t>býložravé druhy</a:t>
            </a:r>
            <a:r>
              <a:rPr lang="cs-CZ" dirty="0" smtClean="0"/>
              <a:t>, jako byli </a:t>
            </a:r>
            <a:r>
              <a:rPr lang="cs-CZ" b="1" dirty="0" smtClean="0"/>
              <a:t>Stegosaurus</a:t>
            </a:r>
            <a:r>
              <a:rPr lang="cs-CZ" dirty="0" smtClean="0"/>
              <a:t>, </a:t>
            </a:r>
            <a:r>
              <a:rPr lang="cs-CZ" b="1" dirty="0" err="1" smtClean="0"/>
              <a:t>Triceratops</a:t>
            </a:r>
            <a:r>
              <a:rPr lang="cs-CZ" dirty="0" smtClean="0"/>
              <a:t> nebo ohromný </a:t>
            </a:r>
            <a:r>
              <a:rPr lang="cs-CZ" b="1" dirty="0" err="1" smtClean="0"/>
              <a:t>Brachiosaurus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Masožravých druhů bylo podstatně méně. Patřil mezi ně například známý </a:t>
            </a:r>
            <a:r>
              <a:rPr lang="cs-CZ" b="1" dirty="0" err="1" smtClean="0"/>
              <a:t>Tyrannosaurus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Z některých druhů dinosaurů se v období křídy vyvinuli </a:t>
            </a:r>
            <a:r>
              <a:rPr lang="cs-CZ" b="1" dirty="0" smtClean="0"/>
              <a:t>ptáci</a:t>
            </a:r>
            <a:r>
              <a:rPr lang="cs-CZ" dirty="0" smtClean="0"/>
              <a:t>, kteří již měli </a:t>
            </a:r>
            <a:r>
              <a:rPr lang="cs-CZ" b="1" dirty="0" smtClean="0"/>
              <a:t>duté kosti</a:t>
            </a:r>
            <a:r>
              <a:rPr lang="cs-CZ" dirty="0" smtClean="0"/>
              <a:t>.</a:t>
            </a:r>
          </a:p>
        </p:txBody>
      </p:sp>
      <p:pic>
        <p:nvPicPr>
          <p:cNvPr id="2050" name="Picture 2" descr="Stegosaurus, popis dinosaura z období ju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65954"/>
            <a:ext cx="4270375" cy="28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870916" y="4189035"/>
            <a:ext cx="1800000" cy="286327"/>
          </a:xfrm>
          <a:prstGeom prst="rect">
            <a:avLst/>
          </a:prstGeom>
          <a:solidFill>
            <a:srgbClr val="B4B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25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Vzdušný prostor + 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3470379" cy="310198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Vedle ptáků osídlil vzdušný prostor také </a:t>
            </a:r>
            <a:r>
              <a:rPr lang="cs-CZ" b="1" dirty="0" smtClean="0"/>
              <a:t>hmyz</a:t>
            </a:r>
            <a:r>
              <a:rPr lang="cs-CZ" dirty="0" smtClean="0"/>
              <a:t>. Od konce prvohor, kdy řada jeho druhů vyhynula, prodělal ve druhohorách </a:t>
            </a:r>
            <a:r>
              <a:rPr lang="cs-CZ" b="1" dirty="0" smtClean="0"/>
              <a:t>významný rozvoj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V mořích se vyvinuly různé druhy </a:t>
            </a:r>
            <a:r>
              <a:rPr lang="cs-CZ" b="1" dirty="0" smtClean="0"/>
              <a:t>bezobratlých</a:t>
            </a:r>
            <a:r>
              <a:rPr lang="cs-CZ" dirty="0" smtClean="0"/>
              <a:t>, zejména </a:t>
            </a:r>
            <a:r>
              <a:rPr lang="cs-CZ" b="1" dirty="0" smtClean="0"/>
              <a:t>hlavonožců</a:t>
            </a:r>
            <a:r>
              <a:rPr lang="cs-CZ" dirty="0" smtClean="0"/>
              <a:t>, jako byli amoniti a belemniti.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pic>
        <p:nvPicPr>
          <p:cNvPr id="5126" name="Picture 6" descr="Belemnitid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268" y="2638042"/>
            <a:ext cx="4238732" cy="31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SEL.CZ :: - Bleskové zotavení amonitů po totálním konci svě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/>
          <a:stretch/>
        </p:blipFill>
        <p:spPr bwMode="auto">
          <a:xfrm>
            <a:off x="5380536" y="2638041"/>
            <a:ext cx="3185272" cy="31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vznikly tyto bílé útesy?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3673579" cy="310198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 období křídy zaznamenal významný rozvoj </a:t>
            </a:r>
            <a:r>
              <a:rPr lang="cs-CZ" b="1" dirty="0"/>
              <a:t>plankton</a:t>
            </a:r>
            <a:r>
              <a:rPr lang="cs-CZ" dirty="0"/>
              <a:t>. Tyto miniaturní organismy budovaly své </a:t>
            </a:r>
            <a:r>
              <a:rPr lang="cs-CZ" b="1" dirty="0"/>
              <a:t>skelety</a:t>
            </a:r>
            <a:r>
              <a:rPr lang="cs-CZ" dirty="0"/>
              <a:t> buď z </a:t>
            </a:r>
            <a:r>
              <a:rPr lang="cs-CZ" b="1" dirty="0"/>
              <a:t>uhličitanu vápenatého</a:t>
            </a:r>
            <a:r>
              <a:rPr lang="cs-CZ" dirty="0"/>
              <a:t>, nebo z </a:t>
            </a:r>
            <a:r>
              <a:rPr lang="cs-CZ" b="1" dirty="0"/>
              <a:t>oxidu </a:t>
            </a:r>
            <a:r>
              <a:rPr lang="cs-CZ" b="1" dirty="0" smtClean="0"/>
              <a:t>křemičitého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Velké množství odumřelého planktonu vytvořilo na mořském dně </a:t>
            </a:r>
            <a:r>
              <a:rPr lang="cs-CZ" b="1" dirty="0" smtClean="0"/>
              <a:t>mocné vrstvy jemných bílých vápenců</a:t>
            </a:r>
            <a:r>
              <a:rPr lang="cs-CZ" dirty="0" smtClean="0"/>
              <a:t>, pro které se používá název </a:t>
            </a:r>
            <a:r>
              <a:rPr lang="cs-CZ" b="1" dirty="0" smtClean="0"/>
              <a:t>křída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146" name="Picture 2" descr="White Cliffs of Dover from London; The PERFECT Day Trip ⋆ We Dream of  Travel Blo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66" y="2764766"/>
            <a:ext cx="4270375" cy="2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34327" t="10686" r="18693" b="6143"/>
          <a:stretch/>
        </p:blipFill>
        <p:spPr>
          <a:xfrm>
            <a:off x="10023041" y="2764766"/>
            <a:ext cx="2861264" cy="284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Tyrannosaurus rex didn't get its ferocious bite until it was an adult - new  rese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/>
          <a:stretch/>
        </p:blipFill>
        <p:spPr bwMode="auto">
          <a:xfrm>
            <a:off x="6336144" y="2638044"/>
            <a:ext cx="3624719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Hromadné vymírání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 závěru druhohor došlo k dalšímu </a:t>
            </a:r>
            <a:r>
              <a:rPr lang="cs-CZ" b="1" dirty="0" smtClean="0"/>
              <a:t>hromadnému vymírání organismů</a:t>
            </a:r>
            <a:r>
              <a:rPr lang="cs-CZ" dirty="0" smtClean="0"/>
              <a:t>. Nebylo tak rozsáhlé, jako na přelomu prvohor a druhohor (permu a triasu), bylo však náhlé a zcela </a:t>
            </a:r>
            <a:r>
              <a:rPr lang="cs-CZ" b="1" dirty="0" smtClean="0"/>
              <a:t>vyhubilo téměř všechny dinosaury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Poměrně </a:t>
            </a:r>
            <a:r>
              <a:rPr lang="cs-CZ" b="1" dirty="0" smtClean="0"/>
              <a:t>dobře jej</a:t>
            </a:r>
            <a:r>
              <a:rPr lang="cs-CZ" dirty="0" smtClean="0"/>
              <a:t> však </a:t>
            </a:r>
            <a:r>
              <a:rPr lang="cs-CZ" b="1" dirty="0" smtClean="0"/>
              <a:t>přečkali </a:t>
            </a:r>
            <a:r>
              <a:rPr lang="cs-CZ" b="1" dirty="0" smtClean="0"/>
              <a:t>savci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7174" name="Picture 6" descr="Je skutečně pravda, že vymírání na konci druhohor způsobil dopad meteoritu  do oblasti Yucatánu? - Zeptejte se přírodovědců | Přírodovědci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094" y="2638044"/>
            <a:ext cx="2460906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1346</TotalTime>
  <Words>504</Words>
  <Application>Microsoft Office PowerPoint</Application>
  <PresentationFormat>Širokoúhlá obrazovka</PresentationFormat>
  <Paragraphs>57</Paragraphs>
  <Slides>10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Parcel</vt:lpstr>
      <vt:lpstr>Geologické éry druhohory – éra plazů</vt:lpstr>
      <vt:lpstr>druhohory</vt:lpstr>
      <vt:lpstr>Rozpad pangey, alpínské vrásnění</vt:lpstr>
      <vt:lpstr>A jak to bylo s rostlinami a živočichy?</vt:lpstr>
      <vt:lpstr>dinosauři</vt:lpstr>
      <vt:lpstr>dinosauři</vt:lpstr>
      <vt:lpstr>Vzdušný prostor + voda</vt:lpstr>
      <vt:lpstr>Jak vznikly tyto bílé útesy?</vt:lpstr>
      <vt:lpstr>Hromadné vymírání organismů</vt:lpstr>
      <vt:lpstr>A to je pro dnešek vše, krásný den!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druhohory</dc:title>
  <dc:creator>Alena Nezvalová</dc:creator>
  <cp:lastModifiedBy>Alena Nezvalová</cp:lastModifiedBy>
  <cp:revision>13</cp:revision>
  <dcterms:created xsi:type="dcterms:W3CDTF">2021-03-24T16:08:14Z</dcterms:created>
  <dcterms:modified xsi:type="dcterms:W3CDTF">2021-03-31T05:37:48Z</dcterms:modified>
</cp:coreProperties>
</file>