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3"/>
  </p:notesMasterIdLst>
  <p:sldIdLst>
    <p:sldId id="274" r:id="rId2"/>
    <p:sldId id="276" r:id="rId3"/>
    <p:sldId id="275" r:id="rId4"/>
    <p:sldId id="277" r:id="rId5"/>
    <p:sldId id="279" r:id="rId6"/>
    <p:sldId id="278" r:id="rId7"/>
    <p:sldId id="283" r:id="rId8"/>
    <p:sldId id="284" r:id="rId9"/>
    <p:sldId id="281" r:id="rId10"/>
    <p:sldId id="282" r:id="rId11"/>
    <p:sldId id="28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2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09B71-B594-4133-A1D3-19EDE7007E3D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646A2-4361-44B0-AD80-2E83C8ED4A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7429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Východoafrický rift, </a:t>
            </a:r>
            <a:r>
              <a:rPr lang="cs-CZ" dirty="0" err="1" smtClean="0"/>
              <a:t>Tanzánie</a:t>
            </a:r>
            <a:r>
              <a:rPr lang="cs-CZ" dirty="0" smtClean="0"/>
              <a:t>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646A2-4361-44B0-AD80-2E83C8ED4AF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1637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Vznikají</a:t>
            </a:r>
            <a:r>
              <a:rPr lang="cs-CZ" baseline="0" dirty="0" smtClean="0"/>
              <a:t> za vysokých teplot umožňujících plastické chování hornin.</a:t>
            </a:r>
          </a:p>
          <a:p>
            <a:r>
              <a:rPr lang="cs-CZ" baseline="0" dirty="0" smtClean="0"/>
              <a:t>Obr.: Vznik vrásového pohoří.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646A2-4361-44B0-AD80-2E83C8ED4AF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0616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U</a:t>
            </a:r>
            <a:r>
              <a:rPr lang="cs-CZ" baseline="0" dirty="0" smtClean="0"/>
              <a:t> vrásy rozlišujeme dvě části. Horní, sedlo (antiklinálu), a spodní, koryto (synklinálu).</a:t>
            </a:r>
          </a:p>
          <a:p>
            <a:endParaRPr lang="cs-CZ" baseline="0" dirty="0" smtClean="0"/>
          </a:p>
          <a:p>
            <a:r>
              <a:rPr lang="cs-CZ" baseline="0" dirty="0" smtClean="0"/>
              <a:t>K obrázku vpravo: Pokud je překocená vrása dále stlačována, může dojít k jejímu přetržení a posunování po vrstvách v podloží. Vzniká tak vrásový přesmyk.</a:t>
            </a:r>
          </a:p>
          <a:p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646A2-4361-44B0-AD80-2E83C8ED4AF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453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</a:t>
            </a:r>
            <a:r>
              <a:rPr lang="cs-CZ" baseline="0" dirty="0" smtClean="0"/>
              <a:t> zlomech dochází ke 3 základním pohybům. Při zdvihu jeden ze dvou bloků vůči druhému vystoupí, při poklesu poklesne. Při horizontálním posunu se výšková úroveň bloků nemění, oba bloky se pouze posunují v protisměru vedle sebe.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646A2-4361-44B0-AD80-2E83C8ED4AF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9260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646A2-4361-44B0-AD80-2E83C8ED4AF8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6596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646A2-4361-44B0-AD80-2E83C8ED4AF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7608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kolasnadhledem.cz/game/205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ga Bloks on Twitter: &quot;Smile :) It ain't that bad! #megabloks #snow  #freezingweather #minions https://t.co/WgWqckrVd0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933" y="2153412"/>
            <a:ext cx="4748133" cy="474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Hezké středeční ráno!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422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PŘIŘAĎTE Typy vrás: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ŠIKMÁ</a:t>
            </a:r>
          </a:p>
          <a:p>
            <a:r>
              <a:rPr lang="cs-CZ" dirty="0" smtClean="0"/>
              <a:t>PŘEKOCENÁ</a:t>
            </a:r>
          </a:p>
          <a:p>
            <a:r>
              <a:rPr lang="cs-CZ" dirty="0" smtClean="0"/>
              <a:t>PŘESMYK</a:t>
            </a:r>
          </a:p>
          <a:p>
            <a:r>
              <a:rPr lang="cs-CZ" dirty="0" smtClean="0"/>
              <a:t>PŘÍMÁ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70341" t="28671" r="16426" b="51474"/>
          <a:stretch/>
        </p:blipFill>
        <p:spPr>
          <a:xfrm>
            <a:off x="4347110" y="2638044"/>
            <a:ext cx="3683354" cy="310881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333255" y="4028589"/>
            <a:ext cx="765218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500" dirty="0" smtClean="0"/>
              <a:t>PŘÍMÁ</a:t>
            </a:r>
            <a:endParaRPr lang="cs-CZ" sz="15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6526894" y="4028588"/>
            <a:ext cx="765218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500" dirty="0" smtClean="0"/>
              <a:t>ŠIKMÁ</a:t>
            </a:r>
            <a:endParaRPr lang="cs-CZ" sz="15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4347110" y="5446710"/>
            <a:ext cx="1521198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500" dirty="0" smtClean="0"/>
              <a:t>PŘEKOCENÁ</a:t>
            </a:r>
            <a:endParaRPr lang="cs-CZ" sz="15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526894" y="5434016"/>
            <a:ext cx="994725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500" dirty="0" smtClean="0"/>
              <a:t>PŘESMYK</a:t>
            </a:r>
            <a:endParaRPr lang="cs-CZ" sz="15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349211" y="4042787"/>
            <a:ext cx="1331153" cy="3231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endParaRPr lang="cs-CZ" sz="15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542850" y="4037111"/>
            <a:ext cx="1132567" cy="3231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endParaRPr lang="cs-CZ" sz="15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372304" y="5416862"/>
            <a:ext cx="1308060" cy="3231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endParaRPr lang="cs-CZ" sz="15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526894" y="5416861"/>
            <a:ext cx="1148523" cy="3231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92082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Přetahování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www.skolasnadhledem.cz/game/2052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011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Poruchy zemské kůry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599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Poruchy zemské kůry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Působením tahových a tlakových sil dochází k porušování, deformacím zemské kůry.</a:t>
            </a:r>
          </a:p>
          <a:p>
            <a:endParaRPr lang="cs-CZ" dirty="0"/>
          </a:p>
          <a:p>
            <a:r>
              <a:rPr lang="cs-CZ" dirty="0" smtClean="0"/>
              <a:t>Rozlišujeme poruchy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plastické</a:t>
            </a:r>
            <a:r>
              <a:rPr lang="cs-CZ" dirty="0" smtClean="0"/>
              <a:t> a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křehké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30" name="Picture 6" descr="A bird's-eye view of a gorge in the East African Rift at Engaruka, Tanzani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38" y="3236535"/>
            <a:ext cx="3048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80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Plastické poruchy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Vznikají za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vysokých / nízkých </a:t>
            </a:r>
            <a:r>
              <a:rPr lang="cs-CZ" dirty="0" smtClean="0"/>
              <a:t>teplot umožňujících plastické chování hornin.</a:t>
            </a:r>
          </a:p>
          <a:p>
            <a:endParaRPr lang="cs-CZ" dirty="0"/>
          </a:p>
          <a:p>
            <a:r>
              <a:rPr lang="cs-CZ" dirty="0" smtClean="0"/>
              <a:t>Řadíme sem: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rásy,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rásové přesmyky.</a:t>
            </a:r>
          </a:p>
          <a:p>
            <a:pPr marL="228600" lvl="1" indent="0">
              <a:buNone/>
            </a:pPr>
            <a:endParaRPr lang="cs-CZ" dirty="0"/>
          </a:p>
          <a:p>
            <a:pPr marL="228600" lvl="1" indent="0">
              <a:buNone/>
            </a:pPr>
            <a:r>
              <a:rPr lang="cs-CZ" dirty="0" smtClean="0"/>
              <a:t>K vrásnění dochází v místech, kde na sebe narážejí okraje litosférických desek.</a:t>
            </a:r>
          </a:p>
          <a:p>
            <a:pPr lvl="1"/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Obrovský tlak zprohýbá vrstvy zemské kůry do vln, které nazýváme vrásy.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4" name="Picture 6" descr="boy thinking with question marks vector - Fundació Orien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52" y="2638044"/>
            <a:ext cx="882855" cy="88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>
            <a:off x="2832895" y="2503096"/>
            <a:ext cx="1021351" cy="615893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/>
          <a:srcRect l="49484" t="24690" r="6460" b="7504"/>
          <a:stretch/>
        </p:blipFill>
        <p:spPr>
          <a:xfrm>
            <a:off x="6429697" y="3520899"/>
            <a:ext cx="4178865" cy="3617779"/>
          </a:xfrm>
          <a:prstGeom prst="rect">
            <a:avLst/>
          </a:prstGeom>
        </p:spPr>
      </p:pic>
      <p:sp>
        <p:nvSpPr>
          <p:cNvPr id="8" name="Ovál 7"/>
          <p:cNvSpPr/>
          <p:nvPr/>
        </p:nvSpPr>
        <p:spPr>
          <a:xfrm>
            <a:off x="9960864" y="4189035"/>
            <a:ext cx="1899626" cy="189962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Vrásnění vede k tvorbě vysokých pásemných pohoří (</a:t>
            </a:r>
            <a:r>
              <a:rPr lang="cs-CZ" sz="1200" dirty="0" smtClean="0"/>
              <a:t>Himálaj</a:t>
            </a:r>
            <a:r>
              <a:rPr lang="cs-CZ" sz="1200" dirty="0" smtClean="0"/>
              <a:t>, Kavkaz, Kordillery, Karpaty, </a:t>
            </a:r>
            <a:r>
              <a:rPr lang="cs-CZ" sz="1200" dirty="0" smtClean="0"/>
              <a:t>Alpy).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44845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POPIS VRÁSY + TYPY VRÁS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Zakázan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36" y="2638043"/>
            <a:ext cx="3356864" cy="312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Přímá spojnice se šipkou 15"/>
          <p:cNvCxnSpPr/>
          <p:nvPr/>
        </p:nvCxnSpPr>
        <p:spPr>
          <a:xfrm>
            <a:off x="2669309" y="2724727"/>
            <a:ext cx="1034473" cy="951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V="1">
            <a:off x="3870036" y="4331855"/>
            <a:ext cx="369455" cy="1542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1976581" y="2268712"/>
            <a:ext cx="1385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SEDLO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3362036" y="5939881"/>
            <a:ext cx="1385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KORYTO</a:t>
            </a:r>
            <a:endParaRPr lang="cs-CZ" dirty="0"/>
          </a:p>
        </p:txBody>
      </p:sp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4"/>
          <a:srcRect l="70341" t="28671" r="16426" b="51474"/>
          <a:stretch/>
        </p:blipFill>
        <p:spPr>
          <a:xfrm>
            <a:off x="6277510" y="2618145"/>
            <a:ext cx="3683354" cy="3108813"/>
          </a:xfrm>
          <a:prstGeom prst="rect">
            <a:avLst/>
          </a:prstGeom>
        </p:spPr>
      </p:pic>
      <p:sp>
        <p:nvSpPr>
          <p:cNvPr id="25" name="TextovéPole 24"/>
          <p:cNvSpPr txBox="1"/>
          <p:nvPr/>
        </p:nvSpPr>
        <p:spPr>
          <a:xfrm>
            <a:off x="6263655" y="4008690"/>
            <a:ext cx="765218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500" dirty="0" smtClean="0"/>
              <a:t>PŘÍMÁ</a:t>
            </a:r>
            <a:endParaRPr lang="cs-CZ" sz="1500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8457294" y="4008689"/>
            <a:ext cx="765218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500" dirty="0" smtClean="0"/>
              <a:t>ŠIKMÁ</a:t>
            </a:r>
            <a:endParaRPr lang="cs-CZ" sz="15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6277510" y="5426811"/>
            <a:ext cx="1521198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500" dirty="0" smtClean="0"/>
              <a:t>PŘEKOCENÁ</a:t>
            </a:r>
            <a:endParaRPr lang="cs-CZ" sz="1500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8457294" y="5414117"/>
            <a:ext cx="994725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500" dirty="0" smtClean="0"/>
              <a:t>PŘESMYK</a:t>
            </a:r>
            <a:endParaRPr lang="cs-CZ" sz="1500" dirty="0"/>
          </a:p>
        </p:txBody>
      </p:sp>
      <p:sp>
        <p:nvSpPr>
          <p:cNvPr id="24" name="Ovál 23"/>
          <p:cNvSpPr/>
          <p:nvPr/>
        </p:nvSpPr>
        <p:spPr>
          <a:xfrm>
            <a:off x="9732177" y="4625886"/>
            <a:ext cx="1899626" cy="189962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500" dirty="0" smtClean="0"/>
              <a:t>Porovnejte vrásy na obrázcích. Co je hlavním kritériem k jejich rozlišení?</a:t>
            </a: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110142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křehké poruchy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 těmto poruchám dochází v pevném stavu, za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nižší / vyšší </a:t>
            </a:r>
            <a:r>
              <a:rPr lang="cs-CZ" dirty="0" smtClean="0"/>
              <a:t>teploty.</a:t>
            </a:r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3 základní pohyby: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4" name="Picture 6" descr="boy thinking with question marks vector - Fundació Orien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52" y="2638044"/>
            <a:ext cx="882855" cy="88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>
            <a:off x="2606062" y="2914379"/>
            <a:ext cx="639449" cy="385599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4" name="Picture 2" descr="Zlomy: modelace poruch zemské ků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739" y="2794991"/>
            <a:ext cx="1987455" cy="311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6485221" y="5338726"/>
            <a:ext cx="2370826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500" dirty="0" smtClean="0"/>
              <a:t>ZDVIH (KERNÝ PŘESMYK)</a:t>
            </a:r>
            <a:endParaRPr lang="cs-CZ" sz="15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007927" y="4189035"/>
            <a:ext cx="84812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500" dirty="0" smtClean="0"/>
              <a:t>POKLES</a:t>
            </a:r>
            <a:endParaRPr lang="cs-CZ" sz="15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546956" y="3251957"/>
            <a:ext cx="2309091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500" dirty="0" smtClean="0"/>
              <a:t>HORIZONTÁLNÍ POSUN</a:t>
            </a:r>
            <a:endParaRPr lang="cs-CZ" sz="1500" dirty="0"/>
          </a:p>
        </p:txBody>
      </p:sp>
      <p:sp>
        <p:nvSpPr>
          <p:cNvPr id="12" name="Ovál 11"/>
          <p:cNvSpPr/>
          <p:nvPr/>
        </p:nvSpPr>
        <p:spPr>
          <a:xfrm>
            <a:off x="1704485" y="3726714"/>
            <a:ext cx="2013312" cy="20133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Horniny praskají → vytvářejí se v nich pukliny a trhliny, které označujeme jako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</a:rPr>
              <a:t>zlomy</a:t>
            </a:r>
            <a:r>
              <a:rPr lang="cs-CZ" sz="1600" dirty="0"/>
              <a:t>.</a:t>
            </a:r>
          </a:p>
        </p:txBody>
      </p:sp>
      <p:sp>
        <p:nvSpPr>
          <p:cNvPr id="14" name="Ovál 13"/>
          <p:cNvSpPr/>
          <p:nvPr/>
        </p:nvSpPr>
        <p:spPr>
          <a:xfrm>
            <a:off x="3604247" y="3726714"/>
            <a:ext cx="2013312" cy="20133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Horniny </a:t>
            </a:r>
            <a:r>
              <a:rPr lang="cs-CZ" sz="1600" dirty="0" smtClean="0"/>
              <a:t>jsou jimi rozděleny do bloků, které se mohou vůči sobě pohybovat.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58990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Příkopová propadlina + </a:t>
            </a:r>
            <a:r>
              <a:rPr lang="cs-CZ" dirty="0" err="1" smtClean="0"/>
              <a:t>hrásť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Úvod do geologi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2" b="47004"/>
          <a:stretch/>
        </p:blipFill>
        <p:spPr bwMode="auto">
          <a:xfrm>
            <a:off x="1581912" y="2967717"/>
            <a:ext cx="4271771" cy="277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Úvod do geologi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00" b="1634"/>
          <a:stretch/>
        </p:blipFill>
        <p:spPr bwMode="auto">
          <a:xfrm>
            <a:off x="6338315" y="3251200"/>
            <a:ext cx="4284578" cy="248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ál 6"/>
          <p:cNvSpPr/>
          <p:nvPr/>
        </p:nvSpPr>
        <p:spPr>
          <a:xfrm>
            <a:off x="617768" y="4353872"/>
            <a:ext cx="1899626" cy="189962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500" dirty="0" smtClean="0"/>
              <a:t>Zlomový systém, ve kterém je střední kra zemské kůry níže než ostatní.</a:t>
            </a:r>
            <a:endParaRPr lang="cs-CZ" sz="1500" dirty="0"/>
          </a:p>
        </p:txBody>
      </p:sp>
      <p:sp>
        <p:nvSpPr>
          <p:cNvPr id="8" name="Ovál 7"/>
          <p:cNvSpPr/>
          <p:nvPr/>
        </p:nvSpPr>
        <p:spPr>
          <a:xfrm>
            <a:off x="9584858" y="2153412"/>
            <a:ext cx="1899626" cy="189962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500" dirty="0"/>
              <a:t>Zlomový systém, ve kterém </a:t>
            </a:r>
            <a:r>
              <a:rPr lang="cs-CZ" sz="1500" dirty="0" smtClean="0"/>
              <a:t>je střední </a:t>
            </a:r>
            <a:r>
              <a:rPr lang="cs-CZ" sz="1500" dirty="0"/>
              <a:t>kra zemské kůry </a:t>
            </a:r>
            <a:r>
              <a:rPr lang="cs-CZ" sz="1500" dirty="0" smtClean="0"/>
              <a:t>výše </a:t>
            </a:r>
            <a:r>
              <a:rPr lang="cs-CZ" sz="1500" dirty="0"/>
              <a:t>než ostatní.</a:t>
            </a:r>
          </a:p>
        </p:txBody>
      </p:sp>
    </p:spTree>
    <p:extLst>
      <p:ext uri="{BB962C8B-B14F-4D97-AF65-F5344CB8AC3E}">
        <p14:creationId xmlns:p14="http://schemas.microsoft.com/office/powerpoint/2010/main" val="139649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Východoafrická příkopová propadlina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Východoafrický rift nebo Východoafrická příkopová propadlina je aktivní kontinentální riftová zóna ve východní Africe na rozhraní vzdalujících se tektonických </a:t>
            </a:r>
            <a:r>
              <a:rPr lang="cs-CZ" dirty="0" smtClean="0"/>
              <a:t>desek.</a:t>
            </a:r>
          </a:p>
          <a:p>
            <a:r>
              <a:rPr lang="cs-CZ" dirty="0" smtClean="0"/>
              <a:t>Africká </a:t>
            </a:r>
            <a:r>
              <a:rPr lang="cs-CZ" dirty="0"/>
              <a:t>deska se zde rozpadá na desku Núbijskou a Somálskou. Předpokládá se, že oblast je zárodkem budoucího nového oceánu.</a:t>
            </a:r>
          </a:p>
        </p:txBody>
      </p:sp>
      <p:pic>
        <p:nvPicPr>
          <p:cNvPr id="6146" name="Picture 2" descr="Zeměpisný web Daniela Svobod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27" y="2931379"/>
            <a:ext cx="2798618" cy="298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frický kontinent se rozpad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445" y="3670397"/>
            <a:ext cx="2444460" cy="224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ál 6"/>
          <p:cNvSpPr/>
          <p:nvPr/>
        </p:nvSpPr>
        <p:spPr>
          <a:xfrm>
            <a:off x="831827" y="609239"/>
            <a:ext cx="1899626" cy="189962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500" dirty="0" smtClean="0"/>
              <a:t>Rozdělí se Afrika v budoucnu na dvě části?</a:t>
            </a:r>
            <a:endParaRPr lang="cs-CZ" sz="1500" dirty="0"/>
          </a:p>
        </p:txBody>
      </p:sp>
      <p:pic>
        <p:nvPicPr>
          <p:cNvPr id="6150" name="Picture 6" descr="Question marks explained | Primary school punctuation: question marks |  TheSchoolRu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379" y="2547259"/>
            <a:ext cx="2456592" cy="110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21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Popis vrásy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VY_32_INOVACE_04.11 1/9 3.2.04.11 Vyvřelé, přeměněné horniny Vyvřelé  magmatické horniny cíl – objasnit jejich vlast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9" r="8396" b="11673"/>
          <a:stretch/>
        </p:blipFill>
        <p:spPr bwMode="auto">
          <a:xfrm>
            <a:off x="4077854" y="3563552"/>
            <a:ext cx="4036291" cy="21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4"/>
          <p:cNvCxnSpPr/>
          <p:nvPr/>
        </p:nvCxnSpPr>
        <p:spPr>
          <a:xfrm flipH="1" flipV="1">
            <a:off x="5024582" y="2992582"/>
            <a:ext cx="249382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 flipV="1">
            <a:off x="6954982" y="3352800"/>
            <a:ext cx="591127" cy="16533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4077854" y="2638152"/>
            <a:ext cx="185049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500" dirty="0" smtClean="0"/>
              <a:t>Sedlo (antiklinála)</a:t>
            </a:r>
            <a:endParaRPr lang="cs-CZ" sz="15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263655" y="3029635"/>
            <a:ext cx="185049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500" dirty="0" smtClean="0"/>
              <a:t>Koryto (synklinála)</a:t>
            </a: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424138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546</TotalTime>
  <Words>404</Words>
  <Application>Microsoft Office PowerPoint</Application>
  <PresentationFormat>Širokoúhlá obrazovka</PresentationFormat>
  <Paragraphs>68</Paragraphs>
  <Slides>11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Gill Sans MT</vt:lpstr>
      <vt:lpstr>Parcel</vt:lpstr>
      <vt:lpstr>Hezké středeční ráno!</vt:lpstr>
      <vt:lpstr>Poruchy zemské kůry</vt:lpstr>
      <vt:lpstr>Poruchy zemské kůry</vt:lpstr>
      <vt:lpstr>Plastické poruchy</vt:lpstr>
      <vt:lpstr>POPIS VRÁSY + TYPY VRÁS</vt:lpstr>
      <vt:lpstr>křehké poruchy</vt:lpstr>
      <vt:lpstr>Příkopová propadlina + hrásť</vt:lpstr>
      <vt:lpstr>Východoafrická příkopová propadlina</vt:lpstr>
      <vt:lpstr>Popis vrásy</vt:lpstr>
      <vt:lpstr>PŘIŘAĎTE Typy vrás:</vt:lpstr>
      <vt:lpstr>Přetahování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Dobré ráno!</dc:title>
  <dc:creator>Nezvalová Alena</dc:creator>
  <cp:lastModifiedBy>Nezvalová Alena</cp:lastModifiedBy>
  <cp:revision>27</cp:revision>
  <dcterms:created xsi:type="dcterms:W3CDTF">2021-01-22T08:24:18Z</dcterms:created>
  <dcterms:modified xsi:type="dcterms:W3CDTF">2021-02-02T09:40:00Z</dcterms:modified>
</cp:coreProperties>
</file>