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0"/>
  </p:notesMasterIdLst>
  <p:handoutMasterIdLst>
    <p:handoutMasterId r:id="rId21"/>
  </p:handoutMasterIdLst>
  <p:sldIdLst>
    <p:sldId id="319" r:id="rId2"/>
    <p:sldId id="320" r:id="rId3"/>
    <p:sldId id="311" r:id="rId4"/>
    <p:sldId id="279" r:id="rId5"/>
    <p:sldId id="312" r:id="rId6"/>
    <p:sldId id="306" r:id="rId7"/>
    <p:sldId id="303" r:id="rId8"/>
    <p:sldId id="308" r:id="rId9"/>
    <p:sldId id="316" r:id="rId10"/>
    <p:sldId id="309" r:id="rId11"/>
    <p:sldId id="256" r:id="rId12"/>
    <p:sldId id="314" r:id="rId13"/>
    <p:sldId id="313" r:id="rId14"/>
    <p:sldId id="317" r:id="rId15"/>
    <p:sldId id="315" r:id="rId16"/>
    <p:sldId id="318" r:id="rId17"/>
    <p:sldId id="271" r:id="rId18"/>
    <p:sldId id="270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3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265AB9-9386-4437-80E8-F885EB8AB576}" type="datetimeFigureOut">
              <a:rPr lang="cs-CZ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96B018-C813-4738-96C0-84AB119DF2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48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D9FD0C7-110C-46EC-B191-C25B8F8CF3BB}" type="datetimeFigureOut">
              <a:rPr lang="cs-CZ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5EBB303-AC27-4AFF-9FF9-51DC6D131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09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71178-EA66-4540-B9D5-9EC3181CBFDD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8BA20-C76D-4516-B0B7-6AF8B30B5B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1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413E1-4076-4057-83B0-2793AB271B1D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45C35-7530-4D3B-8F95-31272A62292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44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4F540-E9A3-40FB-A099-EFD679E154D1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C2C65-0286-4E86-86B3-C980E84EE4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7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FE4E0-A006-453E-898A-5DA82F53E95C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F2475-4EFA-4057-9DBE-0A71F39FB5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8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FFB44-1B64-4316-B718-89D2BB94E802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AA010-D315-4A9E-B0AC-BD73D626B5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2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133F3-78DA-439F-ACB3-DA530F16EF17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FC0BA-3FF4-4DF7-B035-B26108D5A36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02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47DAB-7DB4-40D3-8339-09BCCE47CA4D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6222-29F9-4638-9120-C7D6376D10C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73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22C6B-6901-497A-BE76-747FCFD6B2CC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7FA10-EAAB-4623-9708-D9DD9C2FFF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73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CF8E3-75F7-4DEF-819D-528921995D16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D1D7F-9853-45B5-BD30-EF05C0039F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8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747A1-18DB-4743-B408-7B365D27DA19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2BEAD-F2E4-4E35-B4D5-6C29B3D66C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5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F8289-0F43-4883-A36B-F275E5D79838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DD69F-D2CB-4DC9-9180-89F4CA41A7C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4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3CD04-68B8-4A60-A4D7-6F674182F361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ACA0-712F-476E-9D1C-07D4E8BB7B3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06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3000">
              <a:srgbClr val="FFFFB3">
                <a:alpha val="44000"/>
              </a:srgbClr>
            </a:gs>
            <a:gs pos="100000">
              <a:srgbClr val="29C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5FE4E0-A006-453E-898A-5DA82F53E95C}" type="datetimeFigureOut">
              <a:rPr lang="cs-CZ" smtClean="0"/>
              <a:pPr>
                <a:defRPr/>
              </a:pPr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9F2475-4EFA-4057-9DBE-0A71F39FB5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hyperlink" Target="http://www.youtube.com/watch?v=fiR4q3A_V5k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6064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Dobrý den devítko,</a:t>
            </a:r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nes se podívejte na učivo a derivátech uhlovodíků + zapište si zápis do sešitu!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Hezký den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Š.P.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6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Halogenderiváty</a:t>
            </a:r>
            <a:r>
              <a:rPr lang="cs-CZ" sz="4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20.století</a:t>
            </a:r>
            <a:endParaRPr lang="cs-CZ" sz="4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8407846" cy="4486274"/>
          </a:xfrm>
        </p:spPr>
        <p:txBody>
          <a:bodyPr>
            <a:normAutofit lnSpcReduction="10000"/>
          </a:bodyPr>
          <a:lstStyle/>
          <a:p>
            <a:pPr marL="274638" indent="-274638">
              <a:lnSpc>
                <a:spcPct val="100000"/>
              </a:lnSpc>
              <a:buNone/>
            </a:pPr>
            <a:r>
              <a:rPr lang="cs-CZ" sz="2400" u="sng" dirty="0">
                <a:solidFill>
                  <a:srgbClr val="7030A0"/>
                </a:solidFill>
              </a:rPr>
              <a:t>F</a:t>
            </a:r>
            <a:r>
              <a:rPr lang="cs-CZ" sz="2400" u="sng" dirty="0" smtClean="0">
                <a:solidFill>
                  <a:srgbClr val="7030A0"/>
                </a:solidFill>
              </a:rPr>
              <a:t>reony</a:t>
            </a:r>
          </a:p>
          <a:p>
            <a:pPr marL="274638" indent="-274638">
              <a:lnSpc>
                <a:spcPct val="100000"/>
              </a:lnSpc>
              <a:buNone/>
              <a:tabLst>
                <a:tab pos="358775" algn="l"/>
              </a:tabLst>
            </a:pPr>
            <a:r>
              <a:rPr lang="cs-CZ" sz="2400" dirty="0" smtClean="0"/>
              <a:t>=</a:t>
            </a:r>
            <a:r>
              <a:rPr lang="cs-CZ" dirty="0" smtClean="0"/>
              <a:t> </a:t>
            </a:r>
            <a:r>
              <a:rPr lang="cs-CZ" sz="2400" dirty="0" smtClean="0"/>
              <a:t>plynné </a:t>
            </a:r>
            <a:r>
              <a:rPr lang="cs-CZ" sz="2400" dirty="0" err="1" smtClean="0"/>
              <a:t>halogenderiváty</a:t>
            </a:r>
            <a:r>
              <a:rPr lang="cs-CZ" sz="2400" dirty="0" smtClean="0"/>
              <a:t> obsahující dva různé 	halogeny (vždy fluor + některý jiný halogen)</a:t>
            </a:r>
          </a:p>
          <a:p>
            <a:pPr marL="357188" indent="-357188">
              <a:lnSpc>
                <a:spcPct val="100000"/>
              </a:lnSpc>
              <a:buNone/>
            </a:pPr>
            <a:r>
              <a:rPr lang="cs-CZ" sz="2400" dirty="0" smtClean="0"/>
              <a:t>= unikají do atmosféry, kde se rozpadají, molekula chloru je schopna rozložit několik tisíc molekul ozonu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Kde se tyto látky používaly?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Nebezpečné a zakázané: </a:t>
            </a:r>
            <a:r>
              <a:rPr lang="cs-CZ" sz="2400" dirty="0" smtClean="0"/>
              <a:t>HCH (</a:t>
            </a:r>
            <a:r>
              <a:rPr lang="cs-CZ" sz="2400" dirty="0" err="1" smtClean="0"/>
              <a:t>hexachlor</a:t>
            </a:r>
            <a:r>
              <a:rPr lang="cs-CZ" sz="2400" dirty="0" smtClean="0"/>
              <a:t>-cyklohexan), DDT, polychlorované bifenyly (PCB) jsou produktem chlorace bifenylu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28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451724" y="-387424"/>
            <a:ext cx="7772400" cy="1470025"/>
          </a:xfrm>
        </p:spPr>
        <p:txBody>
          <a:bodyPr/>
          <a:lstStyle/>
          <a:p>
            <a:pPr eaLnBrk="1" hangingPunct="1"/>
            <a:r>
              <a:rPr lang="cs-CZ" b="1" u="sng" dirty="0" smtClean="0">
                <a:solidFill>
                  <a:srgbClr val="00B050"/>
                </a:solidFill>
                <a:latin typeface="Verdana" pitchFamily="34" charset="0"/>
              </a:rPr>
              <a:t>Dusíkaté deriváty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677889" y="1844824"/>
            <a:ext cx="7488832" cy="3888432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cs-CZ" sz="3500" dirty="0" smtClean="0">
                <a:solidFill>
                  <a:srgbClr val="00B050"/>
                </a:solidFill>
                <a:latin typeface="Verdana" pitchFamily="34" charset="0"/>
              </a:rPr>
              <a:t>Dusíkaté deriváty uhlovodíků  </a:t>
            </a:r>
            <a:r>
              <a:rPr lang="cs-CZ" sz="3500" dirty="0" smtClean="0">
                <a:solidFill>
                  <a:schemeClr val="tx1"/>
                </a:solidFill>
                <a:latin typeface="Verdana" pitchFamily="34" charset="0"/>
              </a:rPr>
              <a:t>mají v molekule atom dusíku vázaný na uhlíkový atom</a:t>
            </a:r>
          </a:p>
          <a:p>
            <a:pPr algn="l" eaLnBrk="1" hangingPunct="1">
              <a:lnSpc>
                <a:spcPct val="80000"/>
              </a:lnSpc>
            </a:pPr>
            <a:endParaRPr lang="cs-CZ" sz="35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cs-CZ" sz="3500" dirty="0" smtClean="0">
                <a:latin typeface="Verdana" pitchFamily="34" charset="0"/>
              </a:rPr>
              <a:t>Dusík je vázaný v:</a:t>
            </a:r>
          </a:p>
          <a:p>
            <a:pPr algn="l" eaLnBrk="1" hangingPunct="1">
              <a:lnSpc>
                <a:spcPct val="80000"/>
              </a:lnSpc>
            </a:pPr>
            <a:r>
              <a:rPr lang="cs-CZ" sz="3500" dirty="0">
                <a:latin typeface="Verdana" pitchFamily="34" charset="0"/>
              </a:rPr>
              <a:t> </a:t>
            </a:r>
            <a:r>
              <a:rPr lang="cs-CZ" sz="3500" dirty="0" smtClean="0">
                <a:solidFill>
                  <a:srgbClr val="FF0000"/>
                </a:solidFill>
                <a:latin typeface="Verdana" pitchFamily="34" charset="0"/>
              </a:rPr>
              <a:t>nitro</a:t>
            </a:r>
            <a:r>
              <a:rPr lang="cs-CZ" sz="3500" dirty="0" smtClean="0">
                <a:latin typeface="Verdana" pitchFamily="34" charset="0"/>
              </a:rPr>
              <a:t>skupině   </a:t>
            </a:r>
            <a:r>
              <a:rPr lang="cs-CZ" sz="3500" dirty="0" smtClean="0">
                <a:solidFill>
                  <a:srgbClr val="FF0000"/>
                </a:solidFill>
                <a:latin typeface="Verdana" pitchFamily="34" charset="0"/>
              </a:rPr>
              <a:t>–NO</a:t>
            </a:r>
            <a:r>
              <a:rPr lang="cs-CZ" sz="3500" baseline="-25000" dirty="0" smtClean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cs-CZ" sz="35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  <a:p>
            <a:pPr marL="620713" indent="-620713" algn="l">
              <a:lnSpc>
                <a:spcPct val="80000"/>
              </a:lnSpc>
            </a:pPr>
            <a:r>
              <a:rPr lang="cs-CZ" sz="35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sz="3500" dirty="0" smtClean="0">
                <a:solidFill>
                  <a:srgbClr val="FF0000"/>
                </a:solidFill>
                <a:latin typeface="Verdana" pitchFamily="34" charset="0"/>
              </a:rPr>
              <a:t>amino</a:t>
            </a:r>
            <a:r>
              <a:rPr lang="cs-CZ" sz="3500" dirty="0" smtClean="0">
                <a:solidFill>
                  <a:schemeClr val="tx1"/>
                </a:solidFill>
                <a:latin typeface="Verdana" pitchFamily="34" charset="0"/>
              </a:rPr>
              <a:t>skupině </a:t>
            </a:r>
            <a:r>
              <a:rPr lang="cs-CZ" sz="3500" dirty="0">
                <a:solidFill>
                  <a:srgbClr val="FF0000"/>
                </a:solidFill>
                <a:latin typeface="Verdana" pitchFamily="34" charset="0"/>
              </a:rPr>
              <a:t>–</a:t>
            </a:r>
            <a:r>
              <a:rPr lang="cs-CZ" sz="3500" dirty="0" smtClean="0">
                <a:solidFill>
                  <a:srgbClr val="FF0000"/>
                </a:solidFill>
                <a:latin typeface="Verdana" pitchFamily="34" charset="0"/>
              </a:rPr>
              <a:t>NH</a:t>
            </a:r>
            <a:r>
              <a:rPr lang="cs-CZ" sz="3500" baseline="-25000" dirty="0" smtClean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cs-CZ" sz="3500" dirty="0" smtClean="0">
                <a:solidFill>
                  <a:srgbClr val="FF0000"/>
                </a:solidFill>
                <a:latin typeface="Verdana" pitchFamily="34" charset="0"/>
              </a:rPr>
              <a:t>, –</a:t>
            </a:r>
            <a:r>
              <a:rPr lang="cs-CZ" sz="3500" dirty="0">
                <a:solidFill>
                  <a:srgbClr val="FF0000"/>
                </a:solidFill>
                <a:latin typeface="Verdana" pitchFamily="34" charset="0"/>
              </a:rPr>
              <a:t>NH</a:t>
            </a:r>
            <a:r>
              <a:rPr lang="cs-CZ" sz="3500" dirty="0" smtClean="0">
                <a:solidFill>
                  <a:srgbClr val="FF0000"/>
                </a:solidFill>
                <a:latin typeface="Verdana" pitchFamily="34" charset="0"/>
              </a:rPr>
              <a:t>–, –N–                                                             </a:t>
            </a:r>
            <a:endParaRPr lang="cs-CZ" sz="3500" dirty="0">
              <a:solidFill>
                <a:srgbClr val="FF0000"/>
              </a:solidFill>
              <a:latin typeface="Verdana" pitchFamily="34" charset="0"/>
            </a:endParaRPr>
          </a:p>
          <a:p>
            <a:pPr algn="l">
              <a:lnSpc>
                <a:spcPct val="80000"/>
              </a:lnSpc>
            </a:pPr>
            <a:r>
              <a:rPr lang="cs-CZ" sz="3500" dirty="0" smtClean="0">
                <a:solidFill>
                  <a:srgbClr val="FF0000"/>
                </a:solidFill>
                <a:latin typeface="Verdana" pitchFamily="34" charset="0"/>
              </a:rPr>
              <a:t>                                 </a:t>
            </a:r>
            <a:endParaRPr lang="cs-CZ" sz="35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7668344" y="6036163"/>
            <a:ext cx="0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cs-CZ" sz="4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Dusíkaté deriváty </a:t>
            </a:r>
            <a:r>
              <a:rPr lang="cs-CZ" sz="4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uhlovodíků</a:t>
            </a:r>
            <a:endParaRPr lang="cs-CZ" sz="4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80306"/>
            <a:ext cx="7886700" cy="51450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solidFill>
                  <a:srgbClr val="FF0000"/>
                </a:solidFill>
                <a:latin typeface="Verdana" pitchFamily="34" charset="0"/>
              </a:rPr>
              <a:t>Systematické názvosloví: </a:t>
            </a:r>
            <a:r>
              <a:rPr lang="cs-CZ" sz="2600" dirty="0">
                <a:latin typeface="Verdana" pitchFamily="34" charset="0"/>
              </a:rPr>
              <a:t>jednoslovný název tvořený názvem </a:t>
            </a:r>
            <a:r>
              <a:rPr lang="cs-CZ" sz="2600" dirty="0" smtClean="0">
                <a:latin typeface="Verdana" pitchFamily="34" charset="0"/>
              </a:rPr>
              <a:t>nitro (–NO</a:t>
            </a:r>
            <a:r>
              <a:rPr lang="cs-CZ" sz="2600" baseline="-25000" dirty="0" smtClean="0">
                <a:latin typeface="Verdana" pitchFamily="34" charset="0"/>
              </a:rPr>
              <a:t>2</a:t>
            </a:r>
            <a:r>
              <a:rPr lang="cs-CZ" sz="2600" dirty="0" smtClean="0">
                <a:latin typeface="Verdana" pitchFamily="34" charset="0"/>
              </a:rPr>
              <a:t>) nebo </a:t>
            </a:r>
            <a:r>
              <a:rPr lang="cs-CZ" sz="2600" dirty="0" err="1" smtClean="0">
                <a:latin typeface="Verdana" pitchFamily="34" charset="0"/>
              </a:rPr>
              <a:t>amino</a:t>
            </a:r>
            <a:r>
              <a:rPr lang="cs-CZ" sz="2600" dirty="0" smtClean="0">
                <a:latin typeface="Verdana" pitchFamily="34" charset="0"/>
              </a:rPr>
              <a:t> (–NH</a:t>
            </a:r>
            <a:r>
              <a:rPr lang="cs-CZ" sz="2600" baseline="-25000" dirty="0" smtClean="0">
                <a:latin typeface="Verdana" pitchFamily="34" charset="0"/>
              </a:rPr>
              <a:t>2</a:t>
            </a:r>
            <a:r>
              <a:rPr lang="cs-CZ" sz="2600" dirty="0" smtClean="0">
                <a:latin typeface="Verdana" pitchFamily="34" charset="0"/>
              </a:rPr>
              <a:t>)</a:t>
            </a:r>
            <a:r>
              <a:rPr lang="cs-CZ" sz="2600" baseline="-25000" dirty="0" smtClean="0">
                <a:latin typeface="Verdana" pitchFamily="34" charset="0"/>
              </a:rPr>
              <a:t> </a:t>
            </a:r>
            <a:r>
              <a:rPr lang="cs-CZ" sz="2600" dirty="0" smtClean="0">
                <a:latin typeface="Verdana" pitchFamily="34" charset="0"/>
              </a:rPr>
              <a:t>skupiny </a:t>
            </a:r>
            <a:r>
              <a:rPr lang="cs-CZ" sz="2600" dirty="0">
                <a:latin typeface="Verdana" pitchFamily="34" charset="0"/>
              </a:rPr>
              <a:t>a názvem </a:t>
            </a:r>
            <a:r>
              <a:rPr lang="cs-CZ" sz="2600" dirty="0" smtClean="0">
                <a:latin typeface="Verdana" pitchFamily="34" charset="0"/>
              </a:rPr>
              <a:t>uhlovodíku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Verdan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Verdan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600" dirty="0" smtClean="0">
              <a:latin typeface="Verdan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600" dirty="0" smtClean="0">
              <a:latin typeface="Verdan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Verdana" pitchFamily="34" charset="0"/>
              </a:rPr>
              <a:t>Příprava: přímou </a:t>
            </a:r>
            <a:r>
              <a:rPr lang="cs-CZ" sz="2600" dirty="0" smtClean="0">
                <a:solidFill>
                  <a:srgbClr val="00B050"/>
                </a:solidFill>
                <a:latin typeface="Verdana" pitchFamily="34" charset="0"/>
              </a:rPr>
              <a:t>nitrací </a:t>
            </a:r>
            <a:r>
              <a:rPr lang="cs-CZ" sz="2600" dirty="0" smtClean="0">
                <a:latin typeface="Verdana" pitchFamily="34" charset="0"/>
              </a:rPr>
              <a:t>(reakcí uhlovodíků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600" dirty="0" smtClean="0">
                <a:latin typeface="Verdana" pitchFamily="34" charset="0"/>
              </a:rPr>
              <a:t>s nitrační směsí = směs kyseliny dusičné a sírové)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Verdana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1749"/>
              </p:ext>
            </p:extLst>
          </p:nvPr>
        </p:nvGraphicFramePr>
        <p:xfrm>
          <a:off x="5390084" y="2623901"/>
          <a:ext cx="2120694" cy="203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0" name="ACD/3D" r:id="rId3" imgW="2895480" imgH="2771640" progId="ACD.3D">
                  <p:embed/>
                </p:oleObj>
              </mc:Choice>
              <mc:Fallback>
                <p:oleObj name="ACD/3D" r:id="rId3" imgW="2895480" imgH="2771640" progId="ACD.3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0084" y="2623901"/>
                        <a:ext cx="2120694" cy="2030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96321"/>
              </p:ext>
            </p:extLst>
          </p:nvPr>
        </p:nvGraphicFramePr>
        <p:xfrm>
          <a:off x="1041343" y="2889998"/>
          <a:ext cx="1309573" cy="1696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1" name="ACD/3D" r:id="rId5" imgW="2095560" imgH="2714760" progId="ACD.3D">
                  <p:embed/>
                </p:oleObj>
              </mc:Choice>
              <mc:Fallback>
                <p:oleObj name="ACD/3D" r:id="rId5" imgW="2095560" imgH="2714760" progId="ACD.3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1343" y="2889998"/>
                        <a:ext cx="1309573" cy="1696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538507"/>
              </p:ext>
            </p:extLst>
          </p:nvPr>
        </p:nvGraphicFramePr>
        <p:xfrm>
          <a:off x="3110085" y="2880700"/>
          <a:ext cx="1278902" cy="173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2" name="ACD/3D" r:id="rId7" imgW="2095560" imgH="2847960" progId="ACD.3D">
                  <p:embed/>
                </p:oleObj>
              </mc:Choice>
              <mc:Fallback>
                <p:oleObj name="ACD/3D" r:id="rId7" imgW="2095560" imgH="2847960" progId="ACD.3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10085" y="2880700"/>
                        <a:ext cx="1278902" cy="1738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obsah 7"/>
          <p:cNvSpPr txBox="1">
            <a:spLocks/>
          </p:cNvSpPr>
          <p:nvPr/>
        </p:nvSpPr>
        <p:spPr bwMode="auto">
          <a:xfrm>
            <a:off x="1963647" y="4653907"/>
            <a:ext cx="5216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dirty="0">
                <a:latin typeface="Verdana" pitchFamily="34" charset="0"/>
              </a:rPr>
              <a:t>Obr. 6</a:t>
            </a:r>
            <a:r>
              <a:rPr lang="cs-CZ" dirty="0" smtClean="0">
                <a:latin typeface="Verdana" pitchFamily="34" charset="0"/>
              </a:rPr>
              <a:t>, </a:t>
            </a:r>
            <a:r>
              <a:rPr lang="cs-CZ" dirty="0">
                <a:latin typeface="Verdana" pitchFamily="34" charset="0"/>
              </a:rPr>
              <a:t>7</a:t>
            </a:r>
            <a:r>
              <a:rPr lang="cs-CZ" dirty="0" smtClean="0">
                <a:latin typeface="Verdana" pitchFamily="34" charset="0"/>
              </a:rPr>
              <a:t>, </a:t>
            </a:r>
            <a:r>
              <a:rPr lang="cs-CZ" dirty="0">
                <a:latin typeface="Verdana" pitchFamily="34" charset="0"/>
              </a:rPr>
              <a:t>8</a:t>
            </a:r>
            <a:r>
              <a:rPr lang="cs-CZ" dirty="0" smtClean="0">
                <a:latin typeface="Verdana" pitchFamily="34" charset="0"/>
              </a:rPr>
              <a:t>  Modely dusíkatých derivátů</a:t>
            </a: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Nitroderiváty </a:t>
            </a:r>
            <a:r>
              <a:rPr lang="cs-CZ" sz="4000" b="1" u="sng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uhlovodíků</a:t>
            </a:r>
            <a:endParaRPr lang="cs-CZ" sz="4000" b="1" u="sng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nitrobenzen</a:t>
            </a:r>
            <a:endParaRPr lang="cs-CZ" sz="2400" dirty="0" smtClean="0">
              <a:latin typeface="Verdana" pitchFamily="34" charset="0"/>
            </a:endParaRPr>
          </a:p>
          <a:p>
            <a:pPr marL="357188" indent="-357188">
              <a:lnSpc>
                <a:spcPct val="11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nažloutlá  toxická kapalina</a:t>
            </a:r>
          </a:p>
          <a:p>
            <a:pPr marL="0" indent="-357188">
              <a:lnSpc>
                <a:spcPct val="110000"/>
              </a:lnSpc>
              <a:buNone/>
            </a:pPr>
            <a:r>
              <a:rPr lang="cs-CZ" sz="2400" dirty="0"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  s vůní po hořkých mandlích</a:t>
            </a:r>
          </a:p>
          <a:p>
            <a:pPr marL="357188" indent="-357188">
              <a:lnSpc>
                <a:spcPct val="11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používá se jako rozpouštědlo, vyrábí se z něho výbušniny, anilin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rinitrotoluen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žlutá krystalická látka, výbušná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používá se na výrobu výbušnin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1 tuna </a:t>
            </a:r>
            <a:r>
              <a:rPr lang="cs-CZ" sz="2400" dirty="0" smtClean="0">
                <a:solidFill>
                  <a:srgbClr val="00B050"/>
                </a:solidFill>
                <a:latin typeface="Verdana" pitchFamily="34" charset="0"/>
              </a:rPr>
              <a:t>TNT</a:t>
            </a:r>
            <a:r>
              <a:rPr lang="cs-CZ" sz="2400" dirty="0" smtClean="0">
                <a:latin typeface="Verdana" pitchFamily="34" charset="0"/>
              </a:rPr>
              <a:t> je jednotkou, podle které se uvádí </a:t>
            </a:r>
            <a:r>
              <a:rPr lang="cs-CZ" sz="2400" dirty="0" smtClean="0">
                <a:solidFill>
                  <a:srgbClr val="00B050"/>
                </a:solidFill>
                <a:latin typeface="Verdana" pitchFamily="34" charset="0"/>
              </a:rPr>
              <a:t>účinek výbušnin </a:t>
            </a:r>
            <a:r>
              <a:rPr lang="cs-CZ" sz="2400" dirty="0" smtClean="0">
                <a:latin typeface="Verdana" pitchFamily="34" charset="0"/>
              </a:rPr>
              <a:t>a jaderných zbraní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Verdana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560" y="3284984"/>
            <a:ext cx="1944216" cy="17932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277" y="1650582"/>
            <a:ext cx="874566" cy="13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4" y="472469"/>
            <a:ext cx="7635671" cy="5760640"/>
          </a:xfrm>
          <a:prstGeom prst="rect">
            <a:avLst/>
          </a:prstGeom>
        </p:spPr>
      </p:pic>
      <p:sp>
        <p:nvSpPr>
          <p:cNvPr id="5" name="Zástupný symbol pro obsah 7"/>
          <p:cNvSpPr txBox="1">
            <a:spLocks/>
          </p:cNvSpPr>
          <p:nvPr/>
        </p:nvSpPr>
        <p:spPr bwMode="auto">
          <a:xfrm>
            <a:off x="321693" y="6233109"/>
            <a:ext cx="8208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dirty="0">
                <a:latin typeface="Verdana" pitchFamily="34" charset="0"/>
              </a:rPr>
              <a:t>Obr. </a:t>
            </a:r>
            <a:r>
              <a:rPr lang="cs-CZ" dirty="0" smtClean="0">
                <a:latin typeface="Verdana" pitchFamily="34" charset="0"/>
              </a:rPr>
              <a:t>9 </a:t>
            </a:r>
            <a:r>
              <a:rPr lang="cs-CZ" dirty="0" smtClean="0">
                <a:latin typeface="+mn-lt"/>
              </a:rPr>
              <a:t>Ředidlo používané k ředění </a:t>
            </a:r>
            <a:r>
              <a:rPr lang="cs-CZ" dirty="0">
                <a:latin typeface="+mn-lt"/>
              </a:rPr>
              <a:t>nitrocelulosových nátěrových hmot</a:t>
            </a:r>
          </a:p>
        </p:txBody>
      </p:sp>
    </p:spTree>
    <p:extLst>
      <p:ext uri="{BB962C8B-B14F-4D97-AF65-F5344CB8AC3E}">
        <p14:creationId xmlns:p14="http://schemas.microsoft.com/office/powerpoint/2010/main" val="13091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u="sng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Aminoderiváty</a:t>
            </a:r>
            <a:r>
              <a:rPr lang="cs-CZ" sz="4000" u="sng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uhlovodíků</a:t>
            </a:r>
            <a:endParaRPr lang="cs-CZ" sz="4000" u="sng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357" y="1551732"/>
            <a:ext cx="7886700" cy="4620171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odvozeny od NH</a:t>
            </a:r>
            <a:r>
              <a:rPr lang="cs-CZ" sz="2400" baseline="-25000" dirty="0" smtClean="0">
                <a:latin typeface="Verdana" pitchFamily="34" charset="0"/>
              </a:rPr>
              <a:t>3</a:t>
            </a:r>
            <a:r>
              <a:rPr lang="cs-CZ" sz="2400" dirty="0" smtClean="0">
                <a:latin typeface="Verdana" pitchFamily="34" charset="0"/>
              </a:rPr>
              <a:t> nahrazením jednoho, dvou nebo tří atomů H uhlovodíkovými zbytky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Zástupci: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aminobenzen = anilin</a:t>
            </a:r>
            <a:endParaRPr lang="cs-CZ" sz="2400" dirty="0" smtClean="0">
              <a:latin typeface="Verdana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bezbarvá olejovitá kapalina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toxická, nebezpečná pro životní prostředí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používá se při výrobě barviv a léčiv</a:t>
            </a:r>
          </a:p>
        </p:txBody>
      </p:sp>
      <p:pic>
        <p:nvPicPr>
          <p:cNvPr id="33794" name="Picture 2" descr="Barvy anilinové - brilantní 12 odstín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50269"/>
            <a:ext cx="2566899" cy="19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3682515" y="6309320"/>
            <a:ext cx="3265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dirty="0">
                <a:latin typeface="Verdana" pitchFamily="34" charset="0"/>
              </a:rPr>
              <a:t>Obr. </a:t>
            </a:r>
            <a:r>
              <a:rPr lang="cs-CZ" dirty="0" smtClean="0">
                <a:latin typeface="Verdana" pitchFamily="34" charset="0"/>
              </a:rPr>
              <a:t>10  Anilinové barvy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353338"/>
            <a:ext cx="1008112" cy="15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2719214" cy="327570"/>
          </a:xfrm>
        </p:spPr>
        <p:txBody>
          <a:bodyPr>
            <a:normAutofit fontScale="90000"/>
          </a:bodyPr>
          <a:lstStyle/>
          <a:p>
            <a:r>
              <a:rPr lang="cs-CZ" sz="2000" b="1" u="sng" dirty="0" smtClean="0"/>
              <a:t>Zápis do sešitu:</a:t>
            </a:r>
            <a:endParaRPr lang="cs-CZ" sz="2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Zde si sami udělejte stručný, leč výstižný zápis.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36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cs-CZ" sz="2000" dirty="0" smtClean="0">
                <a:latin typeface="Verdana" pitchFamily="34" charset="0"/>
              </a:rPr>
              <a:t>Obr. 1, 2, 6, 7, 8  Modely byly vytvořeny v programu ACD/</a:t>
            </a:r>
            <a:r>
              <a:rPr lang="cs-CZ" sz="2000" dirty="0" err="1" smtClean="0">
                <a:latin typeface="Verdana" pitchFamily="34" charset="0"/>
              </a:rPr>
              <a:t>ChemSketch</a:t>
            </a:r>
            <a:r>
              <a:rPr lang="cs-CZ" sz="2000" dirty="0" smtClean="0">
                <a:latin typeface="Verdana" pitchFamily="34" charset="0"/>
              </a:rPr>
              <a:t> (</a:t>
            </a:r>
            <a:r>
              <a:rPr lang="cs-CZ" sz="2000" dirty="0">
                <a:latin typeface="Verdana" pitchFamily="34" charset="0"/>
              </a:rPr>
              <a:t>f</a:t>
            </a:r>
            <a:r>
              <a:rPr lang="cs-CZ" sz="2000" dirty="0" smtClean="0">
                <a:latin typeface="Verdana" pitchFamily="34" charset="0"/>
              </a:rPr>
              <a:t>reeware)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cs-CZ" sz="2000" dirty="0" smtClean="0">
                <a:latin typeface="Verdana" pitchFamily="34" charset="0"/>
              </a:rPr>
              <a:t>Obr. 3, 4, 5, 9 foto Ivana Töpferová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>
                <a:latin typeface="Verdana" pitchFamily="34" charset="0"/>
              </a:rPr>
              <a:t>Obr. 10 Anilinové barvy. Zdroj: </a:t>
            </a:r>
            <a:r>
              <a:rPr lang="cs-CZ" sz="2000" dirty="0">
                <a:latin typeface="Verdana" pitchFamily="34" charset="0"/>
              </a:rPr>
              <a:t>shop@optys.cz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 smtClean="0">
                <a:latin typeface="Verdana" pitchFamily="34" charset="0"/>
              </a:rPr>
              <a:t>[</a:t>
            </a:r>
            <a:r>
              <a:rPr lang="en-US" sz="2000" i="1" dirty="0">
                <a:latin typeface="Verdana" pitchFamily="34" charset="0"/>
              </a:rPr>
              <a:t>o</a:t>
            </a:r>
            <a:r>
              <a:rPr lang="cs-CZ" sz="2000" i="1" dirty="0" err="1">
                <a:latin typeface="Verdana" pitchFamily="34" charset="0"/>
              </a:rPr>
              <a:t>nline</a:t>
            </a:r>
            <a:r>
              <a:rPr lang="en-US" sz="2000" i="1" dirty="0">
                <a:latin typeface="Verdana" pitchFamily="34" charset="0"/>
              </a:rPr>
              <a:t>]</a:t>
            </a:r>
            <a:r>
              <a:rPr lang="cs-CZ" sz="2000" dirty="0">
                <a:latin typeface="Verdana" pitchFamily="34" charset="0"/>
              </a:rPr>
              <a:t>. </a:t>
            </a:r>
            <a:r>
              <a:rPr lang="en-US" sz="2000" dirty="0">
                <a:latin typeface="Verdana" pitchFamily="34" charset="0"/>
              </a:rPr>
              <a:t>[</a:t>
            </a:r>
            <a:r>
              <a:rPr lang="cs-CZ" sz="2000" dirty="0">
                <a:latin typeface="Verdana" pitchFamily="34" charset="0"/>
              </a:rPr>
              <a:t>vid. </a:t>
            </a:r>
            <a:r>
              <a:rPr lang="cs-CZ" sz="2000" dirty="0" smtClean="0">
                <a:latin typeface="Verdana" pitchFamily="34" charset="0"/>
              </a:rPr>
              <a:t>28.3.2013</a:t>
            </a:r>
            <a:r>
              <a:rPr lang="en-US" sz="2000" dirty="0">
                <a:latin typeface="Verdana" pitchFamily="34" charset="0"/>
              </a:rPr>
              <a:t>]</a:t>
            </a:r>
            <a:r>
              <a:rPr lang="cs-CZ" sz="2000" dirty="0">
                <a:latin typeface="Verdana" pitchFamily="34" charset="0"/>
              </a:rPr>
              <a:t>. Dostupné z</a:t>
            </a:r>
            <a:r>
              <a:rPr lang="cs-CZ" sz="2000" dirty="0" smtClean="0">
                <a:latin typeface="Verdana" pitchFamily="34" charset="0"/>
              </a:rPr>
              <a:t>: </a:t>
            </a:r>
            <a:r>
              <a:rPr lang="cs-CZ" sz="2000" dirty="0" smtClean="0"/>
              <a:t>http</a:t>
            </a:r>
            <a:r>
              <a:rPr lang="cs-CZ" sz="2000" dirty="0"/>
              <a:t>://www.optys.cz/zbozi/barvy-anilinove-brilantni-12-odstinu_4010802002/</a:t>
            </a:r>
            <a:endParaRPr lang="cs-CZ" sz="2000" dirty="0" smtClean="0">
              <a:latin typeface="Verdan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ŠIBOR</a:t>
            </a:r>
            <a:r>
              <a:rPr lang="cs-CZ" sz="2000" dirty="0">
                <a:latin typeface="Verdana" pitchFamily="34" charset="0"/>
              </a:rPr>
              <a:t>, J</a:t>
            </a:r>
            <a:r>
              <a:rPr lang="cs-CZ" sz="2000" dirty="0" smtClean="0">
                <a:latin typeface="Verdana" pitchFamily="34" charset="0"/>
              </a:rPr>
              <a:t>., PLUCKOVÁ, I., </a:t>
            </a:r>
            <a:r>
              <a:rPr lang="cs-CZ" sz="2000" dirty="0">
                <a:latin typeface="Verdana" pitchFamily="34" charset="0"/>
              </a:rPr>
              <a:t>MACH, </a:t>
            </a:r>
            <a:r>
              <a:rPr lang="cs-CZ" sz="2000" dirty="0" smtClean="0">
                <a:latin typeface="Verdana" pitchFamily="34" charset="0"/>
              </a:rPr>
              <a:t>J. </a:t>
            </a:r>
            <a:r>
              <a:rPr lang="cs-CZ" sz="2000" i="1" dirty="0" smtClean="0">
                <a:latin typeface="Verdana" pitchFamily="34" charset="0"/>
              </a:rPr>
              <a:t>Chemie pro 9. ročník. Úvod do obecné a organické chemie, biochemie a dalších chemických oborů</a:t>
            </a:r>
            <a:r>
              <a:rPr lang="cs-CZ" sz="2000" dirty="0" smtClean="0">
                <a:latin typeface="Verdana" pitchFamily="34" charset="0"/>
              </a:rPr>
              <a:t>. Brno: NOVÁ ŠKOLA, s.r.o., 2011. ISBN 978-80-7289-282-2.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hangingPunct="1"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80-7235-260-1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solidFill>
                  <a:srgbClr val="C00000"/>
                </a:solidFill>
                <a:latin typeface="Verdana" pitchFamily="34" charset="0"/>
              </a:rPr>
              <a:t>DERIVÁTY UHLOVODÍKŮ</a:t>
            </a:r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cs-CZ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cs-CZ" dirty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cs-CZ" dirty="0">
                <a:solidFill>
                  <a:srgbClr val="C00000"/>
                </a:solidFill>
                <a:latin typeface="Verdana" pitchFamily="34" charset="0"/>
              </a:rPr>
            </a:br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>9. ROČ. CHEMIE</a:t>
            </a:r>
            <a:endParaRPr lang="cs-CZ" dirty="0"/>
          </a:p>
        </p:txBody>
      </p:sp>
      <p:pic>
        <p:nvPicPr>
          <p:cNvPr id="4" name="Picture 2" descr="Barvy anilinové - brilantní 12 odstín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566899" cy="19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151262" cy="23630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65103"/>
            <a:ext cx="2808312" cy="21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3000">
              <a:srgbClr val="FFFFB3">
                <a:alpha val="44000"/>
              </a:srgbClr>
            </a:gs>
            <a:gs pos="100000">
              <a:srgbClr val="29C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414663" y="-603448"/>
            <a:ext cx="7772400" cy="1470025"/>
          </a:xfrm>
        </p:spPr>
        <p:txBody>
          <a:bodyPr/>
          <a:lstStyle/>
          <a:p>
            <a:pPr eaLnBrk="1" hangingPunct="1"/>
            <a:r>
              <a:rPr lang="cs-CZ" dirty="0" err="1" smtClean="0">
                <a:solidFill>
                  <a:srgbClr val="C00000"/>
                </a:solidFill>
                <a:latin typeface="Verdana" pitchFamily="34" charset="0"/>
              </a:rPr>
              <a:t>Halogenderiváty</a:t>
            </a:r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496944" cy="3888432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cs-CZ" sz="3500" dirty="0" err="1" smtClean="0">
                <a:solidFill>
                  <a:srgbClr val="FF0000"/>
                </a:solidFill>
                <a:latin typeface="Verdana" pitchFamily="34" charset="0"/>
              </a:rPr>
              <a:t>Halogenderiváty</a:t>
            </a:r>
            <a:r>
              <a:rPr lang="cs-CZ" sz="3500" dirty="0" smtClean="0">
                <a:solidFill>
                  <a:srgbClr val="FF0000"/>
                </a:solidFill>
                <a:latin typeface="Verdana" pitchFamily="34" charset="0"/>
              </a:rPr>
              <a:t> uhlovodíků  </a:t>
            </a:r>
          </a:p>
          <a:p>
            <a:pPr algn="l" eaLnBrk="1" hangingPunct="1">
              <a:lnSpc>
                <a:spcPct val="100000"/>
              </a:lnSpc>
            </a:pPr>
            <a:r>
              <a:rPr lang="cs-CZ" sz="3500" dirty="0" smtClean="0">
                <a:latin typeface="Verdana" pitchFamily="34" charset="0"/>
              </a:rPr>
              <a:t>vznikají </a:t>
            </a:r>
            <a:r>
              <a:rPr lang="cs-CZ" sz="3500" dirty="0" smtClean="0">
                <a:solidFill>
                  <a:srgbClr val="FF0000"/>
                </a:solidFill>
                <a:latin typeface="Verdana" pitchFamily="34" charset="0"/>
              </a:rPr>
              <a:t>nahrazením</a:t>
            </a:r>
            <a:r>
              <a:rPr lang="cs-CZ" sz="3500" dirty="0" smtClean="0">
                <a:latin typeface="Verdana" pitchFamily="34" charset="0"/>
              </a:rPr>
              <a:t> jednoho nebo více atomů vodíku 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500" dirty="0" smtClean="0">
                <a:latin typeface="Verdana" pitchFamily="34" charset="0"/>
              </a:rPr>
              <a:t>v molekule uhlovodíku </a:t>
            </a:r>
            <a:r>
              <a:rPr lang="cs-CZ" sz="3500" b="1" u="sng" dirty="0" smtClean="0">
                <a:solidFill>
                  <a:srgbClr val="00B0F0"/>
                </a:solidFill>
                <a:latin typeface="Verdana" pitchFamily="34" charset="0"/>
              </a:rPr>
              <a:t>halogenem</a:t>
            </a:r>
          </a:p>
        </p:txBody>
      </p:sp>
      <p:sp>
        <p:nvSpPr>
          <p:cNvPr id="2" name="Obdélník 1"/>
          <p:cNvSpPr/>
          <p:nvPr/>
        </p:nvSpPr>
        <p:spPr>
          <a:xfrm>
            <a:off x="1187624" y="3789039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514600" algn="l"/>
              </a:tabLst>
            </a:pPr>
            <a:r>
              <a:rPr lang="cs-CZ" sz="4800" dirty="0">
                <a:latin typeface="Verdana" pitchFamily="34" charset="0"/>
              </a:rPr>
              <a:t>CH</a:t>
            </a:r>
            <a:r>
              <a:rPr lang="cs-CZ" sz="4800" baseline="-25000" dirty="0">
                <a:latin typeface="Verdana" pitchFamily="34" charset="0"/>
              </a:rPr>
              <a:t>3</a:t>
            </a:r>
            <a:r>
              <a:rPr lang="cs-CZ" sz="4800" dirty="0">
                <a:latin typeface="Verdana" pitchFamily="34" charset="0"/>
              </a:rPr>
              <a:t>–CH</a:t>
            </a:r>
            <a:r>
              <a:rPr lang="cs-CZ" sz="4800" baseline="-25000" dirty="0">
                <a:latin typeface="Verdana" pitchFamily="34" charset="0"/>
              </a:rPr>
              <a:t>2</a:t>
            </a:r>
            <a:r>
              <a:rPr lang="cs-CZ" sz="4800" dirty="0">
                <a:latin typeface="Verdana" pitchFamily="34" charset="0"/>
              </a:rPr>
              <a:t>–CH</a:t>
            </a:r>
            <a:r>
              <a:rPr lang="cs-CZ" sz="4800" baseline="-25000" dirty="0">
                <a:latin typeface="Verdana" pitchFamily="34" charset="0"/>
              </a:rPr>
              <a:t>2</a:t>
            </a:r>
            <a:r>
              <a:rPr lang="cs-CZ" sz="4800" dirty="0">
                <a:latin typeface="Verdana" pitchFamily="34" charset="0"/>
              </a:rPr>
              <a:t>–I</a:t>
            </a:r>
            <a:r>
              <a:rPr lang="cs-CZ" dirty="0">
                <a:latin typeface="Verdana" pitchFamily="34" charset="0"/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106484"/>
            <a:ext cx="2898980" cy="17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6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itchFamily="34" charset="0"/>
              </a:rPr>
              <a:t>Názvosloví </a:t>
            </a:r>
            <a:r>
              <a:rPr lang="cs-CZ" sz="4000" dirty="0" err="1" smtClean="0">
                <a:latin typeface="Verdana" pitchFamily="34" charset="0"/>
              </a:rPr>
              <a:t>halogenderivátů</a:t>
            </a:r>
            <a:endParaRPr lang="cs-CZ" sz="4000" dirty="0" smtClean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6792"/>
            <a:ext cx="8229600" cy="482453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systematické: </a:t>
            </a:r>
            <a:r>
              <a:rPr lang="cs-CZ" sz="2400" dirty="0" smtClean="0">
                <a:latin typeface="Verdana" pitchFamily="34" charset="0"/>
              </a:rPr>
              <a:t>jednoslovný název tvořený názvem halogenu a názvem uhlovodíku</a:t>
            </a:r>
          </a:p>
          <a:p>
            <a:pPr marL="0" indent="0">
              <a:lnSpc>
                <a:spcPct val="100000"/>
              </a:lnSpc>
              <a:buNone/>
              <a:tabLst>
                <a:tab pos="2514600" algn="l"/>
              </a:tabLst>
            </a:pPr>
            <a:r>
              <a:rPr lang="cs-CZ" sz="2400" dirty="0" smtClean="0">
                <a:latin typeface="Verdana" pitchFamily="34" charset="0"/>
              </a:rPr>
              <a:t>      </a:t>
            </a:r>
            <a:r>
              <a:rPr lang="cs-CZ" sz="2400" dirty="0" err="1" smtClean="0">
                <a:latin typeface="Verdana" pitchFamily="34" charset="0"/>
              </a:rPr>
              <a:t>jodpropan</a:t>
            </a:r>
            <a:r>
              <a:rPr lang="cs-CZ" sz="2400" dirty="0" smtClean="0">
                <a:latin typeface="Verdana" pitchFamily="34" charset="0"/>
              </a:rPr>
              <a:t>	CH</a:t>
            </a:r>
            <a:r>
              <a:rPr lang="cs-CZ" sz="2400" baseline="-25000" dirty="0" smtClean="0">
                <a:latin typeface="Verdana" pitchFamily="34" charset="0"/>
              </a:rPr>
              <a:t>3</a:t>
            </a:r>
            <a:r>
              <a:rPr lang="cs-CZ" sz="2400" dirty="0" smtClean="0">
                <a:latin typeface="Verdana" pitchFamily="34" charset="0"/>
              </a:rPr>
              <a:t>–CH</a:t>
            </a:r>
            <a:r>
              <a:rPr lang="cs-CZ" sz="2400" baseline="-25000" dirty="0" smtClean="0">
                <a:latin typeface="Verdana" pitchFamily="34" charset="0"/>
              </a:rPr>
              <a:t>2</a:t>
            </a:r>
            <a:r>
              <a:rPr lang="cs-CZ" sz="2400" dirty="0" smtClean="0">
                <a:latin typeface="Verdana" pitchFamily="34" charset="0"/>
              </a:rPr>
              <a:t>–CH</a:t>
            </a:r>
            <a:r>
              <a:rPr lang="cs-CZ" sz="2400" baseline="-25000" dirty="0" smtClean="0">
                <a:latin typeface="Verdana" pitchFamily="34" charset="0"/>
              </a:rPr>
              <a:t>2</a:t>
            </a:r>
            <a:r>
              <a:rPr lang="cs-CZ" sz="2400" dirty="0" smtClean="0">
                <a:latin typeface="Verdana" pitchFamily="34" charset="0"/>
              </a:rPr>
              <a:t>–I </a:t>
            </a:r>
          </a:p>
          <a:p>
            <a:pPr marL="0" indent="0">
              <a:lnSpc>
                <a:spcPct val="100000"/>
              </a:lnSpc>
              <a:buNone/>
              <a:tabLst>
                <a:tab pos="2514600" algn="l"/>
              </a:tabLst>
            </a:pPr>
            <a:r>
              <a:rPr lang="cs-CZ" sz="2400" dirty="0"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     </a:t>
            </a:r>
            <a:r>
              <a:rPr lang="cs-CZ" sz="2400" dirty="0" err="1" smtClean="0">
                <a:latin typeface="Verdana" pitchFamily="34" charset="0"/>
              </a:rPr>
              <a:t>chlorethen</a:t>
            </a:r>
            <a:r>
              <a:rPr lang="cs-CZ" sz="2400" dirty="0" smtClean="0">
                <a:latin typeface="Verdana" pitchFamily="34" charset="0"/>
              </a:rPr>
              <a:t>	CH</a:t>
            </a:r>
            <a:r>
              <a:rPr lang="cs-CZ" sz="2400" baseline="-25000" dirty="0" smtClean="0">
                <a:latin typeface="Verdana" pitchFamily="34" charset="0"/>
              </a:rPr>
              <a:t>2</a:t>
            </a:r>
            <a:r>
              <a:rPr lang="cs-CZ" sz="2400" dirty="0" smtClean="0">
                <a:latin typeface="Verdana" pitchFamily="34" charset="0"/>
              </a:rPr>
              <a:t>=CH–Cl</a:t>
            </a:r>
            <a:endParaRPr lang="cs-CZ" sz="2400" dirty="0">
              <a:latin typeface="Verdana" pitchFamily="34" charset="0"/>
            </a:endParaRPr>
          </a:p>
          <a:p>
            <a:pPr marL="185738" indent="-185738" eaLnBrk="1" hangingPunct="1">
              <a:lnSpc>
                <a:spcPct val="10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  počet a umístění halogenů se vyjádří předponou a číslicemi:</a:t>
            </a:r>
          </a:p>
          <a:p>
            <a:pPr marL="185738" indent="-185738" eaLnBrk="1" hangingPunct="1">
              <a:lnSpc>
                <a:spcPct val="100000"/>
              </a:lnSpc>
              <a:buNone/>
            </a:pPr>
            <a:r>
              <a:rPr lang="cs-CZ" sz="2400" baseline="-25000" dirty="0" smtClean="0">
                <a:latin typeface="Verdana" pitchFamily="34" charset="0"/>
              </a:rPr>
              <a:t>  </a:t>
            </a:r>
          </a:p>
          <a:p>
            <a:pPr marL="185738" indent="-185738" eaLnBrk="1" hangingPunct="1">
              <a:lnSpc>
                <a:spcPct val="100000"/>
              </a:lnSpc>
              <a:buNone/>
            </a:pPr>
            <a:r>
              <a:rPr lang="cs-CZ" sz="2400" baseline="-25000" dirty="0">
                <a:latin typeface="Verdana" pitchFamily="34" charset="0"/>
              </a:rPr>
              <a:t> </a:t>
            </a:r>
            <a:r>
              <a:rPr lang="cs-CZ" sz="2400" baseline="-25000" dirty="0" smtClean="0">
                <a:latin typeface="Verdana" pitchFamily="34" charset="0"/>
              </a:rPr>
              <a:t>   </a:t>
            </a:r>
            <a:r>
              <a:rPr lang="cs-CZ" sz="2400" dirty="0" smtClean="0">
                <a:latin typeface="Verdana" pitchFamily="34" charset="0"/>
              </a:rPr>
              <a:t>   1, 1-dichlorethan 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2400" dirty="0" smtClean="0">
                <a:latin typeface="Verdana" pitchFamily="34" charset="0"/>
              </a:rPr>
              <a:t>  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2400" dirty="0"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     1, 2-dichlorethan</a:t>
            </a:r>
          </a:p>
          <a:p>
            <a:pPr>
              <a:lnSpc>
                <a:spcPct val="10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                    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316" y="4564303"/>
            <a:ext cx="1727646" cy="8081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316" y="5532043"/>
            <a:ext cx="1368152" cy="826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28650" y="271271"/>
            <a:ext cx="7886700" cy="1325563"/>
          </a:xfrm>
        </p:spPr>
        <p:txBody>
          <a:bodyPr/>
          <a:lstStyle/>
          <a:p>
            <a:pPr eaLnBrk="1" hangingPunct="1"/>
            <a:r>
              <a:rPr lang="cs-CZ" sz="4000" u="sng" dirty="0" smtClean="0">
                <a:solidFill>
                  <a:srgbClr val="FF0000"/>
                </a:solidFill>
                <a:latin typeface="Verdana" pitchFamily="34" charset="0"/>
              </a:rPr>
              <a:t>Názvosloví </a:t>
            </a:r>
            <a:r>
              <a:rPr lang="cs-CZ" sz="4000" u="sng" dirty="0" err="1" smtClean="0">
                <a:solidFill>
                  <a:srgbClr val="FF0000"/>
                </a:solidFill>
                <a:latin typeface="Verdana" pitchFamily="34" charset="0"/>
              </a:rPr>
              <a:t>halogenderivátů</a:t>
            </a:r>
            <a:endParaRPr lang="cs-CZ" sz="4000" u="sng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400" dirty="0">
                <a:solidFill>
                  <a:srgbClr val="FF0000"/>
                </a:solidFill>
                <a:latin typeface="Verdana" pitchFamily="34" charset="0"/>
              </a:rPr>
              <a:t>dvousložkové: </a:t>
            </a:r>
            <a:r>
              <a:rPr lang="cs-CZ" sz="2400" dirty="0">
                <a:latin typeface="Verdana" pitchFamily="34" charset="0"/>
              </a:rPr>
              <a:t>propyljodid  </a:t>
            </a:r>
            <a:r>
              <a:rPr lang="cs-CZ" sz="2400" dirty="0" smtClean="0">
                <a:latin typeface="Verdana" pitchFamily="34" charset="0"/>
              </a:rPr>
              <a:t>CH</a:t>
            </a:r>
            <a:r>
              <a:rPr lang="cs-CZ" sz="2400" baseline="-25000" dirty="0" smtClean="0">
                <a:latin typeface="Verdana" pitchFamily="34" charset="0"/>
              </a:rPr>
              <a:t>3</a:t>
            </a:r>
            <a:r>
              <a:rPr lang="cs-CZ" sz="2400" dirty="0" smtClean="0">
                <a:latin typeface="Verdana" pitchFamily="34" charset="0"/>
              </a:rPr>
              <a:t>–CH</a:t>
            </a:r>
            <a:r>
              <a:rPr lang="cs-CZ" sz="2400" baseline="-25000" dirty="0" smtClean="0">
                <a:latin typeface="Verdana" pitchFamily="34" charset="0"/>
              </a:rPr>
              <a:t>2</a:t>
            </a:r>
            <a:r>
              <a:rPr lang="cs-CZ" sz="2400" dirty="0" smtClean="0">
                <a:latin typeface="Verdana" pitchFamily="34" charset="0"/>
              </a:rPr>
              <a:t>–CH</a:t>
            </a:r>
            <a:r>
              <a:rPr lang="cs-CZ" sz="2400" baseline="-25000" dirty="0" smtClean="0">
                <a:latin typeface="Verdana" pitchFamily="34" charset="0"/>
              </a:rPr>
              <a:t>2</a:t>
            </a:r>
            <a:r>
              <a:rPr lang="cs-CZ" sz="2400" dirty="0" smtClean="0">
                <a:latin typeface="Verdana" pitchFamily="34" charset="0"/>
              </a:rPr>
              <a:t>–I</a:t>
            </a:r>
          </a:p>
          <a:p>
            <a:pPr marL="0" indent="0">
              <a:lnSpc>
                <a:spcPct val="120000"/>
              </a:lnSpc>
              <a:buNone/>
              <a:tabLst>
                <a:tab pos="2514600" algn="l"/>
              </a:tabLst>
            </a:pPr>
            <a:r>
              <a:rPr lang="cs-CZ" sz="2400" dirty="0" smtClean="0">
                <a:latin typeface="Verdana" pitchFamily="34" charset="0"/>
              </a:rPr>
              <a:t>	vinylchlorid  </a:t>
            </a:r>
            <a:r>
              <a:rPr lang="cs-CZ" sz="2400" dirty="0">
                <a:latin typeface="Verdana" pitchFamily="34" charset="0"/>
              </a:rPr>
              <a:t>CH</a:t>
            </a:r>
            <a:r>
              <a:rPr lang="cs-CZ" sz="2400" baseline="-25000" dirty="0">
                <a:latin typeface="Verdana" pitchFamily="34" charset="0"/>
              </a:rPr>
              <a:t>2</a:t>
            </a:r>
            <a:r>
              <a:rPr lang="cs-CZ" sz="2400" dirty="0">
                <a:latin typeface="Verdana" pitchFamily="34" charset="0"/>
              </a:rPr>
              <a:t>=CH–Cl</a:t>
            </a:r>
          </a:p>
          <a:p>
            <a:pPr eaLnBrk="1" hangingPunct="1">
              <a:lnSpc>
                <a:spcPct val="120000"/>
              </a:lnSpc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triviální: </a:t>
            </a:r>
            <a:r>
              <a:rPr lang="cs-CZ" sz="2400" dirty="0" smtClean="0">
                <a:latin typeface="Verdana" pitchFamily="34" charset="0"/>
              </a:rPr>
              <a:t>chloroform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400" dirty="0" smtClean="0"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cs-CZ" sz="2400" dirty="0" smtClean="0">
              <a:latin typeface="Verdana" pitchFamily="34" charset="0"/>
              <a:hlinkClick r:id="rId3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cs-CZ" sz="2400" dirty="0">
              <a:latin typeface="Verdana" pitchFamily="34" charset="0"/>
              <a:hlinkClick r:id="rId3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cs-CZ" sz="2400" dirty="0" smtClean="0">
              <a:latin typeface="Verdana" pitchFamily="34" charset="0"/>
              <a:hlinkClick r:id="rId3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sz="2400" dirty="0" err="1" smtClean="0">
                <a:latin typeface="Verdana" pitchFamily="34" charset="0"/>
                <a:hlinkClick r:id="rId3"/>
              </a:rPr>
              <a:t>Beilsteinova</a:t>
            </a:r>
            <a:r>
              <a:rPr lang="cs-CZ" sz="2400" dirty="0" smtClean="0">
                <a:latin typeface="Verdana" pitchFamily="34" charset="0"/>
                <a:hlinkClick r:id="rId3"/>
              </a:rPr>
              <a:t> zkouška</a:t>
            </a:r>
            <a:endParaRPr lang="cs-CZ" sz="2400" dirty="0" smtClean="0">
              <a:latin typeface="Verdana" pitchFamily="34" charset="0"/>
            </a:endParaRPr>
          </a:p>
        </p:txBody>
      </p:sp>
      <p:sp>
        <p:nvSpPr>
          <p:cNvPr id="6148" name="Zástupný symbol pro obsah 7"/>
          <p:cNvSpPr txBox="1">
            <a:spLocks/>
          </p:cNvSpPr>
          <p:nvPr/>
        </p:nvSpPr>
        <p:spPr bwMode="auto">
          <a:xfrm>
            <a:off x="4572000" y="5052303"/>
            <a:ext cx="39098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dirty="0">
                <a:latin typeface="Verdana" pitchFamily="34" charset="0"/>
              </a:rPr>
              <a:t>Obr. </a:t>
            </a:r>
            <a:r>
              <a:rPr lang="cs-CZ" dirty="0" smtClean="0">
                <a:latin typeface="Verdana" pitchFamily="34" charset="0"/>
              </a:rPr>
              <a:t>2 </a:t>
            </a:r>
            <a:r>
              <a:rPr lang="cs-CZ" dirty="0">
                <a:latin typeface="Verdana" pitchFamily="34" charset="0"/>
              </a:rPr>
              <a:t>Model </a:t>
            </a:r>
            <a:r>
              <a:rPr lang="cs-CZ" dirty="0" smtClean="0">
                <a:latin typeface="Verdana" pitchFamily="34" charset="0"/>
              </a:rPr>
              <a:t>1,2-dichlorethanu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366" y="2686660"/>
            <a:ext cx="1221493" cy="1275817"/>
          </a:xfrm>
          <a:prstGeom prst="rect">
            <a:avLst/>
          </a:prstGeom>
        </p:spPr>
      </p:pic>
      <p:sp>
        <p:nvSpPr>
          <p:cNvPr id="9" name="Zástupný symbol pro obsah 7"/>
          <p:cNvSpPr txBox="1">
            <a:spLocks/>
          </p:cNvSpPr>
          <p:nvPr/>
        </p:nvSpPr>
        <p:spPr bwMode="auto">
          <a:xfrm>
            <a:off x="628650" y="5346193"/>
            <a:ext cx="3156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dirty="0">
                <a:latin typeface="Verdana" pitchFamily="34" charset="0"/>
              </a:rPr>
              <a:t>Obr. 1</a:t>
            </a:r>
            <a:r>
              <a:rPr lang="cs-CZ" dirty="0" smtClean="0">
                <a:latin typeface="Verdana" pitchFamily="34" charset="0"/>
              </a:rPr>
              <a:t> </a:t>
            </a:r>
            <a:r>
              <a:rPr lang="cs-CZ" dirty="0">
                <a:latin typeface="Verdana" pitchFamily="34" charset="0"/>
              </a:rPr>
              <a:t>Model </a:t>
            </a:r>
            <a:r>
              <a:rPr lang="cs-CZ" dirty="0" smtClean="0">
                <a:latin typeface="Verdana" pitchFamily="34" charset="0"/>
              </a:rPr>
              <a:t>chloroformu</a:t>
            </a:r>
            <a:endParaRPr lang="cs-CZ" dirty="0">
              <a:latin typeface="Calibri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855267"/>
              </p:ext>
            </p:extLst>
          </p:nvPr>
        </p:nvGraphicFramePr>
        <p:xfrm>
          <a:off x="628650" y="3398739"/>
          <a:ext cx="1762422" cy="191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8" name="ACD/3D" r:id="rId5" imgW="2286000" imgH="2486160" progId="ACD.3D">
                  <p:embed/>
                </p:oleObj>
              </mc:Choice>
              <mc:Fallback>
                <p:oleObj name="ACD/3D" r:id="rId5" imgW="2286000" imgH="2486160" progId="ACD.3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650" y="3398739"/>
                        <a:ext cx="1762422" cy="1916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863358"/>
              </p:ext>
            </p:extLst>
          </p:nvPr>
        </p:nvGraphicFramePr>
        <p:xfrm>
          <a:off x="5639776" y="3181455"/>
          <a:ext cx="2565856" cy="183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9" name="ACD/3D" r:id="rId7" imgW="2362320" imgH="1685880" progId="ACD.3D">
                  <p:embed/>
                </p:oleObj>
              </mc:Choice>
              <mc:Fallback>
                <p:oleObj name="ACD/3D" r:id="rId7" imgW="2362320" imgH="1685880" progId="ACD.3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9776" y="3181455"/>
                        <a:ext cx="2565856" cy="1831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5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395536" y="0"/>
            <a:ext cx="10360607" cy="1325563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  <a:latin typeface="Verdana" pitchFamily="34" charset="0"/>
              </a:rPr>
              <a:t>Vlastnosti a využití </a:t>
            </a:r>
            <a:r>
              <a:rPr lang="cs-CZ" sz="3200" b="1" u="sng" dirty="0" err="1" smtClean="0">
                <a:solidFill>
                  <a:srgbClr val="FF0000"/>
                </a:solidFill>
                <a:latin typeface="Verdana" pitchFamily="34" charset="0"/>
              </a:rPr>
              <a:t>halogenderivátů</a:t>
            </a:r>
            <a:endParaRPr lang="cs-CZ" sz="3200" b="1" u="sng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377483" y="1360248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u="sng" dirty="0" smtClean="0">
                <a:latin typeface="Verdana" pitchFamily="34" charset="0"/>
              </a:rPr>
              <a:t>Vlastnosti: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Verdana" pitchFamily="34" charset="0"/>
              </a:rPr>
              <a:t>plynné, těkavé, </a:t>
            </a:r>
            <a:r>
              <a:rPr lang="cs-CZ" sz="2400" u="sng" dirty="0" smtClean="0">
                <a:solidFill>
                  <a:srgbClr val="FF0000"/>
                </a:solidFill>
                <a:latin typeface="Verdana" pitchFamily="34" charset="0"/>
              </a:rPr>
              <a:t>nehořlavé</a:t>
            </a:r>
            <a:r>
              <a:rPr lang="cs-CZ" sz="2400" dirty="0" smtClean="0">
                <a:latin typeface="Verdana" pitchFamily="34" charset="0"/>
              </a:rPr>
              <a:t> kapaliny i pevné látky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Verdana" pitchFamily="34" charset="0"/>
              </a:rPr>
              <a:t>r</a:t>
            </a:r>
            <a:r>
              <a:rPr lang="cs-CZ" sz="2400" dirty="0" smtClean="0">
                <a:latin typeface="Verdana" pitchFamily="34" charset="0"/>
              </a:rPr>
              <a:t>ozpouští tuky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Verdana" pitchFamily="34" charset="0"/>
              </a:rPr>
              <a:t>n</a:t>
            </a:r>
            <a:r>
              <a:rPr lang="cs-CZ" sz="2400" dirty="0" smtClean="0">
                <a:latin typeface="Verdana" pitchFamily="34" charset="0"/>
              </a:rPr>
              <a:t>ěkteré jsou </a:t>
            </a:r>
            <a:r>
              <a:rPr lang="cs-CZ" sz="2400" dirty="0" smtClean="0">
                <a:solidFill>
                  <a:srgbClr val="7030A0"/>
                </a:solidFill>
                <a:latin typeface="Verdana" pitchFamily="34" charset="0"/>
              </a:rPr>
              <a:t>jedovaté</a:t>
            </a:r>
            <a:r>
              <a:rPr lang="cs-CZ" sz="2400" dirty="0" smtClean="0">
                <a:latin typeface="Verdana" pitchFamily="34" charset="0"/>
              </a:rPr>
              <a:t>, některé mají </a:t>
            </a:r>
            <a:r>
              <a:rPr lang="cs-CZ" sz="2400" dirty="0" smtClean="0">
                <a:solidFill>
                  <a:srgbClr val="7030A0"/>
                </a:solidFill>
                <a:latin typeface="Verdana" pitchFamily="34" charset="0"/>
              </a:rPr>
              <a:t>narkotické</a:t>
            </a:r>
            <a:r>
              <a:rPr lang="cs-CZ" sz="2400" dirty="0" smtClean="0">
                <a:latin typeface="Verdana" pitchFamily="34" charset="0"/>
              </a:rPr>
              <a:t> nebo slzné účinky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u="sng" dirty="0" smtClean="0">
                <a:latin typeface="Verdana" pitchFamily="34" charset="0"/>
              </a:rPr>
              <a:t>Využití: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Verdana" pitchFamily="34" charset="0"/>
              </a:rPr>
              <a:t>výroba ředidel, plastů, přípravků pro hubení plevelů (pesticidy), anestetika v lékařství, výroba freonů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683568" y="274638"/>
            <a:ext cx="7546032" cy="1143000"/>
          </a:xfrm>
        </p:spPr>
        <p:txBody>
          <a:bodyPr/>
          <a:lstStyle/>
          <a:p>
            <a:pPr eaLnBrk="1" hangingPunct="1"/>
            <a:r>
              <a:rPr lang="cs-CZ" sz="4000" b="1" u="sng" dirty="0" smtClean="0">
                <a:solidFill>
                  <a:srgbClr val="7030A0"/>
                </a:solidFill>
                <a:latin typeface="Verdana" pitchFamily="34" charset="0"/>
              </a:rPr>
              <a:t>Zástupci </a:t>
            </a:r>
            <a:r>
              <a:rPr lang="cs-CZ" sz="4000" b="1" u="sng" dirty="0" err="1" smtClean="0">
                <a:solidFill>
                  <a:srgbClr val="7030A0"/>
                </a:solidFill>
                <a:latin typeface="Verdana" pitchFamily="34" charset="0"/>
              </a:rPr>
              <a:t>halogenderivátů</a:t>
            </a:r>
            <a:endParaRPr lang="cs-CZ" sz="4000" b="1" u="sng" dirty="0" smtClean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29600" cy="54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sz="2400" dirty="0" err="1">
                <a:solidFill>
                  <a:srgbClr val="FF0000"/>
                </a:solidFill>
              </a:rPr>
              <a:t>t</a:t>
            </a:r>
            <a:r>
              <a:rPr lang="cs-CZ" sz="2400" dirty="0" err="1" smtClean="0">
                <a:solidFill>
                  <a:srgbClr val="FF0000"/>
                </a:solidFill>
              </a:rPr>
              <a:t>etrachlormethan</a:t>
            </a:r>
            <a:r>
              <a:rPr lang="cs-CZ" sz="2400" dirty="0" smtClean="0"/>
              <a:t> CCl</a:t>
            </a:r>
            <a:r>
              <a:rPr lang="cs-CZ" sz="2400" baseline="-25000" dirty="0" smtClean="0"/>
              <a:t>4 </a:t>
            </a:r>
          </a:p>
          <a:p>
            <a:pPr marL="357188" indent="-357188" eaLnBrk="1" hangingPunct="1">
              <a:lnSpc>
                <a:spcPct val="11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bezbarvá kapalina, nehořlavá, jedovatá, rozpouštědlo, karcinogenní účinky</a:t>
            </a:r>
          </a:p>
          <a:p>
            <a:pPr eaLnBrk="1" hangingPunct="1">
              <a:lnSpc>
                <a:spcPct val="110000"/>
              </a:lnSpc>
            </a:pPr>
            <a:r>
              <a:rPr lang="cs-CZ" sz="2400" dirty="0" err="1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cs-CZ" sz="2400" dirty="0" err="1" smtClean="0">
                <a:solidFill>
                  <a:srgbClr val="FF0000"/>
                </a:solidFill>
                <a:latin typeface="Verdana" pitchFamily="34" charset="0"/>
              </a:rPr>
              <a:t>richlormethan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 (chloroform) </a:t>
            </a:r>
            <a:r>
              <a:rPr lang="cs-CZ" sz="2400" dirty="0" smtClean="0">
                <a:latin typeface="Verdana" pitchFamily="34" charset="0"/>
              </a:rPr>
              <a:t>CHCl</a:t>
            </a:r>
            <a:r>
              <a:rPr lang="cs-CZ" sz="2400" baseline="-25000" dirty="0" smtClean="0">
                <a:latin typeface="Verdana" pitchFamily="34" charset="0"/>
              </a:rPr>
              <a:t>3   </a:t>
            </a:r>
            <a:endParaRPr lang="cs-CZ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rozpouštědlo </a:t>
            </a:r>
          </a:p>
          <a:p>
            <a:pPr>
              <a:lnSpc>
                <a:spcPct val="110000"/>
              </a:lnSpc>
            </a:pPr>
            <a:r>
              <a:rPr lang="cs-CZ" sz="2400" dirty="0" err="1" smtClean="0">
                <a:solidFill>
                  <a:srgbClr val="FF0000"/>
                </a:solidFill>
                <a:latin typeface="Verdana" pitchFamily="34" charset="0"/>
              </a:rPr>
              <a:t>trijodmethan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 (jodoform) </a:t>
            </a:r>
            <a:r>
              <a:rPr lang="cs-CZ" sz="2400" dirty="0" smtClean="0">
                <a:latin typeface="Verdana" pitchFamily="34" charset="0"/>
              </a:rPr>
              <a:t>CHI</a:t>
            </a:r>
            <a:r>
              <a:rPr lang="cs-CZ" sz="2400" baseline="-25000" dirty="0" smtClean="0">
                <a:latin typeface="Verdana" pitchFamily="34" charset="0"/>
              </a:rPr>
              <a:t>3   </a:t>
            </a:r>
            <a:endParaRPr lang="cs-CZ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má antiseptické účinky</a:t>
            </a:r>
          </a:p>
          <a:p>
            <a:pPr>
              <a:lnSpc>
                <a:spcPct val="110000"/>
              </a:lnSpc>
            </a:pPr>
            <a:r>
              <a:rPr lang="cs-CZ" sz="2400" dirty="0" err="1" smtClean="0">
                <a:solidFill>
                  <a:srgbClr val="FF0000"/>
                </a:solidFill>
                <a:latin typeface="Verdana" pitchFamily="34" charset="0"/>
              </a:rPr>
              <a:t>chlorethen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 (vinylchlorid) </a:t>
            </a:r>
            <a:r>
              <a:rPr lang="cs-CZ" sz="2400" dirty="0">
                <a:latin typeface="Verdana" pitchFamily="34" charset="0"/>
              </a:rPr>
              <a:t>CH</a:t>
            </a:r>
            <a:r>
              <a:rPr lang="cs-CZ" sz="2400" baseline="-25000" dirty="0">
                <a:latin typeface="Verdana" pitchFamily="34" charset="0"/>
              </a:rPr>
              <a:t>2</a:t>
            </a:r>
            <a:r>
              <a:rPr lang="cs-CZ" sz="2400" dirty="0">
                <a:latin typeface="Verdana" pitchFamily="34" charset="0"/>
              </a:rPr>
              <a:t>=CH–Cl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surovina pro výrobu polyvinylchloridu (PVC)</a:t>
            </a:r>
          </a:p>
          <a:p>
            <a:pPr>
              <a:lnSpc>
                <a:spcPct val="110000"/>
              </a:lnSpc>
            </a:pPr>
            <a:r>
              <a:rPr lang="cs-CZ" sz="2400" dirty="0" err="1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cs-CZ" sz="2400" dirty="0" err="1" smtClean="0">
                <a:solidFill>
                  <a:srgbClr val="FF0000"/>
                </a:solidFill>
                <a:latin typeface="Verdana" pitchFamily="34" charset="0"/>
              </a:rPr>
              <a:t>etrafluorethen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latin typeface="Verdana" pitchFamily="34" charset="0"/>
              </a:rPr>
              <a:t>tetrafluorethylen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) </a:t>
            </a:r>
            <a:r>
              <a:rPr lang="cs-CZ" sz="2400" dirty="0" smtClean="0">
                <a:latin typeface="Verdana" pitchFamily="34" charset="0"/>
              </a:rPr>
              <a:t>CF</a:t>
            </a:r>
            <a:r>
              <a:rPr lang="cs-CZ" sz="2400" baseline="-25000" dirty="0" smtClean="0">
                <a:latin typeface="Verdana" pitchFamily="34" charset="0"/>
              </a:rPr>
              <a:t>2</a:t>
            </a:r>
            <a:r>
              <a:rPr lang="cs-CZ" sz="2400" dirty="0" smtClean="0">
                <a:latin typeface="Verdana" pitchFamily="34" charset="0"/>
              </a:rPr>
              <a:t>=</a:t>
            </a:r>
            <a:r>
              <a:rPr lang="cs-CZ" sz="2400" dirty="0">
                <a:latin typeface="Verdana" pitchFamily="34" charset="0"/>
              </a:rPr>
              <a:t> CF</a:t>
            </a:r>
            <a:r>
              <a:rPr lang="cs-CZ" sz="2400" baseline="-25000" dirty="0">
                <a:latin typeface="Verdana" pitchFamily="34" charset="0"/>
              </a:rPr>
              <a:t>2</a:t>
            </a: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357188" indent="-357188">
              <a:lnSpc>
                <a:spcPct val="11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surovina pro výrobu </a:t>
            </a:r>
            <a:r>
              <a:rPr lang="cs-CZ" sz="2400" dirty="0" err="1" smtClean="0">
                <a:latin typeface="Verdana" pitchFamily="34" charset="0"/>
              </a:rPr>
              <a:t>polytetrafluorethylenu</a:t>
            </a:r>
            <a:r>
              <a:rPr lang="cs-CZ" sz="2400" dirty="0" smtClean="0">
                <a:latin typeface="Verdana" pitchFamily="34" charset="0"/>
              </a:rPr>
              <a:t> (teflon)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u="sng" dirty="0" smtClean="0">
                <a:latin typeface="+mn-lt"/>
              </a:rPr>
              <a:t>Teflon (</a:t>
            </a:r>
            <a:r>
              <a:rPr lang="cs-CZ" sz="4000" b="1" u="sng" dirty="0" err="1" smtClean="0">
                <a:latin typeface="+mn-lt"/>
              </a:rPr>
              <a:t>polytetrafluorethylen</a:t>
            </a:r>
            <a:r>
              <a:rPr lang="cs-CZ" sz="4000" b="1" u="sng" dirty="0" smtClean="0">
                <a:latin typeface="+mn-lt"/>
              </a:rPr>
              <a:t>)</a:t>
            </a:r>
            <a:endParaRPr lang="cs-CZ" sz="4000" b="1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555588"/>
          </a:xfrm>
        </p:spPr>
        <p:txBody>
          <a:bodyPr/>
          <a:lstStyle/>
          <a:p>
            <a:pPr marL="357188" indent="-357188">
              <a:lnSpc>
                <a:spcPct val="10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nehořlavý a žáruvzdorný, odolný vůči stárnutí, světlu, křehnutí, netoxický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= lze ho aplikovat na textilní vlákna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Kde </a:t>
            </a:r>
            <a:r>
              <a:rPr lang="cs-CZ" sz="2400" dirty="0">
                <a:latin typeface="Verdana" pitchFamily="34" charset="0"/>
              </a:rPr>
              <a:t>se </a:t>
            </a:r>
            <a:r>
              <a:rPr lang="cs-CZ" sz="2400" dirty="0" smtClean="0">
                <a:latin typeface="Verdana" pitchFamily="34" charset="0"/>
              </a:rPr>
              <a:t>používá</a:t>
            </a:r>
            <a:r>
              <a:rPr lang="cs-CZ" sz="2400" dirty="0">
                <a:latin typeface="Verdana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</p:txBody>
      </p:sp>
      <p:sp>
        <p:nvSpPr>
          <p:cNvPr id="8" name="Zástupný symbol pro obsah 7"/>
          <p:cNvSpPr txBox="1">
            <a:spLocks/>
          </p:cNvSpPr>
          <p:nvPr/>
        </p:nvSpPr>
        <p:spPr bwMode="auto">
          <a:xfrm>
            <a:off x="628650" y="6246277"/>
            <a:ext cx="2891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dirty="0">
                <a:latin typeface="Verdana" pitchFamily="34" charset="0"/>
              </a:rPr>
              <a:t>Obr. </a:t>
            </a:r>
            <a:r>
              <a:rPr lang="cs-CZ" dirty="0" smtClean="0">
                <a:latin typeface="Verdana" pitchFamily="34" charset="0"/>
              </a:rPr>
              <a:t>3  Pánev z teflonu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9" name="Zástupný symbol pro obsah 7"/>
          <p:cNvSpPr txBox="1">
            <a:spLocks/>
          </p:cNvSpPr>
          <p:nvPr/>
        </p:nvSpPr>
        <p:spPr bwMode="auto">
          <a:xfrm>
            <a:off x="4572000" y="6246277"/>
            <a:ext cx="3344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dirty="0">
                <a:latin typeface="Verdana" pitchFamily="34" charset="0"/>
              </a:rPr>
              <a:t>Obr. 4</a:t>
            </a:r>
            <a:r>
              <a:rPr lang="cs-CZ" dirty="0" smtClean="0">
                <a:latin typeface="Verdana" pitchFamily="34" charset="0"/>
              </a:rPr>
              <a:t>  Ubrus z teflonu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93628"/>
            <a:ext cx="3151262" cy="23630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52" y="3144633"/>
            <a:ext cx="3700794" cy="29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latin typeface="+mn-lt"/>
              </a:rPr>
              <a:t>PVC (polyvinylchlorid)</a:t>
            </a:r>
            <a:endParaRPr lang="cs-CZ" b="1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358775" algn="l"/>
              </a:tabLst>
            </a:pPr>
            <a:r>
              <a:rPr lang="cs-CZ" sz="2400" dirty="0" smtClean="0"/>
              <a:t>= </a:t>
            </a:r>
            <a:r>
              <a:rPr lang="cs-CZ" sz="2400" dirty="0"/>
              <a:t>třetí nejpoužívanější umělou </a:t>
            </a:r>
            <a:r>
              <a:rPr lang="cs-CZ" sz="2400" dirty="0" smtClean="0"/>
              <a:t>hmotou</a:t>
            </a:r>
            <a:r>
              <a:rPr lang="cs-CZ" sz="2400" dirty="0"/>
              <a:t> na </a:t>
            </a:r>
            <a:r>
              <a:rPr lang="cs-CZ" sz="2400" dirty="0" smtClean="0"/>
              <a:t>světě  = vyrábí </a:t>
            </a:r>
            <a:r>
              <a:rPr lang="cs-CZ" sz="2400" dirty="0"/>
              <a:t>se </a:t>
            </a:r>
            <a:r>
              <a:rPr lang="cs-CZ" sz="2400" dirty="0" smtClean="0"/>
              <a:t>polymerací vinylchloridu</a:t>
            </a:r>
            <a:r>
              <a:rPr lang="cs-CZ" sz="2400" dirty="0"/>
              <a:t> </a:t>
            </a:r>
            <a:r>
              <a:rPr lang="cs-CZ" sz="2400" dirty="0" smtClean="0"/>
              <a:t>od roku 	1935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snadno se zpracovává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chemicky odolný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má dobrou tepelnou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 smtClean="0"/>
              <a:t>	vodivost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=</a:t>
            </a:r>
            <a:r>
              <a:rPr lang="cs-CZ" sz="2400" dirty="0" smtClean="0"/>
              <a:t> nahrazuje stavební materiály: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/>
              <a:t>	</a:t>
            </a:r>
            <a:r>
              <a:rPr lang="cs-CZ" sz="2400" dirty="0" smtClean="0"/>
              <a:t>novodur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/>
              <a:t>	</a:t>
            </a:r>
            <a:r>
              <a:rPr lang="cs-CZ" sz="2400" dirty="0" smtClean="0"/>
              <a:t>novoplast</a:t>
            </a:r>
            <a:endParaRPr lang="cs-CZ" sz="2400" dirty="0"/>
          </a:p>
        </p:txBody>
      </p:sp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2699792" y="6056620"/>
            <a:ext cx="2968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dirty="0">
                <a:latin typeface="Verdana" pitchFamily="34" charset="0"/>
              </a:rPr>
              <a:t>Obr. </a:t>
            </a:r>
            <a:r>
              <a:rPr lang="cs-CZ" dirty="0" smtClean="0">
                <a:latin typeface="Verdana" pitchFamily="34" charset="0"/>
              </a:rPr>
              <a:t>5  Předměty z PVC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76" y="2780928"/>
            <a:ext cx="273327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rganika_motiv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ka_motiv" id="{76EBF333-FE0F-4909-A21F-77FC70645D9E}" vid="{99EEB8F3-D527-454D-9E3F-197A0EA5835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9875</TotalTime>
  <Words>617</Words>
  <Application>Microsoft Office PowerPoint</Application>
  <PresentationFormat>Předvádění na obrazovce (4:3)</PresentationFormat>
  <Paragraphs>132</Paragraphs>
  <Slides>18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Consolas</vt:lpstr>
      <vt:lpstr>Verdana</vt:lpstr>
      <vt:lpstr>organika_motiv</vt:lpstr>
      <vt:lpstr>ACD/3D</vt:lpstr>
      <vt:lpstr>Prezentace aplikace PowerPoint</vt:lpstr>
      <vt:lpstr>DERIVÁTY UHLOVODÍKŮ  9. ROČ. CHEMIE</vt:lpstr>
      <vt:lpstr>Halogenderiváty </vt:lpstr>
      <vt:lpstr>Názvosloví halogenderivátů</vt:lpstr>
      <vt:lpstr>Názvosloví halogenderivátů</vt:lpstr>
      <vt:lpstr>Vlastnosti a využití halogenderivátů</vt:lpstr>
      <vt:lpstr>Zástupci halogenderivátů</vt:lpstr>
      <vt:lpstr>Teflon (polytetrafluorethylen)</vt:lpstr>
      <vt:lpstr>PVC (polyvinylchlorid)</vt:lpstr>
      <vt:lpstr>Halogenderiváty ve 20.století</vt:lpstr>
      <vt:lpstr>Dusíkaté deriváty</vt:lpstr>
      <vt:lpstr>Dusíkaté deriváty uhlovodíků</vt:lpstr>
      <vt:lpstr>Nitroderiváty uhlovodíků</vt:lpstr>
      <vt:lpstr>Prezentace aplikace PowerPoint</vt:lpstr>
      <vt:lpstr>Aminoderiváty uhlovodíků</vt:lpstr>
      <vt:lpstr>Zápis do sešitu:</vt:lpstr>
      <vt:lpstr>Seznam obrázků:</vt:lpstr>
      <vt:lpstr>Použité 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Šárka Petrů</cp:lastModifiedBy>
  <cp:revision>563</cp:revision>
  <dcterms:created xsi:type="dcterms:W3CDTF">2012-09-09T15:49:48Z</dcterms:created>
  <dcterms:modified xsi:type="dcterms:W3CDTF">2021-03-28T12:30:59Z</dcterms:modified>
</cp:coreProperties>
</file>