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4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19AAB-3232-41DA-88C8-9F727929301E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19AFD-ADF6-4D32-8906-15D18D0F3E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78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Hranice:</a:t>
            </a:r>
            <a:r>
              <a:rPr lang="cs-CZ" baseline="0" dirty="0" smtClean="0"/>
              <a:t> pomyslná čára mezi Znojmem a Svitavami, nebo mezi Znojmem a Ostravou? Samozřejmě druhá možnost.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22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Ve třetihorách.</a:t>
            </a:r>
          </a:p>
          <a:p>
            <a:r>
              <a:rPr lang="cs-CZ" dirty="0" smtClean="0"/>
              <a:t>ČERNÉ</a:t>
            </a:r>
            <a:r>
              <a:rPr lang="cs-CZ" baseline="0" dirty="0" smtClean="0"/>
              <a:t> UHLÍ JE Z ČEHO? PŘESLIČKY, PLAVUNĚ, KAPRADINY (PRVOHORY). HNĚDÉ UHLÍ JE Z ŘEG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79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„Měsíční</a:t>
            </a:r>
            <a:r>
              <a:rPr lang="cs-CZ" baseline="0" dirty="0" smtClean="0"/>
              <a:t> krajina“.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Pluton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 termín z geologie, kterým označujeme velké těleso magmatického původu, nacházející se většinou v hlubinách zemské kůry. Název těleso obdrželo od římského pojmenování boha podzemí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Plúta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199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Doupovské</a:t>
            </a:r>
            <a:r>
              <a:rPr lang="cs-CZ" baseline="0" dirty="0" smtClean="0"/>
              <a:t> hory jsou celé pozůstatky několika sopek vedle sebe.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674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naše území zasahuje pouze svým okrajem z Německa.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0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garfiled mor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"/>
          <a:stretch/>
        </p:blipFill>
        <p:spPr bwMode="auto">
          <a:xfrm>
            <a:off x="2527568" y="2247407"/>
            <a:ext cx="7136861" cy="46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99608" y="601487"/>
            <a:ext cx="5392783" cy="1645920"/>
          </a:xfrm>
        </p:spPr>
        <p:txBody>
          <a:bodyPr/>
          <a:lstStyle/>
          <a:p>
            <a:r>
              <a:rPr lang="cs-CZ" dirty="0" smtClean="0"/>
              <a:t>DOBRÉ RÁNO!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3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smtClean="0"/>
              <a:t>Z MINULÉ HODINY </a:t>
            </a:r>
            <a:r>
              <a:rPr lang="cs-CZ" dirty="0" smtClean="0"/>
              <a:t>– spojovačka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STARŠÍ A VĚTŠÍ GEOLOGICKÁ OBLAST ČR</a:t>
            </a:r>
          </a:p>
          <a:p>
            <a:endParaRPr lang="cs-CZ" dirty="0"/>
          </a:p>
          <a:p>
            <a:r>
              <a:rPr lang="cs-CZ" dirty="0" smtClean="0"/>
              <a:t>MLADŠÍ A MÉNĚ ROZSÁHLÁ GEOLOGICKÁ OBLAST ČR</a:t>
            </a:r>
          </a:p>
          <a:p>
            <a:endParaRPr lang="cs-CZ" dirty="0"/>
          </a:p>
          <a:p>
            <a:r>
              <a:rPr lang="cs-CZ" dirty="0" smtClean="0"/>
              <a:t>DÍLČÍ ČÁST VĚTŠÍ GEOL. OBLASTI ČR, NÁZEV VZNIKL Z LAT. NÁZVŮ ŘEK LABE A DUNAJ</a:t>
            </a:r>
          </a:p>
          <a:p>
            <a:endParaRPr lang="cs-CZ" dirty="0"/>
          </a:p>
          <a:p>
            <a:r>
              <a:rPr lang="cs-CZ" dirty="0" smtClean="0"/>
              <a:t>DÍLČÍ ČÁST VĚTŠÍ GEOL. OBL. ČR, NÁZEV ODVOZEN OD PŘÍJMENÍ FRANCOUZSKÉHO GEOLOGA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r"/>
            <a:r>
              <a:rPr lang="cs-CZ" sz="2200" dirty="0" smtClean="0"/>
              <a:t>BARRANDIEN</a:t>
            </a:r>
          </a:p>
          <a:p>
            <a:pPr algn="r"/>
            <a:endParaRPr lang="cs-CZ" sz="2200" dirty="0"/>
          </a:p>
          <a:p>
            <a:pPr algn="r"/>
            <a:r>
              <a:rPr lang="cs-CZ" sz="2200" dirty="0" smtClean="0"/>
              <a:t>ČESKÝ MASIV</a:t>
            </a:r>
          </a:p>
          <a:p>
            <a:pPr algn="r"/>
            <a:endParaRPr lang="cs-CZ" sz="2200" dirty="0"/>
          </a:p>
          <a:p>
            <a:pPr algn="r"/>
            <a:r>
              <a:rPr lang="cs-CZ" sz="2200" dirty="0" smtClean="0"/>
              <a:t> MOLDANUBIKUM</a:t>
            </a:r>
          </a:p>
          <a:p>
            <a:pPr algn="r"/>
            <a:endParaRPr lang="cs-CZ" sz="2200" dirty="0"/>
          </a:p>
          <a:p>
            <a:pPr algn="r"/>
            <a:r>
              <a:rPr lang="cs-CZ" sz="2200" dirty="0" smtClean="0"/>
              <a:t>ZÁPADNÍ KARPATY</a:t>
            </a:r>
            <a:endParaRPr lang="cs-CZ" sz="2200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5521234" y="2751909"/>
            <a:ext cx="3143795" cy="1010194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5630091" y="3370871"/>
            <a:ext cx="2312126" cy="2246158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853683" y="4238892"/>
            <a:ext cx="2197391" cy="439554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5799254" y="2861098"/>
            <a:ext cx="2804815" cy="2301980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Premium Vector | Happy cute little kid boy with idea lamp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77" y="572759"/>
            <a:ext cx="1761538" cy="19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smtClean="0"/>
              <a:t>Z minulé hodiny </a:t>
            </a:r>
            <a:r>
              <a:rPr lang="cs-CZ" dirty="0" smtClean="0"/>
              <a:t>– JAK JE TO SPRÁVNĚ?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8" descr="https://attachments.office.net/owa/Alena.Nezvalova%40zshlubocky.cz/service.svc/s/GetAttachmentThumbnail?id=AAMkADY3OWUxM2FkLTQ3NmEtNDFkYi1hOWYwLTNmYTE4MmQ0MjJmOABGAAAAAAB9yiO4bSECS6WFTqSs%2BDROBwC80V0xV%2F6pS7Bv1lmHBT53AAAAAAEMAAC80V0xV%2F6pS7Bv1lmHBT53AACYLfbWAAABEgAQAI0gGAEb3eZAiQ%2F0biHZd10%3D&amp;thumbnailType=2&amp;token=eyJhbGciOiJSUzI1NiIsImtpZCI6IjMwODE3OUNFNUY0QjUyRTc4QjJEQjg5NjZCQUY0RUNDMzcyN0FFRUUiLCJ0eXAiOiJKV1QiLCJ4NXQiOiJNSUY1emw5TFV1ZUxMYmlXYTY5T3pEY25ydTQifQ.eyJvcmlnaW4iOiJodHRwczovL291dGxvb2sub2ZmaWNlLmNvbSIsInVjIjoiYjZmNDAwNGJkYmI1NDY5N2E5YzdiNjk2YzYyY2I0ODciLCJzaWduaW5fc3RhdGUiOiJbXCJrbXNpXCJdIiwidmVyIjoiRXhjaGFuZ2UuQ2FsbGJhY2suVjEiLCJhcHBjdHhzZW5kZXIiOiJPd2FEb3dubG9hZEAzZmExOTJlYy1mYzczLTRkNTctOGEwYy00N2Q1OGU2NjExNzIiLCJpc3NyaW5nIjoiV1ciLCJhcHBjdHgiOiJ7XCJtc2V4Y2hwcm90XCI6XCJvd2FcIixcInB1aWRcIjpcIjExNTM4MDExMTc2MTEzOTMzNDVcIixcInNjb3BlXCI6XCJPd2FEb3dubG9hZFwiLFwib2lkXCI6XCIyOGYyOTQxNi04NWQyLTQ2ZGItYmFhZC1mMDFmNTE1Nzg3ZTZcIixcInByaW1hcnlzaWRcIjpcIlMtMS01LTIxLTE2MTIwODMxNzktNDEwMjAwMDY5OS0zNzg1NDgzNjk0LTE5OTMyMTU0XCJ9IiwibmJmIjoxNjE4Mzk5ODY3LCJleHAiOjE2MTg0MDA0NjcsImlzcyI6IjAwMDAwMDAyLTAwMDAtMGZmMS1jZTAwLTAwMDAwMDAwMDAwMEAzZmExOTJlYy1mYzczLTRkNTctOGEwYy00N2Q1OGU2NjExNzIiLCJhdWQiOiIwMDAwMDAwMi0wMDAwLTBmZjEtY2UwMC0wMDAwMDAwMDAwMDAvYXR0YWNobWVudHMub2ZmaWNlLm5ldEAzZmExOTJlYy1mYzczLTRkNTctOGEwYy00N2Q1OGU2NjExNzIiLCJoYXBwIjoib3dhIn0.kluHEHqe3JXrvIcIwxl2U6ItSK7T8fx4-X0HsI_k5ywJCBc3CMp7QILJLCOd1QnISBFPYl2hk1j4htPAOgwowTBiOwbN8tJ3C8ojvQ3Z0bsm1OVtiSLfpF7PiY9r3YXqmduuJ7-5eQfvA84mXfG-uGo6W1LGQ_a26hlCP6Thm54KBDGnDeIPNCTGIuJDpC_wOUzanw9eAbWpVZVA5gZZYTTIJAixfKyDpv4Xjfq_rC852sPJpS8qigI06RPJQTRkehfkSDZWVHYMwxB39MRHuCl3v1zYa1l8skLRV_JNGk-FSFRQv3wd_0A7IyHdYPwEEwqNIkP4ohiyGJucQ5aMgw&amp;X-OWA-CANARY=ogb-376cUEi20vqnKVsHZzBcuM44_9gYP5NyhwBzVujqvzYTO48t4TeNVQzcSG3tQuNLp2vrRDg.&amp;owa=outlook.office.com&amp;scriptVer=20210412005.06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b="7667"/>
          <a:stretch/>
        </p:blipFill>
        <p:spPr bwMode="auto">
          <a:xfrm rot="16200000">
            <a:off x="6921474" y="2168330"/>
            <a:ext cx="3103928" cy="404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attachments.office.net/owa/Alena.Nezvalova%40zshlubocky.cz/service.svc/s/GetAttachmentThumbnail?id=AAMkADY3OWUxM2FkLTQ3NmEtNDFkYi1hOWYwLTNmYTE4MmQ0MjJmOABGAAAAAAB9yiO4bSECS6WFTqSs%2BDROBwC80V0xV%2F6pS7Bv1lmHBT53AAAAAAEMAAC80V0xV%2F6pS7Bv1lmHBT53AACYLfbWAAABEgAQAI0gGAEb3eZAiQ%2F0biHZd10%3D&amp;thumbnailType=2&amp;token=eyJhbGciOiJSUzI1NiIsImtpZCI6IjMwODE3OUNFNUY0QjUyRTc4QjJEQjg5NjZCQUY0RUNDMzcyN0FFRUUiLCJ0eXAiOiJKV1QiLCJ4NXQiOiJNSUY1emw5TFV1ZUxMYmlXYTY5T3pEY25ydTQifQ.eyJvcmlnaW4iOiJodHRwczovL291dGxvb2sub2ZmaWNlLmNvbSIsInVjIjoiYjZmNDAwNGJkYmI1NDY5N2E5YzdiNjk2YzYyY2I0ODciLCJzaWduaW5fc3RhdGUiOiJbXCJrbXNpXCJdIiwidmVyIjoiRXhjaGFuZ2UuQ2FsbGJhY2suVjEiLCJhcHBjdHhzZW5kZXIiOiJPd2FEb3dubG9hZEAzZmExOTJlYy1mYzczLTRkNTctOGEwYy00N2Q1OGU2NjExNzIiLCJpc3NyaW5nIjoiV1ciLCJhcHBjdHgiOiJ7XCJtc2V4Y2hwcm90XCI6XCJvd2FcIixcInB1aWRcIjpcIjExNTM4MDExMTc2MTEzOTMzNDVcIixcInNjb3BlXCI6XCJPd2FEb3dubG9hZFwiLFwib2lkXCI6XCIyOGYyOTQxNi04NWQyLTQ2ZGItYmFhZC1mMDFmNTE1Nzg3ZTZcIixcInByaW1hcnlzaWRcIjpcIlMtMS01LTIxLTE2MTIwODMxNzktNDEwMjAwMDY5OS0zNzg1NDgzNjk0LTE5OTMyMTU0XCJ9IiwibmJmIjoxNjE4Mzk5ODY3LCJleHAiOjE2MTg0MDA0NjcsImlzcyI6IjAwMDAwMDAyLTAwMDAtMGZmMS1jZTAwLTAwMDAwMDAwMDAwMEAzZmExOTJlYy1mYzczLTRkNTctOGEwYy00N2Q1OGU2NjExNzIiLCJhdWQiOiIwMDAwMDAwMi0wMDAwLTBmZjEtY2UwMC0wMDAwMDAwMDAwMDAvYXR0YWNobWVudHMub2ZmaWNlLm5ldEAzZmExOTJlYy1mYzczLTRkNTctOGEwYy00N2Q1OGU2NjExNzIiLCJoYXBwIjoib3dhIn0.kluHEHqe3JXrvIcIwxl2U6ItSK7T8fx4-X0HsI_k5ywJCBc3CMp7QILJLCOd1QnISBFPYl2hk1j4htPAOgwowTBiOwbN8tJ3C8ojvQ3Z0bsm1OVtiSLfpF7PiY9r3YXqmduuJ7-5eQfvA84mXfG-uGo6W1LGQ_a26hlCP6Thm54KBDGnDeIPNCTGIuJDpC_wOUzanw9eAbWpVZVA5gZZYTTIJAixfKyDpv4Xjfq_rC852sPJpS8qigI06RPJQTRkehfkSDZWVHYMwxB39MRHuCl3v1zYa1l8skLRV_JNGk-FSFRQv3wd_0A7IyHdYPwEEwqNIkP4ohiyGJucQ5aMgw&amp;X-OWA-CANARY=ogb-376cUEi20vqnKVsHZzBcuM44_9gYP5NyhwBzVujqvzYTO48t4TeNVQzcSG3tQuNLp2vrRDg.&amp;owa=outlook.office.com&amp;scriptVer=20210412005.06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b="7667"/>
          <a:stretch/>
        </p:blipFill>
        <p:spPr bwMode="auto">
          <a:xfrm rot="16200000">
            <a:off x="2165833" y="2166384"/>
            <a:ext cx="3103928" cy="404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8"/>
          <p:cNvCxnSpPr/>
          <p:nvPr/>
        </p:nvCxnSpPr>
        <p:spPr>
          <a:xfrm flipH="1">
            <a:off x="7817828" y="3835400"/>
            <a:ext cx="2475522" cy="1612900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3300550" y="3483429"/>
            <a:ext cx="731519" cy="1964871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Premium Vector | Happy cute little kid boy with idea lamp 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77" y="572759"/>
            <a:ext cx="1761538" cy="19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3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PODKRUŠNOHORSKÉ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Oblast v podhůří Krušných hor známá </a:t>
            </a:r>
            <a:r>
              <a:rPr lang="cs-CZ" b="1" dirty="0" smtClean="0"/>
              <a:t>těžbou hnědého uhlí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3 geomorfologické celky:</a:t>
            </a:r>
          </a:p>
          <a:p>
            <a:r>
              <a:rPr lang="cs-CZ" dirty="0" smtClean="0"/>
              <a:t>CHEBSKÁ PÁNEV,</a:t>
            </a:r>
          </a:p>
          <a:p>
            <a:r>
              <a:rPr lang="cs-CZ" dirty="0" smtClean="0"/>
              <a:t>MOSTECKÁ PÁNEV,</a:t>
            </a:r>
          </a:p>
          <a:p>
            <a:r>
              <a:rPr lang="cs-CZ" dirty="0" smtClean="0"/>
              <a:t>SOKOLOVSKÁ PÁNEV.</a:t>
            </a:r>
          </a:p>
          <a:p>
            <a:endParaRPr lang="cs-CZ" dirty="0"/>
          </a:p>
          <a:p>
            <a:r>
              <a:rPr lang="cs-CZ" dirty="0" smtClean="0"/>
              <a:t>V jakém geologickém období vzniklo hnědé uhlí? </a:t>
            </a:r>
            <a:r>
              <a:rPr lang="cs-CZ" b="1" dirty="0" smtClean="0"/>
              <a:t>V PRVOHORÁCH / VE TŘETIHORÁCH?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Podkrušnohorská oblast</a:t>
            </a:r>
          </a:p>
          <a:p>
            <a:endParaRPr lang="cs-CZ" dirty="0"/>
          </a:p>
        </p:txBody>
      </p:sp>
      <p:pic>
        <p:nvPicPr>
          <p:cNvPr id="2052" name="Picture 4" descr="Podkrušnohorská oblast na mapě Če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3075391"/>
            <a:ext cx="4270247" cy="26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PODKRUŠNOHORSKÉ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Při povrchové těžbě hnědého uhlí dochází k celkové </a:t>
            </a:r>
            <a:r>
              <a:rPr lang="cs-CZ" b="1" dirty="0"/>
              <a:t>změně přírodního rázu </a:t>
            </a:r>
            <a:r>
              <a:rPr lang="cs-CZ" b="1" dirty="0" smtClean="0"/>
              <a:t>krajiny</a:t>
            </a:r>
            <a:r>
              <a:rPr lang="cs-CZ" dirty="0" smtClean="0"/>
              <a:t>.</a:t>
            </a:r>
          </a:p>
          <a:p>
            <a:r>
              <a:rPr lang="cs-CZ" dirty="0" smtClean="0"/>
              <a:t>Změněná </a:t>
            </a:r>
            <a:r>
              <a:rPr lang="cs-CZ" dirty="0"/>
              <a:t>krajina </a:t>
            </a:r>
            <a:r>
              <a:rPr lang="cs-CZ" b="1" dirty="0"/>
              <a:t>brání obvyklému využití</a:t>
            </a:r>
            <a:r>
              <a:rPr lang="cs-CZ" dirty="0"/>
              <a:t> pro zemědělskou výrobu, lesnictví, rekreační účely, </a:t>
            </a:r>
            <a:r>
              <a:rPr lang="cs-CZ" dirty="0" smtClean="0"/>
              <a:t>apod.</a:t>
            </a:r>
          </a:p>
          <a:p>
            <a:r>
              <a:rPr lang="cs-CZ" dirty="0" smtClean="0"/>
              <a:t>Při </a:t>
            </a:r>
            <a:r>
              <a:rPr lang="cs-CZ" dirty="0"/>
              <a:t>povrchové těžbě navíc dochází ke </a:t>
            </a:r>
            <a:r>
              <a:rPr lang="cs-CZ" b="1" dirty="0"/>
              <a:t>znečišťování</a:t>
            </a:r>
            <a:r>
              <a:rPr lang="cs-CZ" dirty="0"/>
              <a:t> ovzduší, povrchových a podzemních vod a půdy.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6812" t="21640" r="39932" b="26751"/>
          <a:stretch/>
        </p:blipFill>
        <p:spPr>
          <a:xfrm>
            <a:off x="6162417" y="2638044"/>
            <a:ext cx="4622042" cy="3101982"/>
          </a:xfrm>
          <a:prstGeom prst="rect">
            <a:avLst/>
          </a:prstGeom>
        </p:spPr>
      </p:pic>
      <p:pic>
        <p:nvPicPr>
          <p:cNvPr id="4100" name="Picture 4" descr="Moon Clipart transparent PNG - Stick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992" y="4922751"/>
            <a:ext cx="1501140" cy="15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61965" t="31356" r="7338" b="36684"/>
          <a:stretch/>
        </p:blipFill>
        <p:spPr>
          <a:xfrm>
            <a:off x="7071175" y="2127594"/>
            <a:ext cx="2132837" cy="12491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Krušné hory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Souvislá hradba – svědčí o jejich vyzdvižení podle zlomu.</a:t>
            </a:r>
          </a:p>
          <a:p>
            <a:endParaRPr lang="cs-CZ" dirty="0"/>
          </a:p>
          <a:p>
            <a:r>
              <a:rPr lang="cs-CZ" dirty="0" smtClean="0"/>
              <a:t>Po geologické stránce jsou velmi pestré. Najdeme zde celou řadu přeměněných hornin: fylity, svory, pararuly a migmatity, kterými pronikají tělesa žul.</a:t>
            </a:r>
          </a:p>
          <a:p>
            <a:endParaRPr lang="cs-CZ" dirty="0"/>
          </a:p>
          <a:p>
            <a:r>
              <a:rPr lang="cs-CZ" dirty="0" smtClean="0"/>
              <a:t>Nejznámější: karlovarský pluton.</a:t>
            </a:r>
            <a:endParaRPr lang="cs-CZ" dirty="0"/>
          </a:p>
        </p:txBody>
      </p:sp>
      <p:pic>
        <p:nvPicPr>
          <p:cNvPr id="5126" name="Picture 6" descr="Fylit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9110"/>
            <a:ext cx="1212873" cy="10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vor – Wikiped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73" y="5849110"/>
            <a:ext cx="1784790" cy="10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ararula – Wikiped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63" y="5849110"/>
            <a:ext cx="1715113" cy="10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l="64882" t="19712" r="5923" b="40612"/>
          <a:stretch/>
        </p:blipFill>
        <p:spPr>
          <a:xfrm>
            <a:off x="4712776" y="5849110"/>
            <a:ext cx="1794295" cy="1371601"/>
          </a:xfrm>
          <a:prstGeom prst="rect">
            <a:avLst/>
          </a:prstGeom>
        </p:spPr>
      </p:pic>
      <p:pic>
        <p:nvPicPr>
          <p:cNvPr id="5132" name="Picture 12" descr="Herlin - provozování žulových lom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71" y="5849110"/>
            <a:ext cx="1282146" cy="12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Nejvyšší vrcholy pohoří Č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3" y="3543890"/>
            <a:ext cx="4695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etodický portál RVP - Modul Článk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71233" r="13652"/>
          <a:stretch/>
        </p:blipFill>
        <p:spPr bwMode="auto">
          <a:xfrm>
            <a:off x="485372" y="636744"/>
            <a:ext cx="2512291" cy="16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Mladá vulkanická pohoří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Oblasti mladých vulkanických pohoří tvoří vrcholky třetihorních výlevných (vulkanických) vyvřelých hornin.</a:t>
            </a:r>
          </a:p>
          <a:p>
            <a:endParaRPr lang="cs-CZ" dirty="0"/>
          </a:p>
          <a:p>
            <a:r>
              <a:rPr lang="cs-CZ" dirty="0" smtClean="0"/>
              <a:t>Doupovské hory</a:t>
            </a:r>
          </a:p>
          <a:p>
            <a:r>
              <a:rPr lang="cs-CZ" dirty="0" smtClean="0"/>
              <a:t>České středohoří</a:t>
            </a:r>
          </a:p>
          <a:p>
            <a:endParaRPr lang="cs-CZ" dirty="0"/>
          </a:p>
          <a:p>
            <a:r>
              <a:rPr lang="cs-CZ" dirty="0" smtClean="0"/>
              <a:t>Čtvrtohory: vznik našich nejmladších sopek – např. Venušina sopka u Bruntálu.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</p:txBody>
      </p:sp>
      <p:pic>
        <p:nvPicPr>
          <p:cNvPr id="1028" name="Picture 4" descr="Soubor:Doupovske hory CZ I3B-4.png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6" y="2158910"/>
            <a:ext cx="2381250" cy="14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České středohoří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3639750"/>
            <a:ext cx="23812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62311" t="18202" r="9000" b="54881"/>
          <a:stretch/>
        </p:blipFill>
        <p:spPr>
          <a:xfrm>
            <a:off x="8719565" y="2153412"/>
            <a:ext cx="2816269" cy="1486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l="61926" t="19739" r="10553" b="54446"/>
          <a:stretch/>
        </p:blipFill>
        <p:spPr>
          <a:xfrm>
            <a:off x="8719565" y="3639750"/>
            <a:ext cx="2817749" cy="1486800"/>
          </a:xfrm>
          <a:prstGeom prst="rect">
            <a:avLst/>
          </a:prstGeom>
        </p:spPr>
      </p:pic>
      <p:pic>
        <p:nvPicPr>
          <p:cNvPr id="1032" name="Picture 8" descr="Nálepky - No. 2266 - Venušina sopka, Lávový proud u Mezi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595" y="5125650"/>
            <a:ext cx="3713239" cy="17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zitka města Bruntál: Významní rodáci města: Město Bruntá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26" y="5631443"/>
            <a:ext cx="1240259" cy="7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LUŽICKÝ PLUTON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Jedno z nejstarších těles hlubinných vyvřelých hornin v Českém masivu.</a:t>
            </a:r>
          </a:p>
          <a:p>
            <a:endParaRPr lang="cs-CZ" dirty="0"/>
          </a:p>
          <a:p>
            <a:r>
              <a:rPr lang="cs-CZ" dirty="0" smtClean="0"/>
              <a:t>Vznikl při vrásnění, které probíhalo na rozhraní starohor a prvohor.</a:t>
            </a:r>
          </a:p>
          <a:p>
            <a:endParaRPr lang="cs-CZ" dirty="0"/>
          </a:p>
          <a:p>
            <a:r>
              <a:rPr lang="cs-CZ" dirty="0" smtClean="0"/>
              <a:t>Je tvořen převážně žulami.</a:t>
            </a:r>
          </a:p>
          <a:p>
            <a:endParaRPr lang="cs-CZ" dirty="0"/>
          </a:p>
          <a:p>
            <a:r>
              <a:rPr lang="cs-CZ" dirty="0" smtClean="0"/>
              <a:t>U Šluknova se těží hornina podobná gabru, která je naším nejtmavším dekoračním kamenem (tzv. šluknovský diabas).</a:t>
            </a:r>
            <a:endParaRPr lang="cs-CZ" dirty="0"/>
          </a:p>
        </p:txBody>
      </p:sp>
      <p:pic>
        <p:nvPicPr>
          <p:cNvPr id="2054" name="Picture 6" descr="Všeobecná mapa Lužických a Žitavských h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14" y="2280330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/>
          <p:cNvSpPr/>
          <p:nvPr/>
        </p:nvSpPr>
        <p:spPr>
          <a:xfrm>
            <a:off x="7676290" y="2565919"/>
            <a:ext cx="447869" cy="447869"/>
          </a:xfrm>
          <a:prstGeom prst="ellipse">
            <a:avLst/>
          </a:prstGeom>
          <a:solidFill>
            <a:srgbClr val="784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7157729" y="2855167"/>
            <a:ext cx="447869" cy="447869"/>
          </a:xfrm>
          <a:prstGeom prst="ellipse">
            <a:avLst/>
          </a:prstGeom>
          <a:solidFill>
            <a:srgbClr val="784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9225" t="23711" r="4792" b="30558"/>
          <a:stretch/>
        </p:blipFill>
        <p:spPr>
          <a:xfrm>
            <a:off x="6627114" y="4661580"/>
            <a:ext cx="3333750" cy="23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6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JE TO?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PODKRUŠNOHORSKÉ PÁNVE</a:t>
            </a:r>
          </a:p>
          <a:p>
            <a:endParaRPr lang="cs-CZ" dirty="0"/>
          </a:p>
          <a:p>
            <a:r>
              <a:rPr lang="cs-CZ" dirty="0" smtClean="0"/>
              <a:t>MLADÁ VULKANICKÁ POHOŘÍ</a:t>
            </a:r>
          </a:p>
          <a:p>
            <a:endParaRPr lang="cs-CZ" dirty="0"/>
          </a:p>
          <a:p>
            <a:r>
              <a:rPr lang="cs-CZ" dirty="0" smtClean="0"/>
              <a:t>LUŽICKÝ PLUTON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JEDNO Z NEJSTARŠÍCH TĚLES HLUBINNÝCH VYVŘELÝCH HORNIN V Č. MASIVU</a:t>
            </a:r>
          </a:p>
          <a:p>
            <a:endParaRPr lang="cs-CZ" dirty="0"/>
          </a:p>
          <a:p>
            <a:r>
              <a:rPr lang="cs-CZ" dirty="0" smtClean="0"/>
              <a:t>NAPŘ. DOUPOVSKÉ HORY A ČESKÉ STŘEDOHOŘÍ</a:t>
            </a:r>
          </a:p>
          <a:p>
            <a:endParaRPr lang="cs-CZ" dirty="0"/>
          </a:p>
          <a:p>
            <a:r>
              <a:rPr lang="cs-CZ" dirty="0" smtClean="0"/>
              <a:t>OBLAST ZNÁMÁ TĚŽBOU HNĚDÉHO UHLÍ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4" descr="Writing a Personal Statement | Clipart Panda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75" y="842300"/>
            <a:ext cx="1951187" cy="14346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5015345" y="2863273"/>
            <a:ext cx="1450110" cy="2382982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135418" y="3639127"/>
            <a:ext cx="1330037" cy="544946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870036" y="2863273"/>
            <a:ext cx="2595419" cy="1579418"/>
          </a:xfrm>
          <a:prstGeom prst="line">
            <a:avLst/>
          </a:prstGeom>
          <a:ln w="76200">
            <a:solidFill>
              <a:srgbClr val="784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0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136</TotalTime>
  <Words>395</Words>
  <Application>Microsoft Office PowerPoint</Application>
  <PresentationFormat>Širokoúhlá obrazovka</PresentationFormat>
  <Paragraphs>78</Paragraphs>
  <Slides>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Gill Sans MT</vt:lpstr>
      <vt:lpstr>Parcel</vt:lpstr>
      <vt:lpstr>DOBRÉ RÁNO!</vt:lpstr>
      <vt:lpstr>Z MINULÉ HODINY – spojovačka</vt:lpstr>
      <vt:lpstr>Z minulé hodiny – JAK JE TO SPRÁVNĚ?</vt:lpstr>
      <vt:lpstr>PODKRUŠNOHORSKÉ PÁNVE</vt:lpstr>
      <vt:lpstr>PODKRUŠNOHORSKÉ PÁNVE</vt:lpstr>
      <vt:lpstr>Krušné hory</vt:lpstr>
      <vt:lpstr>Mladá vulkanická pohoří</vt:lpstr>
      <vt:lpstr>LUŽICKÝ PLUTON</vt:lpstr>
      <vt:lpstr>JAK JE TO?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Nezvalová</dc:creator>
  <cp:lastModifiedBy>Alena Nezvalová</cp:lastModifiedBy>
  <cp:revision>14</cp:revision>
  <dcterms:created xsi:type="dcterms:W3CDTF">2021-04-23T10:19:23Z</dcterms:created>
  <dcterms:modified xsi:type="dcterms:W3CDTF">2021-04-26T10:04:31Z</dcterms:modified>
</cp:coreProperties>
</file>