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2" r:id="rId6"/>
    <p:sldId id="260" r:id="rId7"/>
    <p:sldId id="267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EF2F0"/>
    <a:srgbClr val="7D90A6"/>
    <a:srgbClr val="00FFCC"/>
    <a:srgbClr val="FF650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B003-0134-4CB0-9106-5CAB3DD8B71C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ADAC-50A0-47FD-927A-682F5B160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02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alini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Atmosf%C3%A9ra_Zem%C4%9B" TargetMode="External"/><Relationship Id="rId5" Type="http://schemas.openxmlformats.org/officeDocument/2006/relationships/hyperlink" Target="https://cs.wikipedia.org/w/index.php?title=Pokles_mo%C5%99sk%C3%A9_hladiny&amp;action=edit&amp;redlink=1" TargetMode="External"/><Relationship Id="rId4" Type="http://schemas.openxmlformats.org/officeDocument/2006/relationships/hyperlink" Target="https://cs.wikipedia.org/wiki/L%C3%A1v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</a:t>
            </a:r>
            <a:r>
              <a:rPr lang="cs-CZ" baseline="0" dirty="0" smtClean="0"/>
              <a:t> rekonstrukce moře z období ordoviku (trilobiti a olihně).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8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Dicynodon</a:t>
            </a:r>
            <a:r>
              <a:rPr lang="cs-CZ" baseline="0" dirty="0" smtClean="0"/>
              <a:t> byl býložravec a žil na území Afriky. </a:t>
            </a:r>
            <a:r>
              <a:rPr lang="cs-CZ" baseline="0" dirty="0" smtClean="0"/>
              <a:t>Patřil do skupiny nepřesně označované jako „savcovití plazi“.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Permské vymírání bylo zřejmě způsobeno součinností několika doložených faktorů, jako například výkyvy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alinita"/>
              </a:rPr>
              <a:t>salinity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moří,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áva"/>
              </a:rPr>
              <a:t>výlevy lávy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okles mořské hladiny (stránka neexistuje)"/>
              </a:rPr>
              <a:t>poklesem mořské hladiny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nedostatkem kyslíku jak v moři, tak v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tmosféra Země"/>
              </a:rPr>
              <a:t>atmosféře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3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Pangea (řecky</a:t>
            </a:r>
            <a:r>
              <a:rPr lang="cs-CZ" baseline="0" dirty="0" smtClean="0"/>
              <a:t> „všechny země“).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Opakujeme</a:t>
            </a:r>
            <a:r>
              <a:rPr lang="cs-CZ" baseline="0" dirty="0" smtClean="0"/>
              <a:t> z minulého týdne – doplníme slova: </a:t>
            </a:r>
            <a:r>
              <a:rPr lang="cs-CZ" dirty="0" smtClean="0"/>
              <a:t>fosilií,</a:t>
            </a:r>
            <a:r>
              <a:rPr lang="cs-CZ" baseline="0" dirty="0" smtClean="0"/>
              <a:t> paleontologie.</a:t>
            </a:r>
          </a:p>
          <a:p>
            <a:r>
              <a:rPr lang="cs-CZ" baseline="0" dirty="0" smtClean="0"/>
              <a:t>Čteme podle šipky – kambrium, ordovik, silur, devon, karbon, perm.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2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Hercynské vrásnění → Český</a:t>
            </a:r>
            <a:r>
              <a:rPr lang="cs-CZ" baseline="0" dirty="0" smtClean="0"/>
              <a:t> masív (rozsáhlá geologická oblast, která tvoří většinu našeho území).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84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42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KAMBRIUM, ORDOVIK, SILUR,</a:t>
            </a:r>
            <a:r>
              <a:rPr lang="cs-CZ" baseline="0" dirty="0" smtClean="0"/>
              <a:t> DEVON.</a:t>
            </a:r>
          </a:p>
          <a:p>
            <a:r>
              <a:rPr lang="cs-CZ" baseline="0" dirty="0" smtClean="0"/>
              <a:t>TRILOBIT: Vyhynulý mořský živočich, jehož tělo je podélně členěno na 3 laloky, příčně pak na hlavu, článkovaný trup a zadeček. Hlava byla opatřena párem složených očí a párem tykadel. Svrchu a zboku tělo kryl pevný krunýř, který trilobit za svůj život několikrát svlékal. Trilobiti žili při mořském dně, pohybovali se kráčením nebo plaváním. V případě ohrožení se trilobit mohl chránit stočením svého těla.</a:t>
            </a:r>
          </a:p>
          <a:p>
            <a:r>
              <a:rPr lang="cs-CZ" baseline="0" dirty="0" smtClean="0"/>
              <a:t>Fotka dole vlevo: ramenonožci, vpravo: vápenatá schránka, kterou vytvářejí koráli.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0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Poprvé</a:t>
            </a:r>
            <a:r>
              <a:rPr lang="cs-CZ" baseline="0" dirty="0" smtClean="0"/>
              <a:t> v mladších prvohorách, podruhé ve starších prvohorách.</a:t>
            </a:r>
          </a:p>
          <a:p>
            <a:r>
              <a:rPr lang="cs-CZ" baseline="0" dirty="0" smtClean="0"/>
              <a:t>Např. naleziště trilobitů.</a:t>
            </a:r>
          </a:p>
          <a:p>
            <a:r>
              <a:rPr lang="cs-CZ" dirty="0" err="1" smtClean="0"/>
              <a:t>Joakim</a:t>
            </a:r>
            <a:r>
              <a:rPr lang="cs-CZ" dirty="0" smtClean="0"/>
              <a:t> </a:t>
            </a:r>
            <a:r>
              <a:rPr lang="cs-CZ" dirty="0" err="1" smtClean="0"/>
              <a:t>Barrande</a:t>
            </a:r>
            <a:r>
              <a:rPr lang="cs-CZ" dirty="0" smtClean="0"/>
              <a:t> (</a:t>
            </a:r>
            <a:r>
              <a:rPr lang="cs-CZ" dirty="0" err="1" smtClean="0"/>
              <a:t>žoakim</a:t>
            </a:r>
            <a:r>
              <a:rPr lang="cs-CZ" dirty="0" smtClean="0"/>
              <a:t> </a:t>
            </a:r>
            <a:r>
              <a:rPr lang="cs-CZ" dirty="0" err="1" smtClean="0"/>
              <a:t>barand</a:t>
            </a:r>
            <a:r>
              <a:rPr lang="cs-CZ" dirty="0" smtClean="0"/>
              <a:t>) – francouzský paleontolog, který tuto oblast probádal.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9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Řapíkatý</a:t>
            </a:r>
            <a:r>
              <a:rPr lang="cs-CZ" baseline="0" dirty="0" smtClean="0"/>
              <a:t> celer – cévní svazky na řezu listem řapíkatého celeru. K čemu slouží cévní svazky?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 funkcí je především rozvod roztoků minerálních látek z kořenů do těla rostlin. Svazky cévní se řadí mezi pletiva vodivá a zároveň zpevňovací, jelikož zároveň i zpevňují mechanicky namáhané části rostliny.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2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Obojživelníci</a:t>
            </a:r>
            <a:r>
              <a:rPr lang="cs-CZ" baseline="0" dirty="0" smtClean="0"/>
              <a:t> pravděpodobně vznikli z lalokoploutvých ryb, které měly silně vyztužené ploutve (zárodky končetin). Výtrusné rostliny = rostliny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nevytvářející květy, plody ani semena, rozmnožující se pomocí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výtrusů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49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UHLÍK</a:t>
            </a:r>
            <a:r>
              <a:rPr lang="cs-CZ" baseline="0" dirty="0" smtClean="0"/>
              <a:t> → UHLÍ. Vznik černého uhlí.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 vzniklo z pravěkých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rostlin a přesliček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 údolích, deltách řek a jiných nízko položených územích. Po odumření těchto rostlin klesaly až na dno bažin a za nepřístupu vzduchu jim nebylo umožněno se rozkládat klasickými biologickými procesy. Za obrovského tlaku, který byl na zbytky rostlin vyvíjen, se začalo vytvářet černé uhlí. Podle vědeckých výzkumů bylo k vytvoření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metrové sloje potřeba až třicetimetrová vrstva rašelin a přesliček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Pravážka</a:t>
            </a:r>
            <a:r>
              <a:rPr lang="cs-CZ" dirty="0" smtClean="0"/>
              <a:t> měřila až 30</a:t>
            </a:r>
            <a:r>
              <a:rPr lang="cs-CZ" baseline="0" dirty="0" smtClean="0"/>
              <a:t> cm a měla rozpětí křídel až 75 cm.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EADAC-50A0-47FD-927A-682F5B160C7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9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kolasnadhledem.cz/game/207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kolasnadhledem.cz/game/87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ROZCVIČKA NA ZAČÁTEK HODINY – VZNIK ŽIVOTA NA ZEMI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www.skolasnadhledem.cz/game/2077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Picture Black And White Laptop Monitors Personal Clip - Cartoon Boy On  Computer Transparent PNG - 800x923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5196" y="2919801"/>
            <a:ext cx="2305668" cy="28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018787" cy="310198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KARBON</a:t>
            </a:r>
          </a:p>
          <a:p>
            <a:r>
              <a:rPr lang="cs-CZ" dirty="0" smtClean="0"/>
              <a:t>Masivní horotvorné děje – hercynské (variské) vrásnění.</a:t>
            </a:r>
          </a:p>
          <a:p>
            <a:r>
              <a:rPr lang="cs-CZ" dirty="0" smtClean="0"/>
              <a:t>Rozsáhlé pralesy přesliček, plavuní a kapradin stromového vzrůstu (až 30 m). → VZNIK ČERNÉHO UHLÍ.</a:t>
            </a:r>
          </a:p>
          <a:p>
            <a:r>
              <a:rPr lang="cs-CZ" dirty="0"/>
              <a:t>Rozvoj suchozemských členovců – mnohonožek, pavouků a hlavně hmyzu, který dobývá vzduch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Rozvoj obojživelníků, vznik plazů.</a:t>
            </a:r>
            <a:endParaRPr lang="cs-CZ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9710850" y="866902"/>
            <a:ext cx="1800000" cy="1384300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ZNAMENÁ ANGLICKÉ SLOVO „CARBON“?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16700" y="4158131"/>
            <a:ext cx="1764000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TÉMA: VÁŽKY VYTVOŘILA: Mgr. Zdenka Wienerová VYTVOŘILA DNE: 23. 4. 2012  VY_32_Inovace/3_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92" y="3681412"/>
            <a:ext cx="498670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0212388" y="3681412"/>
            <a:ext cx="1979612" cy="337393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MEGANEURA</a:t>
            </a:r>
            <a:endParaRPr lang="cs-CZ" dirty="0"/>
          </a:p>
        </p:txBody>
      </p:sp>
      <p:pic>
        <p:nvPicPr>
          <p:cNvPr id="5122" name="Picture 2" descr="http://files.tezba-a-vyuziti-cerneho-uhli.webnode.cz/200000041-3bf0b3cead/peatco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11" y="2538438"/>
            <a:ext cx="3401666" cy="20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018787" cy="3101982"/>
          </a:xfrm>
        </p:spPr>
        <p:txBody>
          <a:bodyPr>
            <a:normAutofit/>
          </a:bodyPr>
          <a:lstStyle/>
          <a:p>
            <a:r>
              <a:rPr lang="cs-CZ" b="1" dirty="0" smtClean="0"/>
              <a:t>PERM</a:t>
            </a:r>
          </a:p>
          <a:p>
            <a:r>
              <a:rPr lang="cs-CZ" dirty="0" smtClean="0"/>
              <a:t>Rozvoj plazů.</a:t>
            </a:r>
          </a:p>
          <a:p>
            <a:r>
              <a:rPr lang="cs-CZ" dirty="0" smtClean="0"/>
              <a:t>Permské vymírání = nejrozsáhlejší vymírání organismů v historii Země.</a:t>
            </a:r>
          </a:p>
          <a:p>
            <a:endParaRPr lang="cs-CZ" dirty="0"/>
          </a:p>
        </p:txBody>
      </p:sp>
      <p:pic>
        <p:nvPicPr>
          <p:cNvPr id="6148" name="Picture 4" descr="https://upload.wikimedia.org/wikipedia/commons/thumb/8/8b/Dicynodon_BW.jpg/220px-Dicynodon_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85" y="2858693"/>
            <a:ext cx="4254314" cy="28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870885" y="2858693"/>
            <a:ext cx="1800000" cy="337393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DICYNODON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0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superkontinent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Věděl by někdo, jaké jméno se používá pro </a:t>
            </a:r>
            <a:r>
              <a:rPr lang="cs-CZ" dirty="0" err="1" smtClean="0"/>
              <a:t>superkontinent</a:t>
            </a:r>
            <a:r>
              <a:rPr lang="cs-CZ" dirty="0" smtClean="0"/>
              <a:t>, který existoval v </a:t>
            </a:r>
            <a:r>
              <a:rPr lang="cs-CZ" dirty="0" err="1" smtClean="0"/>
              <a:t>prvhohorách</a:t>
            </a:r>
            <a:r>
              <a:rPr lang="cs-CZ" dirty="0" smtClean="0"/>
              <a:t> a druhohorách (než se důsledkem deskové tektoniky rozdělil na menší kontinenty)?</a:t>
            </a:r>
          </a:p>
          <a:p>
            <a:r>
              <a:rPr lang="cs-CZ" dirty="0" smtClean="0"/>
              <a:t>Obklopoval ho praoceán zvaný </a:t>
            </a:r>
            <a:r>
              <a:rPr lang="cs-CZ" dirty="0" err="1" smtClean="0"/>
              <a:t>Panthalassa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PANGEA</a:t>
            </a:r>
            <a:endParaRPr lang="cs-CZ" b="1" dirty="0"/>
          </a:p>
        </p:txBody>
      </p:sp>
      <p:pic>
        <p:nvPicPr>
          <p:cNvPr id="1026" name="Picture 2" descr="https://upload.wikimedia.org/wikipedia/commons/thumb/c/cb/Pangaea_continents.svg/langcs-800px-Pangaea_continent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89" y="2638425"/>
            <a:ext cx="263437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www.skolasnadhledem.cz/game/8771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Picture Black And White Laptop Monitors Personal Clip - Cartoon Boy On  Computer Transparent PNG - 800x923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5196" y="2919801"/>
            <a:ext cx="2305668" cy="28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reconstruction of life in the Ordovician seas which included trilobites and squ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07" y="-834282"/>
            <a:ext cx="12306013" cy="82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2000" dirty="0" smtClean="0"/>
              <a:t>Geologické éry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4900" dirty="0" smtClean="0"/>
              <a:t>PRVOHORY – éra trilobitů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2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Důkazy o životě v prvohorách pocházejí z fosilií.</a:t>
            </a:r>
          </a:p>
          <a:p>
            <a:endParaRPr lang="cs-CZ" dirty="0"/>
          </a:p>
          <a:p>
            <a:r>
              <a:rPr lang="cs-CZ" dirty="0" smtClean="0"/>
              <a:t>Jejich studiem se zabývá obor paleontologie.</a:t>
            </a:r>
          </a:p>
          <a:p>
            <a:endParaRPr lang="cs-CZ" b="1" dirty="0" smtClean="0"/>
          </a:p>
          <a:p>
            <a:r>
              <a:rPr lang="cs-CZ" b="1" dirty="0" smtClean="0"/>
              <a:t>Starší prvohory </a:t>
            </a:r>
            <a:r>
              <a:rPr lang="cs-CZ" dirty="0" smtClean="0"/>
              <a:t>(k________, o</a:t>
            </a:r>
            <a:r>
              <a:rPr lang="cs-CZ" dirty="0"/>
              <a:t>________</a:t>
            </a:r>
            <a:r>
              <a:rPr lang="cs-CZ" dirty="0" smtClean="0"/>
              <a:t>, s</a:t>
            </a:r>
            <a:r>
              <a:rPr lang="cs-CZ" dirty="0"/>
              <a:t>________</a:t>
            </a:r>
            <a:r>
              <a:rPr lang="cs-CZ" dirty="0" smtClean="0"/>
              <a:t>, d</a:t>
            </a:r>
            <a:r>
              <a:rPr lang="cs-CZ" dirty="0"/>
              <a:t>________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b="1" dirty="0" smtClean="0"/>
              <a:t>Mladší prvohory </a:t>
            </a:r>
            <a:r>
              <a:rPr lang="cs-CZ" dirty="0" smtClean="0"/>
              <a:t>(k</a:t>
            </a:r>
            <a:r>
              <a:rPr lang="cs-CZ" dirty="0"/>
              <a:t>________</a:t>
            </a:r>
            <a:r>
              <a:rPr lang="cs-CZ" dirty="0" smtClean="0"/>
              <a:t>, p</a:t>
            </a:r>
            <a:r>
              <a:rPr lang="cs-CZ" dirty="0"/>
              <a:t>________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10" name="Šipka nahoru 9"/>
          <p:cNvSpPr/>
          <p:nvPr/>
        </p:nvSpPr>
        <p:spPr>
          <a:xfrm>
            <a:off x="10678230" y="4902926"/>
            <a:ext cx="471614" cy="1150288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</p:txBody>
      </p:sp>
      <p:pic>
        <p:nvPicPr>
          <p:cNvPr id="11" name="Obrázek 10" descr="Geologické éry. - ppt stáhnou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9117"/>
          <a:stretch/>
        </p:blipFill>
        <p:spPr bwMode="auto">
          <a:xfrm>
            <a:off x="6964646" y="2298731"/>
            <a:ext cx="3713584" cy="4320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Přímá spojnice 13"/>
          <p:cNvCxnSpPr/>
          <p:nvPr/>
        </p:nvCxnSpPr>
        <p:spPr>
          <a:xfrm>
            <a:off x="1237673" y="3777673"/>
            <a:ext cx="492298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163127" y="2638044"/>
            <a:ext cx="997528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211778" y="3293041"/>
            <a:ext cx="1163786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730" t="30579" r="21728" b="12925"/>
          <a:stretch/>
        </p:blipFill>
        <p:spPr>
          <a:xfrm>
            <a:off x="1258594" y="563420"/>
            <a:ext cx="9674812" cy="5742352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 rot="2209958">
            <a:off x="9191532" y="2178199"/>
            <a:ext cx="471614" cy="1150288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427339" y="1355298"/>
            <a:ext cx="997528" cy="717001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ČESKÝ MASÍV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1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CHqWAQAAABEgAQADxQEvwoC8tDuHGzORvHx10%3D&amp;thumbnailType=2&amp;token=eyJhbGciOiJSUzI1NiIsImtpZCI6IjMwODE3OUNFNUY0QjUyRTc4QjJEQjg5NjZCQUY0RUNDMzcyN0FFRUUiLCJ0eXAiOiJKV1QiLCJ4NXQiOiJNSUY1emw5TFV1ZUxMYmlXYTY5T3pEY25ydTQifQ.eyJvcmlnaW4iOiJodHRwczovL291dGxvb2sub2ZmaWNlLmNvbSIsInVjIjoiMjQ2NmJjYTc2YTk3NDcwOGI3MjYxMTY0ZTExNDYyM2Q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2NDIyNzQ0LCJleHAiOjE2MTY0MjMzNDQsImlzcyI6IjAwMDAwMDAyLTAwMDAtMGZmMS1jZTAwLTAwMDAwMDAwMDAwMEAzZmExOTJlYy1mYzczLTRkNTctOGEwYy00N2Q1OGU2NjExNzIiLCJhdWQiOiIwMDAwMDAwMi0wMDAwLTBmZjEtY2UwMC0wMDAwMDAwMDAwMDAvYXR0YWNobWVudHMub2ZmaWNlLm5ldEAzZmExOTJlYy1mYzczLTRkNTctOGEwYy00N2Q1OGU2NjExNzIiLCJoYXBwIjoib3dhIn0.lqQ87uvx0JqoOC84lpluByvKF1m_a14ckGg7_cJKAAzf2XXwtlKXOmy2yvnq8pY6l_tJv---9s6SKnrYT0oEuHj2mt3mm88EJeHxD5YdWHIueqp-Bzn14mFg8o9mr-11IKWZ3lsvR6q5Iw1756C0YJL43kHEEuPf0PkExhM7hQCTwaz1d8tU-aVJeeF_n51vuIOs_1-osJOyZmQOaw_9NQluSsUcT0c4EAIXfc_vg1ovihasXfdjIA7E_ydC1hFmlRF5Fj1D1laFgEMw0vi6jMhKf6FGZHwvXzfQz2noaQoeBmRAMS6dp1ZLzJRAiRhlzdunIkyU5NiajDwDhd29sw&amp;X-OWA-CANARY=OZPRLvhC7U-schAPPW4UicAkIHU97dgYJiaxyeCIhURRky3nOb-xvrFIeJozyyw4sVbY_TW6WKU.&amp;owa=outlook.office.com&amp;scriptVer=20210315003.14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2" b="1455"/>
          <a:stretch/>
        </p:blipFill>
        <p:spPr bwMode="auto">
          <a:xfrm>
            <a:off x="2040544" y="1450756"/>
            <a:ext cx="8110912" cy="50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ttachments.office.net/owa/Alena.Nezvalova%40zshlubocky.cz/service.svc/s/GetAttachmentThumbnail?id=AAMkADY3OWUxM2FkLTQ3NmEtNDFkYi1hOWYwLTNmYTE4MmQ0MjJmOABGAAAAAAB9yiO4bSECS6WFTqSs%2BDROBwC80V0xV%2F6pS7Bv1lmHBT53AAAAAAEMAAC80V0xV%2F6pS7Bv1lmHBT53AACHqWAQAAABEgAQADxQEvwoC8tDuHGzORvHx10%3D&amp;thumbnailType=2&amp;token=eyJhbGciOiJSUzI1NiIsImtpZCI6IjMwODE3OUNFNUY0QjUyRTc4QjJEQjg5NjZCQUY0RUNDMzcyN0FFRUUiLCJ0eXAiOiJKV1QiLCJ4NXQiOiJNSUY1emw5TFV1ZUxMYmlXYTY5T3pEY25ydTQifQ.eyJvcmlnaW4iOiJodHRwczovL291dGxvb2sub2ZmaWNlLmNvbSIsInVjIjoiMjQ2NmJjYTc2YTk3NDcwOGI3MjYxMTY0ZTExNDYyM2QiLCJzaWduaW5fc3RhdGUiOiJbXCJrbXNpXCJdIiwidmVyIjoiRXhjaGFuZ2UuQ2FsbGJhY2suVjEiLCJhcHBjdHhzZW5kZXIiOiJPd2FEb3dubG9hZEAzZmExOTJlYy1mYzczLTRkNTctOGEwYy00N2Q1OGU2NjExNzIiLCJpc3NyaW5nIjoiV1ciLCJhcHBjdHgiOiJ7XCJtc2V4Y2hwcm90XCI6XCJvd2FcIixcInB1aWRcIjpcIjExNTM4MDExMTc2MTEzOTMzNDVcIixcInNjb3BlXCI6XCJPd2FEb3dubG9hZFwiLFwib2lkXCI6XCIyOGYyOTQxNi04NWQyLTQ2ZGItYmFhZC1mMDFmNTE1Nzg3ZTZcIixcInByaW1hcnlzaWRcIjpcIlMtMS01LTIxLTE2MTIwODMxNzktNDEwMjAwMDY5OS0zNzg1NDgzNjk0LTE5OTMyMTU0XCJ9IiwibmJmIjoxNjE2NDIyNzQ0LCJleHAiOjE2MTY0MjMzNDQsImlzcyI6IjAwMDAwMDAyLTAwMDAtMGZmMS1jZTAwLTAwMDAwMDAwMDAwMEAzZmExOTJlYy1mYzczLTRkNTctOGEwYy00N2Q1OGU2NjExNzIiLCJhdWQiOiIwMDAwMDAwMi0wMDAwLTBmZjEtY2UwMC0wMDAwMDAwMDAwMDAvYXR0YWNobWVudHMub2ZmaWNlLm5ldEAzZmExOTJlYy1mYzczLTRkNTctOGEwYy00N2Q1OGU2NjExNzIiLCJoYXBwIjoib3dhIn0.lqQ87uvx0JqoOC84lpluByvKF1m_a14ckGg7_cJKAAzf2XXwtlKXOmy2yvnq8pY6l_tJv---9s6SKnrYT0oEuHj2mt3mm88EJeHxD5YdWHIueqp-Bzn14mFg8o9mr-11IKWZ3lsvR6q5Iw1756C0YJL43kHEEuPf0PkExhM7hQCTwaz1d8tU-aVJeeF_n51vuIOs_1-osJOyZmQOaw_9NQluSsUcT0c4EAIXfc_vg1ovihasXfdjIA7E_ydC1hFmlRF5Fj1D1laFgEMw0vi6jMhKf6FGZHwvXzfQz2noaQoeBmRAMS6dp1ZLzJRAiRhlzdunIkyU5NiajDwDhd29sw&amp;X-OWA-CANARY=OZPRLvhC7U-schAPPW4UicAkIHU97dgYJiaxyeCIhURRky3nOb-xvrFIeJozyyw4sVbY_TW6WKU.&amp;owa=outlook.office.com&amp;scriptVer=20210315003.14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5"/>
          <a:stretch/>
        </p:blipFill>
        <p:spPr bwMode="auto">
          <a:xfrm>
            <a:off x="2040544" y="683508"/>
            <a:ext cx="8110912" cy="76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941871" y="1450756"/>
            <a:ext cx="8308258" cy="3544031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KAMBRIUM, ORDOVIK, SILUR, DEVON</a:t>
            </a:r>
          </a:p>
          <a:p>
            <a:endParaRPr lang="cs-CZ" dirty="0" smtClean="0"/>
          </a:p>
          <a:p>
            <a:r>
              <a:rPr lang="cs-CZ" b="1" dirty="0" smtClean="0"/>
              <a:t>KAMBRIUM</a:t>
            </a:r>
          </a:p>
          <a:p>
            <a:r>
              <a:rPr lang="cs-CZ" dirty="0" smtClean="0"/>
              <a:t>Rozvoj života ve vodě. Rozkvět členovců – vůdčím živočichem byl trilobit.</a:t>
            </a:r>
          </a:p>
          <a:p>
            <a:endParaRPr lang="cs-CZ" dirty="0"/>
          </a:p>
          <a:p>
            <a:r>
              <a:rPr lang="cs-CZ" b="1" dirty="0" smtClean="0"/>
              <a:t>ORDOVIK</a:t>
            </a:r>
          </a:p>
          <a:p>
            <a:r>
              <a:rPr lang="cs-CZ" dirty="0" smtClean="0"/>
              <a:t>Trilobiti, ramenonožci, koráli.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19713" y="4673321"/>
            <a:ext cx="997528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041236" y="2685232"/>
            <a:ext cx="997528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files.prvohory.webnode.cz/200000034-73f0374e9a/Mo%C5%99e%20v%20kambri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9" y="2679385"/>
            <a:ext cx="4270375" cy="24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24346" y="2679385"/>
            <a:ext cx="834699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363849" y="2679385"/>
            <a:ext cx="459163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91821" y="2679385"/>
            <a:ext cx="650217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041236" y="3482195"/>
            <a:ext cx="997528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193273" y="4189035"/>
            <a:ext cx="636755" cy="317592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http://muzeum.geology.cz/na.php?s=300.jpg&amp;p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9" y="5421251"/>
            <a:ext cx="1979612" cy="144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avěká fauna a flóra - Prvohory 1 :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07" y="5407025"/>
            <a:ext cx="1805557" cy="14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6338889" y="5143061"/>
            <a:ext cx="1979612" cy="337393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RAMENONOŽCI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8803706" y="5113460"/>
            <a:ext cx="1805557" cy="366994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KORÁLI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903245" y="5295900"/>
            <a:ext cx="738355" cy="343350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5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barrandien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Území zhruba mezi Prahou, Plzní a Klatovy.</a:t>
            </a:r>
          </a:p>
          <a:p>
            <a:r>
              <a:rPr lang="cs-CZ" dirty="0" smtClean="0"/>
              <a:t>Tato oblast byla dvakrát zaplavena mořem.</a:t>
            </a:r>
          </a:p>
          <a:p>
            <a:r>
              <a:rPr lang="cs-CZ" dirty="0" smtClean="0"/>
              <a:t>Nachází se zde velké množství geologicky a paleontologicky významných lokalit pocházejících z období prvohor.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710850" y="866902"/>
            <a:ext cx="1800000" cy="1384300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JOACHIM</a:t>
            </a:r>
          </a:p>
          <a:p>
            <a:pPr algn="ctr"/>
            <a:r>
              <a:rPr lang="cs-CZ" dirty="0" smtClean="0"/>
              <a:t>BARRANDE</a:t>
            </a:r>
            <a:endParaRPr lang="cs-CZ" dirty="0"/>
          </a:p>
        </p:txBody>
      </p:sp>
      <p:pic>
        <p:nvPicPr>
          <p:cNvPr id="7170" name="Picture 2" descr="Joachim Barrande – Knihovna Akademie věd Č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6" y="2266166"/>
            <a:ext cx="2968654" cy="35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ilob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6" y="5315568"/>
            <a:ext cx="2968654" cy="1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0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ejstarší cévnaté rostliny - PDF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75" y="3980837"/>
            <a:ext cx="1822387" cy="28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SILUR</a:t>
            </a:r>
          </a:p>
          <a:p>
            <a:r>
              <a:rPr lang="cs-CZ" dirty="0" smtClean="0"/>
              <a:t>Probíhá horotvorná činnost – kaledonské vrásnění.</a:t>
            </a:r>
          </a:p>
          <a:p>
            <a:r>
              <a:rPr lang="cs-CZ" dirty="0" smtClean="0"/>
              <a:t>Objevují se první suchozemské rostliny (cévnaté).</a:t>
            </a:r>
          </a:p>
          <a:p>
            <a:r>
              <a:rPr lang="cs-CZ" dirty="0" smtClean="0"/>
              <a:t>Rozvíjí se ryby (rybovití praobratlovci).</a:t>
            </a:r>
          </a:p>
          <a:p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10162983" y="5403476"/>
            <a:ext cx="1805557" cy="673100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CÉVNATÉ ROSTLINY</a:t>
            </a:r>
            <a:endParaRPr lang="cs-CZ" dirty="0"/>
          </a:p>
        </p:txBody>
      </p:sp>
      <p:pic>
        <p:nvPicPr>
          <p:cNvPr id="3074" name="Picture 2" descr="9-Pr-vyvojZ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70247" cy="13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8628950" y="3643444"/>
            <a:ext cx="1979612" cy="337393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COCCOSTEUS</a:t>
            </a:r>
            <a:endParaRPr lang="cs-CZ" dirty="0"/>
          </a:p>
        </p:txBody>
      </p:sp>
      <p:pic>
        <p:nvPicPr>
          <p:cNvPr id="3078" name="Picture 6" descr="https://upload.wikimedia.org/wikipedia/commons/thumb/d/db/Celery_cross_section.jpg/1280px-Celery_cross_s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5" y="5019675"/>
            <a:ext cx="24511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7156319" y="4683125"/>
            <a:ext cx="805246" cy="673100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304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dev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3297" r="2334" b="3095"/>
          <a:stretch/>
        </p:blipFill>
        <p:spPr bwMode="auto">
          <a:xfrm>
            <a:off x="9283700" y="2153412"/>
            <a:ext cx="2908300" cy="274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nd01.jxs.cz/610/931/a5ce8561d9_17431341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53" y="2153412"/>
            <a:ext cx="3456247" cy="27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483700" y="2153412"/>
            <a:ext cx="1800000" cy="337393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KRYTOLEBEC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prvohory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066288" cy="310198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DEVON</a:t>
            </a:r>
          </a:p>
          <a:p>
            <a:r>
              <a:rPr lang="cs-CZ" dirty="0" smtClean="0"/>
              <a:t>Obrovský rozvoj různých skupin ryb.</a:t>
            </a:r>
          </a:p>
          <a:p>
            <a:r>
              <a:rPr lang="cs-CZ" dirty="0" smtClean="0"/>
              <a:t>Rozvoj suchozemských rostlin.</a:t>
            </a:r>
          </a:p>
          <a:p>
            <a:r>
              <a:rPr lang="cs-CZ" dirty="0" smtClean="0"/>
              <a:t>První pralesy výtrusných rostlin.</a:t>
            </a:r>
          </a:p>
          <a:p>
            <a:r>
              <a:rPr lang="cs-CZ" dirty="0" smtClean="0"/>
              <a:t>První suchozemští členovci (štíři) a první obojživelníci (krytolebci).</a:t>
            </a:r>
          </a:p>
          <a:p>
            <a:endParaRPr lang="cs-CZ" dirty="0"/>
          </a:p>
        </p:txBody>
      </p:sp>
      <p:pic>
        <p:nvPicPr>
          <p:cNvPr id="4100" name="Picture 4" descr="Nozdratí – Wikipe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53" y="4875822"/>
            <a:ext cx="6364547" cy="23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10392000" y="4875822"/>
            <a:ext cx="1800000" cy="639336"/>
          </a:xfrm>
          <a:prstGeom prst="rect">
            <a:avLst/>
          </a:prstGeom>
          <a:solidFill>
            <a:srgbClr val="FF6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LATIMÉRIE PODIVNÁ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890</TotalTime>
  <Words>625</Words>
  <Application>Microsoft Office PowerPoint</Application>
  <PresentationFormat>Širokoúhlá obrazovka</PresentationFormat>
  <Paragraphs>90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ROZCVIČKA NA ZAČÁTEK HODINY – VZNIK ŽIVOTA NA ZEMI</vt:lpstr>
      <vt:lpstr>Geologické éry PRVOHORY – éra trilobitů</vt:lpstr>
      <vt:lpstr>prvohory</vt:lpstr>
      <vt:lpstr>Prezentace aplikace PowerPoint</vt:lpstr>
      <vt:lpstr>Prezentace aplikace PowerPoint</vt:lpstr>
      <vt:lpstr>Starší prvohory</vt:lpstr>
      <vt:lpstr>barrandien</vt:lpstr>
      <vt:lpstr>Starší prvohory</vt:lpstr>
      <vt:lpstr>Starší prvohory</vt:lpstr>
      <vt:lpstr>MLADŠÍ PRVOHORY</vt:lpstr>
      <vt:lpstr>MLADŠÍ PRVOHORY</vt:lpstr>
      <vt:lpstr>superkontinent</vt:lpstr>
      <vt:lpstr>Opakování – prvohory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Geologické éry PRVOHORY</dc:title>
  <dc:creator>Alena Nezvalová</dc:creator>
  <cp:lastModifiedBy>Alena Nezvalová</cp:lastModifiedBy>
  <cp:revision>24</cp:revision>
  <dcterms:created xsi:type="dcterms:W3CDTF">2021-03-18T13:01:47Z</dcterms:created>
  <dcterms:modified xsi:type="dcterms:W3CDTF">2021-03-23T14:04:58Z</dcterms:modified>
</cp:coreProperties>
</file>