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notesMasterIdLst>
    <p:notesMasterId r:id="rId17"/>
  </p:notesMasterIdLst>
  <p:sldIdLst>
    <p:sldId id="256" r:id="rId2"/>
    <p:sldId id="258" r:id="rId3"/>
    <p:sldId id="257" r:id="rId4"/>
    <p:sldId id="259" r:id="rId5"/>
    <p:sldId id="260" r:id="rId6"/>
    <p:sldId id="262" r:id="rId7"/>
    <p:sldId id="263" r:id="rId8"/>
    <p:sldId id="264" r:id="rId9"/>
    <p:sldId id="267" r:id="rId10"/>
    <p:sldId id="266" r:id="rId11"/>
    <p:sldId id="268" r:id="rId12"/>
    <p:sldId id="269" r:id="rId13"/>
    <p:sldId id="271" r:id="rId14"/>
    <p:sldId id="273" r:id="rId15"/>
    <p:sldId id="274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E2C5"/>
    <a:srgbClr val="6596E2"/>
    <a:srgbClr val="4669A1"/>
    <a:srgbClr val="657058"/>
    <a:srgbClr val="666530"/>
    <a:srgbClr val="9E7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840" autoAdjust="0"/>
  </p:normalViewPr>
  <p:slideViewPr>
    <p:cSldViewPr snapToGrid="0">
      <p:cViewPr>
        <p:scale>
          <a:sx n="59" d="100"/>
          <a:sy n="59" d="100"/>
        </p:scale>
        <p:origin x="826" y="59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69A7B6-A86E-4C0A-8033-E496C188E021}" type="datetimeFigureOut">
              <a:rPr lang="cs-CZ" smtClean="0"/>
              <a:t>22.02.2021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D322A1-EF84-4C5B-A6BC-F96F37E630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2631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Sesuvy</a:t>
            </a:r>
            <a:r>
              <a:rPr lang="cs-CZ" baseline="0" dirty="0" smtClean="0"/>
              <a:t> půdy.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322A1-EF84-4C5B-A6BC-F96F37E63076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14576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cs-CZ" dirty="0" smtClean="0"/>
              <a:t>STALAGMIT</a:t>
            </a:r>
            <a:r>
              <a:rPr lang="cs-CZ" baseline="0" dirty="0" smtClean="0"/>
              <a:t> → ROSTE ZE ZEMĚ.</a:t>
            </a:r>
            <a:endParaRPr lang="cs-CZ" dirty="0" smtClean="0"/>
          </a:p>
          <a:p>
            <a:pPr marL="228600" indent="-228600">
              <a:buAutoNum type="arabicParenR"/>
            </a:pPr>
            <a:r>
              <a:rPr lang="cs-CZ" dirty="0" smtClean="0"/>
              <a:t>STALAKTIT</a:t>
            </a:r>
            <a:r>
              <a:rPr lang="cs-CZ" baseline="0" dirty="0" smtClean="0"/>
              <a:t> → ROSTE ZE STROPU.</a:t>
            </a:r>
            <a:endParaRPr lang="cs-CZ" dirty="0" smtClean="0"/>
          </a:p>
          <a:p>
            <a:pPr marL="228600" indent="-228600">
              <a:buAutoNum type="arabicParenR"/>
            </a:pPr>
            <a:r>
              <a:rPr lang="cs-CZ" dirty="0" smtClean="0"/>
              <a:t>STALAGNÁT</a:t>
            </a:r>
            <a:r>
              <a:rPr lang="cs-CZ" baseline="0" dirty="0" smtClean="0"/>
              <a:t> → SPOJUJE STROP A ZEM.</a:t>
            </a:r>
            <a:endParaRPr lang="cs-CZ" dirty="0" smtClean="0"/>
          </a:p>
          <a:p>
            <a:pPr marL="228600" indent="-228600">
              <a:buAutoNum type="arabicParenR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322A1-EF84-4C5B-A6BC-F96F37E63076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318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Boca</a:t>
            </a:r>
            <a:r>
              <a:rPr lang="cs-CZ" dirty="0" smtClean="0"/>
              <a:t> do Inferno (Ústa</a:t>
            </a:r>
            <a:r>
              <a:rPr lang="cs-CZ" baseline="0" dirty="0" smtClean="0"/>
              <a:t> pekla) – portugalské město </a:t>
            </a:r>
            <a:r>
              <a:rPr lang="cs-CZ" baseline="0" dirty="0" err="1" smtClean="0"/>
              <a:t>Cascais</a:t>
            </a:r>
            <a:r>
              <a:rPr lang="cs-CZ" baseline="0" dirty="0" smtClean="0"/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322A1-EF84-4C5B-A6BC-F96F37E63076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3837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Odpověď</a:t>
            </a:r>
            <a:r>
              <a:rPr lang="cs-CZ" baseline="0" dirty="0" smtClean="0"/>
              <a:t> č. 1: Po vydatných deštích nebo při zemětřesení.</a:t>
            </a:r>
          </a:p>
          <a:p>
            <a:endParaRPr lang="cs-CZ" dirty="0" smtClean="0"/>
          </a:p>
          <a:p>
            <a:r>
              <a:rPr lang="cs-CZ" dirty="0" smtClean="0"/>
              <a:t>Sesouvající se materiál ohrožuje nejen majetky lidí,</a:t>
            </a:r>
            <a:r>
              <a:rPr lang="cs-CZ" baseline="0" dirty="0" smtClean="0"/>
              <a:t> ale i jejich životy.</a:t>
            </a:r>
          </a:p>
          <a:p>
            <a:endParaRPr lang="cs-CZ" baseline="0" dirty="0" smtClean="0"/>
          </a:p>
          <a:p>
            <a:r>
              <a:rPr lang="cs-CZ" baseline="0" dirty="0" smtClean="0"/>
              <a:t>Odpověď č. 2: Sesuvy půdy mohou lidem poškodit majetek, a také ohrozit jejich životy.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322A1-EF84-4C5B-A6BC-F96F37E63076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3007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Co</a:t>
            </a:r>
            <a:r>
              <a:rPr lang="cs-CZ" baseline="0" dirty="0" smtClean="0"/>
              <a:t> všechno mění krajinu? Není to jen dešťová voda, o které jsme se už zmínili v souvislosti se sesuvy půdy. Co všechno se podílí na „přetváření“ vzhledu naší Země?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Údolí řeky</a:t>
            </a:r>
            <a:r>
              <a:rPr lang="cs-CZ" baseline="0" dirty="0" smtClean="0"/>
              <a:t> Soči (Slovinsko).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322A1-EF84-4C5B-A6BC-F96F37E63076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7499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Co</a:t>
            </a:r>
            <a:r>
              <a:rPr lang="cs-CZ" baseline="0" dirty="0" smtClean="0"/>
              <a:t> je to strouha? Rýha, žlábek, koryto → zdrobnělina je stružka.</a:t>
            </a:r>
          </a:p>
          <a:p>
            <a:endParaRPr lang="cs-CZ" baseline="0" dirty="0" smtClean="0"/>
          </a:p>
          <a:p>
            <a:r>
              <a:rPr lang="cs-CZ" baseline="0" dirty="0" smtClean="0"/>
              <a:t>Co je to eroze půdy? Rozrušování a transport půdy. Jedná se o přírodní proces, který nelze zcela zastavit.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322A1-EF84-4C5B-A6BC-F96F37E63076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018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Skalní</a:t>
            </a:r>
            <a:r>
              <a:rPr lang="cs-CZ" baseline="0" dirty="0" smtClean="0"/>
              <a:t> město Adršpach – největší skalní město v České republice.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322A1-EF84-4C5B-A6BC-F96F37E63076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6445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Vysoký</a:t>
            </a:r>
            <a:r>
              <a:rPr lang="cs-CZ" baseline="0" dirty="0" smtClean="0"/>
              <a:t> vodopád v Jeseníkách. Je vysoký 28 m. Původní výška byla 45 m (přibližně 2 sedmipatrové paneláky na sobě), ale v roce 1880 došlo při povodních k mohutným sesuvům půdy a narušení skalní stěny. Cca 2 hodiny cesty z Olomouce.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322A1-EF84-4C5B-A6BC-F96F37E63076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3840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Nejkrásnější</a:t>
            </a:r>
            <a:r>
              <a:rPr lang="cs-CZ" baseline="0" dirty="0" smtClean="0"/>
              <a:t> meandr řeky Vltavy se rozprostírá pod vyhlídkou Máj jižně od Prahy.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322A1-EF84-4C5B-A6BC-F96F37E63076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87973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Delta řeky na Aljašce.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322A1-EF84-4C5B-A6BC-F96F37E63076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828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Ponor = místo, kde se voda dostává do podzemí.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Vývěr = místo, kde se voda dostává na povrch.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Propast = vzniká propadnutím stropu.</a:t>
            </a:r>
          </a:p>
          <a:p>
            <a:endParaRPr lang="cs-CZ" dirty="0" smtClean="0"/>
          </a:p>
          <a:p>
            <a:r>
              <a:rPr lang="cs-CZ" baseline="0" dirty="0" smtClean="0"/>
              <a:t>Moravský kras, Český kras, Hranický kras, Mladečský kras, Litovelský kras, …</a:t>
            </a:r>
          </a:p>
          <a:p>
            <a:endParaRPr lang="cs-CZ" baseline="0" dirty="0" smtClean="0"/>
          </a:p>
          <a:p>
            <a:r>
              <a:rPr lang="cs-CZ" baseline="0" dirty="0" smtClean="0"/>
              <a:t>Fotka: Punkevní jeskyně (Moravský kras).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322A1-EF84-4C5B-A6BC-F96F37E63076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3694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Řeka v proudu času — Česká telev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454" y="3453725"/>
            <a:ext cx="4586514" cy="343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102031" y="1672641"/>
            <a:ext cx="7987937" cy="2019793"/>
          </a:xfrm>
        </p:spPr>
        <p:txBody>
          <a:bodyPr/>
          <a:lstStyle/>
          <a:p>
            <a:r>
              <a:rPr lang="cs-CZ" dirty="0" smtClean="0"/>
              <a:t>PŮSOBENÍ GRAVITACE, ČINNOST VODY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695194" y="860407"/>
            <a:ext cx="6801612" cy="663593"/>
          </a:xfrm>
        </p:spPr>
        <p:txBody>
          <a:bodyPr>
            <a:normAutofit/>
          </a:bodyPr>
          <a:lstStyle/>
          <a:p>
            <a:r>
              <a:rPr lang="cs-CZ" sz="3000" dirty="0" smtClean="0"/>
              <a:t>VNĚJŠÍ GEOLOGICKÉ DĚJE</a:t>
            </a:r>
            <a:endParaRPr lang="cs-CZ" sz="3000" dirty="0"/>
          </a:p>
        </p:txBody>
      </p:sp>
      <p:pic>
        <p:nvPicPr>
          <p:cNvPr id="8194" name="Picture 2" descr="International Meetings — S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031" y="3837318"/>
            <a:ext cx="2772770" cy="291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31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 smtClean="0"/>
              <a:t>střední </a:t>
            </a:r>
            <a:r>
              <a:rPr lang="cs-CZ" dirty="0"/>
              <a:t>tok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cs-CZ" dirty="0"/>
              <a:t>voda je pomalejší širší koryto ve tvaru necek </a:t>
            </a:r>
            <a:r>
              <a:rPr lang="cs-CZ" dirty="0" smtClean="0"/>
              <a:t>\_/</a:t>
            </a:r>
          </a:p>
          <a:p>
            <a:pPr lvl="0"/>
            <a:endParaRPr lang="cs-CZ" dirty="0"/>
          </a:p>
          <a:p>
            <a:pPr lvl="0"/>
            <a:r>
              <a:rPr lang="cs-CZ" dirty="0"/>
              <a:t>voda unáší menší </a:t>
            </a:r>
            <a:r>
              <a:rPr lang="cs-CZ" dirty="0" smtClean="0"/>
              <a:t>úlomky</a:t>
            </a:r>
          </a:p>
          <a:p>
            <a:pPr lvl="0"/>
            <a:endParaRPr lang="cs-CZ" dirty="0"/>
          </a:p>
          <a:p>
            <a:pPr lvl="0"/>
            <a:r>
              <a:rPr lang="cs-CZ" dirty="0"/>
              <a:t>je teplejší, zakalená a méně </a:t>
            </a:r>
            <a:r>
              <a:rPr lang="cs-CZ" dirty="0" smtClean="0"/>
              <a:t>okysličená</a:t>
            </a:r>
          </a:p>
          <a:p>
            <a:pPr lvl="0"/>
            <a:endParaRPr lang="cs-CZ" dirty="0"/>
          </a:p>
          <a:p>
            <a:pPr lvl="0"/>
            <a:r>
              <a:rPr lang="cs-CZ" dirty="0"/>
              <a:t>řeka vytváří meandry</a:t>
            </a:r>
          </a:p>
          <a:p>
            <a:endParaRPr lang="cs-CZ" dirty="0"/>
          </a:p>
        </p:txBody>
      </p:sp>
      <p:pic>
        <p:nvPicPr>
          <p:cNvPr id="5124" name="Picture 4" descr="Nejkrásnější meandr řeky Vltavy se rozprostírá pod vyhlídkou Máj jižně od  Prahy | Regiony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88" y="2711049"/>
            <a:ext cx="4270375" cy="295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4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 smtClean="0"/>
              <a:t>Dolní tok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cs-CZ" dirty="0" smtClean="0"/>
              <a:t>voda </a:t>
            </a:r>
            <a:r>
              <a:rPr lang="cs-CZ" dirty="0"/>
              <a:t>teče velice pomalu, teplá, zakalená, řeka je široká, koryto do tvaru </a:t>
            </a:r>
            <a:r>
              <a:rPr lang="cs-CZ" dirty="0" smtClean="0"/>
              <a:t>U</a:t>
            </a:r>
          </a:p>
          <a:p>
            <a:pPr lvl="0"/>
            <a:endParaRPr lang="cs-CZ" dirty="0"/>
          </a:p>
          <a:p>
            <a:pPr lvl="0"/>
            <a:r>
              <a:rPr lang="cs-CZ" dirty="0"/>
              <a:t>usazují se zde jemné </a:t>
            </a:r>
            <a:r>
              <a:rPr lang="cs-CZ" dirty="0" smtClean="0"/>
              <a:t>částice</a:t>
            </a:r>
          </a:p>
          <a:p>
            <a:pPr lvl="0"/>
            <a:endParaRPr lang="cs-CZ" dirty="0"/>
          </a:p>
          <a:p>
            <a:pPr lvl="0"/>
            <a:r>
              <a:rPr lang="cs-CZ" dirty="0"/>
              <a:t>místo, kde se řeka vlévá do moře = delta</a:t>
            </a:r>
          </a:p>
          <a:p>
            <a:endParaRPr lang="cs-CZ" dirty="0"/>
          </a:p>
        </p:txBody>
      </p:sp>
      <p:pic>
        <p:nvPicPr>
          <p:cNvPr id="6146" name="Picture 2" descr="Delty řek: Majestátní a pulzující ekosystémy plné života | REFRESHER.cz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88" y="2770847"/>
            <a:ext cx="4270375" cy="283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43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c) Krasové jevy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vznikají </a:t>
            </a:r>
            <a:r>
              <a:rPr lang="cs-CZ" dirty="0"/>
              <a:t>tam, kde jsou rozpustné horniny (vápenec, dolomit</a:t>
            </a:r>
            <a:r>
              <a:rPr lang="cs-CZ" dirty="0" smtClean="0"/>
              <a:t>)</a:t>
            </a:r>
          </a:p>
          <a:p>
            <a:endParaRPr lang="cs-CZ" dirty="0"/>
          </a:p>
          <a:p>
            <a:r>
              <a:rPr lang="cs-CZ" dirty="0" smtClean="0"/>
              <a:t>rozpuštěná </a:t>
            </a:r>
            <a:r>
              <a:rPr lang="cs-CZ" dirty="0"/>
              <a:t>hornina prosakuje skrz skálu a vysráží se </a:t>
            </a:r>
            <a:r>
              <a:rPr lang="cs-CZ" dirty="0">
                <a:sym typeface="Segoe UI Emoji" panose="020B0502040204020203" pitchFamily="34" charset="0"/>
              </a:rPr>
              <a:t>→</a:t>
            </a:r>
            <a:r>
              <a:rPr lang="cs-CZ" dirty="0"/>
              <a:t> a vzniká opět </a:t>
            </a:r>
            <a:r>
              <a:rPr lang="cs-CZ" dirty="0" smtClean="0"/>
              <a:t>hornina</a:t>
            </a:r>
          </a:p>
          <a:p>
            <a:endParaRPr lang="cs-CZ" dirty="0"/>
          </a:p>
          <a:p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Jaké máme v ČR krasové oblasti?</a:t>
            </a:r>
          </a:p>
          <a:p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Moravský kras, Český kras, …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174" name="Picture 6" descr="PUNKEVNÍ JESKYNĚ 13km od Penzionu SURF - Penzion SUR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88" y="2767344"/>
            <a:ext cx="4270375" cy="284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82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12766" t="29000" r="37510" b="23789"/>
          <a:stretch/>
        </p:blipFill>
        <p:spPr>
          <a:xfrm>
            <a:off x="1511955" y="1961570"/>
            <a:ext cx="9168090" cy="489643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 smtClean="0"/>
              <a:t>Krasové útvary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5821607" y="2386480"/>
            <a:ext cx="822960" cy="312855"/>
          </a:xfrm>
          <a:prstGeom prst="rect">
            <a:avLst/>
          </a:prstGeom>
          <a:solidFill>
            <a:srgbClr val="32E2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685241" y="2386480"/>
            <a:ext cx="822960" cy="312855"/>
          </a:xfrm>
          <a:prstGeom prst="rect">
            <a:avLst/>
          </a:prstGeom>
          <a:solidFill>
            <a:srgbClr val="32E2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9446115" y="2386480"/>
            <a:ext cx="822960" cy="312855"/>
          </a:xfrm>
          <a:prstGeom prst="rect">
            <a:avLst/>
          </a:prstGeom>
          <a:solidFill>
            <a:srgbClr val="32E2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467908" y="492761"/>
            <a:ext cx="2132582" cy="2132582"/>
          </a:xfrm>
          <a:prstGeom prst="ellipse">
            <a:avLst/>
          </a:prstGeom>
          <a:solidFill>
            <a:srgbClr val="32E2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Pomůcka:</a:t>
            </a:r>
          </a:p>
          <a:p>
            <a:pPr algn="ctr"/>
            <a:r>
              <a:rPr lang="cs-CZ" dirty="0" smtClean="0"/>
              <a:t>STALAK</a:t>
            </a:r>
            <a:r>
              <a:rPr lang="cs-CZ" dirty="0" smtClean="0">
                <a:solidFill>
                  <a:srgbClr val="FF0000"/>
                </a:solidFill>
              </a:rPr>
              <a:t>T</a:t>
            </a:r>
            <a:r>
              <a:rPr lang="cs-CZ" dirty="0" smtClean="0"/>
              <a:t>IT roste ze stropu a strop se dá jinak říci jako </a:t>
            </a:r>
            <a:r>
              <a:rPr lang="cs-CZ" dirty="0" smtClean="0">
                <a:solidFill>
                  <a:srgbClr val="FF0000"/>
                </a:solidFill>
              </a:rPr>
              <a:t>T</a:t>
            </a:r>
            <a:r>
              <a:rPr lang="cs-CZ" dirty="0" smtClean="0">
                <a:solidFill>
                  <a:schemeClr val="bg1"/>
                </a:solidFill>
              </a:rPr>
              <a:t>LO.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9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d) Činnost moře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tzv. slapové jevy = příliv a odliv (vyvolávány především gravitací Měsíce)</a:t>
            </a:r>
          </a:p>
          <a:p>
            <a:r>
              <a:rPr lang="cs-CZ" dirty="0" smtClean="0"/>
              <a:t>tvořivá </a:t>
            </a:r>
            <a:r>
              <a:rPr lang="cs-CZ" dirty="0"/>
              <a:t>činnost: usazování materiálu</a:t>
            </a:r>
          </a:p>
          <a:p>
            <a:r>
              <a:rPr lang="cs-CZ" dirty="0" smtClean="0"/>
              <a:t> </a:t>
            </a:r>
            <a:r>
              <a:rPr lang="cs-CZ" dirty="0"/>
              <a:t>rušivá činnost: obrušování skal (příboj)</a:t>
            </a:r>
          </a:p>
          <a:p>
            <a:endParaRPr lang="cs-CZ" dirty="0"/>
          </a:p>
        </p:txBody>
      </p:sp>
      <p:grpSp>
        <p:nvGrpSpPr>
          <p:cNvPr id="6" name="Skupina 5"/>
          <p:cNvGrpSpPr/>
          <p:nvPr/>
        </p:nvGrpSpPr>
        <p:grpSpPr>
          <a:xfrm>
            <a:off x="1998402" y="4125928"/>
            <a:ext cx="8195196" cy="2732072"/>
            <a:chOff x="1917627" y="4125928"/>
            <a:chExt cx="8195196" cy="2732072"/>
          </a:xfrm>
        </p:grpSpPr>
        <p:pic>
          <p:nvPicPr>
            <p:cNvPr id="4" name="Picture 4" descr="ŽENA-IN - Portugalské Algarve: úžasné růžové skály a průzračné pláž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7627" y="4125929"/>
              <a:ext cx="4100811" cy="2732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Boca do Inferno (Cascais) - Picture of MV Tours Discovering Portugal,  Lisbon - Tripadviso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8438" y="4125928"/>
              <a:ext cx="4094385" cy="2732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9916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e) Činnost ledovců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sz="2000" dirty="0" smtClean="0"/>
              <a:t>Horské </a:t>
            </a:r>
            <a:r>
              <a:rPr lang="cs-CZ" sz="2000" dirty="0"/>
              <a:t>ledovce (Alpy, Himálaj)</a:t>
            </a:r>
          </a:p>
          <a:p>
            <a:pPr lvl="1"/>
            <a:r>
              <a:rPr lang="cs-CZ" sz="1800" dirty="0"/>
              <a:t>při sestupu ze svahu obrušují materiál pod sebou</a:t>
            </a:r>
          </a:p>
          <a:p>
            <a:pPr lvl="1"/>
            <a:r>
              <a:rPr lang="cs-CZ" sz="1800" dirty="0"/>
              <a:t>modelují údolí ve tvaru „U“</a:t>
            </a:r>
          </a:p>
          <a:p>
            <a:pPr lvl="1"/>
            <a:r>
              <a:rPr lang="cs-CZ" sz="1800" dirty="0"/>
              <a:t>morény = kamenné valy vzniklé činností ledovce (nánosy)</a:t>
            </a:r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Pevninské ledovce (Antarktida, Grónsko)</a:t>
            </a:r>
          </a:p>
          <a:p>
            <a:pPr lvl="1"/>
            <a:r>
              <a:rPr lang="cs-CZ" sz="1800" dirty="0"/>
              <a:t>mnohem větší než horské (tloušťka 3–4 km)</a:t>
            </a:r>
          </a:p>
          <a:p>
            <a:pPr lvl="1"/>
            <a:r>
              <a:rPr lang="cs-CZ" sz="1800" dirty="0"/>
              <a:t>telení ledovců = odlamování ker</a:t>
            </a:r>
          </a:p>
          <a:p>
            <a:endParaRPr lang="cs-CZ" dirty="0"/>
          </a:p>
        </p:txBody>
      </p:sp>
      <p:sp>
        <p:nvSpPr>
          <p:cNvPr id="7" name="Ovál 6"/>
          <p:cNvSpPr/>
          <p:nvPr/>
        </p:nvSpPr>
        <p:spPr>
          <a:xfrm>
            <a:off x="8473438" y="507818"/>
            <a:ext cx="2102467" cy="210246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smtClean="0"/>
              <a:t>Ledovce vznikají v</a:t>
            </a:r>
            <a:r>
              <a:rPr lang="cs-CZ" sz="1400" dirty="0"/>
              <a:t> oblastech, kde je trvalý sníh </a:t>
            </a:r>
            <a:r>
              <a:rPr lang="cs-CZ" sz="1400" dirty="0">
                <a:sym typeface="Segoe UI Emoji" panose="020B0502040204020203" pitchFamily="34" charset="0"/>
              </a:rPr>
              <a:t>→</a:t>
            </a:r>
            <a:r>
              <a:rPr lang="cs-CZ" sz="1400" dirty="0"/>
              <a:t> na ten napadne další </a:t>
            </a:r>
            <a:r>
              <a:rPr lang="cs-CZ" sz="1400" dirty="0">
                <a:sym typeface="Segoe UI Emoji" panose="020B0502040204020203" pitchFamily="34" charset="0"/>
              </a:rPr>
              <a:t>→</a:t>
            </a:r>
            <a:r>
              <a:rPr lang="cs-CZ" sz="1400" dirty="0"/>
              <a:t> stlačování </a:t>
            </a:r>
            <a:r>
              <a:rPr lang="cs-CZ" sz="1400" dirty="0">
                <a:sym typeface="Segoe UI Emoji" panose="020B0502040204020203" pitchFamily="34" charset="0"/>
              </a:rPr>
              <a:t>→</a:t>
            </a:r>
            <a:r>
              <a:rPr lang="cs-CZ" sz="1400" dirty="0"/>
              <a:t> zpevnění </a:t>
            </a:r>
            <a:r>
              <a:rPr lang="cs-CZ" sz="1400" dirty="0">
                <a:sym typeface="Segoe UI Emoji" panose="020B0502040204020203" pitchFamily="34" charset="0"/>
              </a:rPr>
              <a:t>→</a:t>
            </a:r>
            <a:r>
              <a:rPr lang="cs-CZ" sz="1400" dirty="0"/>
              <a:t> led.</a:t>
            </a:r>
          </a:p>
        </p:txBody>
      </p:sp>
      <p:pic>
        <p:nvPicPr>
          <p:cNvPr id="10242" name="Picture 2" descr="https://zpv-ekologie.webnode.cz/_files/system_preview_detail_200002578-bab94bafea-public/pevninsk%C3%BD%20ledove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2"/>
          <a:stretch/>
        </p:blipFill>
        <p:spPr bwMode="auto">
          <a:xfrm>
            <a:off x="6895337" y="4950774"/>
            <a:ext cx="3156202" cy="190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Ledovec – Wikiped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12" y="4955439"/>
            <a:ext cx="4756401" cy="190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81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Jak se nazývá nežádoucí jev, který vidíme na fotkách?</a:t>
            </a:r>
            <a:endParaRPr lang="cs-CZ" dirty="0"/>
          </a:p>
        </p:txBody>
      </p:sp>
      <p:pic>
        <p:nvPicPr>
          <p:cNvPr id="2050" name="Picture 2" descr="Image result for sesuvy půdy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0528"/>
            <a:ext cx="6213438" cy="414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sesuvy půdy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438" y="2710528"/>
            <a:ext cx="3068412" cy="414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sesuvy půd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8" r="15188"/>
          <a:stretch/>
        </p:blipFill>
        <p:spPr bwMode="auto">
          <a:xfrm>
            <a:off x="9281850" y="2710528"/>
            <a:ext cx="2919981" cy="414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27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Působení gravitace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</a:t>
            </a:r>
            <a:r>
              <a:rPr lang="cs-CZ" dirty="0" smtClean="0"/>
              <a:t>o </a:t>
            </a:r>
            <a:r>
              <a:rPr lang="cs-CZ" dirty="0"/>
              <a:t>svazích se vlivem gravitace pohybují horninové úlomky (zvětraliny), půda, voda, led a sníh do níže položených </a:t>
            </a:r>
            <a:r>
              <a:rPr lang="cs-CZ" dirty="0" smtClean="0"/>
              <a:t>míst.</a:t>
            </a:r>
          </a:p>
          <a:p>
            <a:endParaRPr lang="cs-CZ" dirty="0"/>
          </a:p>
          <a:p>
            <a:r>
              <a:rPr lang="cs-CZ" dirty="0" smtClean="0">
                <a:solidFill>
                  <a:srgbClr val="657058"/>
                </a:solidFill>
              </a:rPr>
              <a:t>Kdy často dochází k sesuvům půdy?</a:t>
            </a:r>
          </a:p>
          <a:p>
            <a:endParaRPr lang="cs-CZ" dirty="0"/>
          </a:p>
          <a:p>
            <a:r>
              <a:rPr lang="cs-CZ" dirty="0" smtClean="0">
                <a:solidFill>
                  <a:srgbClr val="657058"/>
                </a:solidFill>
              </a:rPr>
              <a:t>Proč jsou sesuvy půdy nežádoucí – co mohou způsobit?</a:t>
            </a:r>
            <a:endParaRPr lang="cs-CZ" dirty="0">
              <a:solidFill>
                <a:srgbClr val="657058"/>
              </a:solidFill>
            </a:endParaRPr>
          </a:p>
          <a:p>
            <a:endParaRPr lang="cs-CZ" dirty="0"/>
          </a:p>
        </p:txBody>
      </p:sp>
      <p:pic>
        <p:nvPicPr>
          <p:cNvPr id="1030" name="Picture 6" descr="Image result for gravit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076" y="2638044"/>
            <a:ext cx="3101975" cy="310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Image result for sesuvy půdy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8" r="15188"/>
          <a:stretch/>
        </p:blipFill>
        <p:spPr bwMode="auto">
          <a:xfrm>
            <a:off x="6969165" y="2638044"/>
            <a:ext cx="2183912" cy="310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28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Činnost vody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Voda </a:t>
            </a:r>
            <a:r>
              <a:rPr lang="cs-CZ" dirty="0"/>
              <a:t>utváří vzhled krajiny, modeluje říční údolí, zaobluje a usazuje úlomky </a:t>
            </a:r>
            <a:r>
              <a:rPr lang="cs-CZ" dirty="0" smtClean="0"/>
              <a:t>hornin.</a:t>
            </a:r>
            <a:endParaRPr lang="cs-CZ" dirty="0"/>
          </a:p>
          <a:p>
            <a:endParaRPr lang="cs-CZ" dirty="0" smtClean="0">
              <a:solidFill>
                <a:srgbClr val="4669A1"/>
              </a:solidFill>
            </a:endParaRPr>
          </a:p>
          <a:p>
            <a:r>
              <a:rPr lang="cs-CZ" dirty="0">
                <a:solidFill>
                  <a:srgbClr val="4669A1"/>
                </a:solidFill>
              </a:rPr>
              <a:t>a</a:t>
            </a:r>
            <a:r>
              <a:rPr lang="cs-CZ" dirty="0" smtClean="0">
                <a:solidFill>
                  <a:srgbClr val="4669A1"/>
                </a:solidFill>
              </a:rPr>
              <a:t>) dešťová voda</a:t>
            </a:r>
          </a:p>
          <a:p>
            <a:r>
              <a:rPr lang="cs-CZ" dirty="0">
                <a:solidFill>
                  <a:srgbClr val="4669A1"/>
                </a:solidFill>
              </a:rPr>
              <a:t>b</a:t>
            </a:r>
            <a:r>
              <a:rPr lang="cs-CZ" dirty="0" smtClean="0">
                <a:solidFill>
                  <a:srgbClr val="4669A1"/>
                </a:solidFill>
              </a:rPr>
              <a:t>) tekoucí voda</a:t>
            </a:r>
          </a:p>
          <a:p>
            <a:r>
              <a:rPr lang="cs-CZ" dirty="0">
                <a:solidFill>
                  <a:srgbClr val="4669A1"/>
                </a:solidFill>
              </a:rPr>
              <a:t>c</a:t>
            </a:r>
            <a:r>
              <a:rPr lang="cs-CZ" dirty="0" smtClean="0">
                <a:solidFill>
                  <a:srgbClr val="4669A1"/>
                </a:solidFill>
              </a:rPr>
              <a:t>) krasové jevy</a:t>
            </a:r>
          </a:p>
          <a:p>
            <a:r>
              <a:rPr lang="cs-CZ" dirty="0">
                <a:solidFill>
                  <a:srgbClr val="4669A1"/>
                </a:solidFill>
              </a:rPr>
              <a:t>d</a:t>
            </a:r>
            <a:r>
              <a:rPr lang="cs-CZ" dirty="0" smtClean="0">
                <a:solidFill>
                  <a:srgbClr val="4669A1"/>
                </a:solidFill>
              </a:rPr>
              <a:t>) činnost moře</a:t>
            </a:r>
          </a:p>
          <a:p>
            <a:r>
              <a:rPr lang="cs-CZ" dirty="0">
                <a:solidFill>
                  <a:srgbClr val="4669A1"/>
                </a:solidFill>
              </a:rPr>
              <a:t>e</a:t>
            </a:r>
            <a:r>
              <a:rPr lang="cs-CZ" dirty="0" smtClean="0">
                <a:solidFill>
                  <a:srgbClr val="4669A1"/>
                </a:solidFill>
              </a:rPr>
              <a:t>) činnost ledovců</a:t>
            </a:r>
            <a:endParaRPr lang="cs-CZ" dirty="0">
              <a:solidFill>
                <a:srgbClr val="4669A1"/>
              </a:solidFill>
            </a:endParaRPr>
          </a:p>
        </p:txBody>
      </p:sp>
      <p:pic>
        <p:nvPicPr>
          <p:cNvPr id="3074" name="Picture 2" descr="Image result for voda údolí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88" y="2766310"/>
            <a:ext cx="4270375" cy="284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40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a) Dešťová voda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Vytváří na svazích stružky. Nazýváme je ronové rýhy.</a:t>
            </a:r>
          </a:p>
          <a:p>
            <a:endParaRPr lang="cs-CZ" dirty="0"/>
          </a:p>
          <a:p>
            <a:r>
              <a:rPr lang="cs-CZ" dirty="0" smtClean="0"/>
              <a:t>Způsobuje erozi půdy.</a:t>
            </a:r>
          </a:p>
          <a:p>
            <a:endParaRPr lang="cs-CZ" dirty="0"/>
          </a:p>
          <a:p>
            <a:r>
              <a:rPr lang="cs-CZ" dirty="0" smtClean="0">
                <a:solidFill>
                  <a:srgbClr val="6596E2"/>
                </a:solidFill>
              </a:rPr>
              <a:t>Co je to strouha?</a:t>
            </a:r>
          </a:p>
          <a:p>
            <a:endParaRPr lang="cs-CZ" dirty="0">
              <a:solidFill>
                <a:srgbClr val="6596E2"/>
              </a:solidFill>
            </a:endParaRPr>
          </a:p>
          <a:p>
            <a:r>
              <a:rPr lang="cs-CZ" dirty="0" smtClean="0">
                <a:solidFill>
                  <a:srgbClr val="6596E2"/>
                </a:solidFill>
              </a:rPr>
              <a:t>Co je to eroze půdy?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Fotografie Ronové rýhy: Ronové rýhy, Povrchový důl Družba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" t="930" r="1268" b="11726"/>
          <a:stretch/>
        </p:blipFill>
        <p:spPr bwMode="auto">
          <a:xfrm>
            <a:off x="6141996" y="2638045"/>
            <a:ext cx="4526003" cy="316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Přímá spojnice se šipkou 6"/>
          <p:cNvCxnSpPr/>
          <p:nvPr/>
        </p:nvCxnSpPr>
        <p:spPr>
          <a:xfrm>
            <a:off x="3808325" y="3114989"/>
            <a:ext cx="4991546" cy="1339024"/>
          </a:xfrm>
          <a:prstGeom prst="straightConnector1">
            <a:avLst/>
          </a:prstGeom>
          <a:ln w="76200">
            <a:solidFill>
              <a:srgbClr val="6596E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Image result for eroze půd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864" y="2638044"/>
            <a:ext cx="2319114" cy="316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36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a) dešťová voda</a:t>
            </a:r>
            <a:endParaRPr lang="cs-CZ" dirty="0"/>
          </a:p>
        </p:txBody>
      </p:sp>
      <p:pic>
        <p:nvPicPr>
          <p:cNvPr id="5" name="Picture 4" descr="https://www.kudyznudy.cz/files/a4/a4ae7b69-d542-40c7-a201-735dff465001.jpg?v=2021011612435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2767100"/>
            <a:ext cx="4271963" cy="284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adršpaqch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88" y="2854920"/>
            <a:ext cx="4270375" cy="266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ál 6"/>
          <p:cNvSpPr/>
          <p:nvPr/>
        </p:nvSpPr>
        <p:spPr>
          <a:xfrm>
            <a:off x="4903595" y="4476541"/>
            <a:ext cx="2381459" cy="238145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Rozrušuje skály.</a:t>
            </a:r>
          </a:p>
          <a:p>
            <a:pPr algn="ctr"/>
            <a:endParaRPr lang="cs-CZ" dirty="0"/>
          </a:p>
          <a:p>
            <a:pPr algn="ctr"/>
            <a:r>
              <a:rPr lang="cs-CZ" dirty="0" smtClean="0"/>
              <a:t>Př. : modeluje pískovce → vznikají skalní města.</a:t>
            </a:r>
            <a:endParaRPr lang="cs-CZ" dirty="0"/>
          </a:p>
        </p:txBody>
      </p:sp>
      <p:sp>
        <p:nvSpPr>
          <p:cNvPr id="8" name="Ovál 7"/>
          <p:cNvSpPr/>
          <p:nvPr/>
        </p:nvSpPr>
        <p:spPr>
          <a:xfrm>
            <a:off x="9058187" y="656375"/>
            <a:ext cx="1805354" cy="18053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Co ještě způsobuje?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002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pancelcino.webnode.cz/_files/200000493-82e9583e3e/Screenshot%202014-07-25%2013.00.29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3"/>
          <a:stretch/>
        </p:blipFill>
        <p:spPr bwMode="auto">
          <a:xfrm>
            <a:off x="5804917" y="2638044"/>
            <a:ext cx="4155947" cy="33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b) Tekoucí voda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231136" y="2654808"/>
            <a:ext cx="4271771" cy="3101982"/>
          </a:xfrm>
        </p:spPr>
        <p:txBody>
          <a:bodyPr>
            <a:normAutofit/>
          </a:bodyPr>
          <a:lstStyle/>
          <a:p>
            <a:r>
              <a:rPr lang="cs-CZ" sz="2800" dirty="0" smtClean="0"/>
              <a:t>Rozlišujeme: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2600" dirty="0" smtClean="0"/>
              <a:t>HORNÍ TOK,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2600" dirty="0" smtClean="0"/>
              <a:t>STŘEDNÍ TOK,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2600" dirty="0" smtClean="0"/>
              <a:t>DOLNÍ TOK</a:t>
            </a:r>
            <a:endParaRPr lang="cs-CZ" sz="2600" dirty="0"/>
          </a:p>
        </p:txBody>
      </p:sp>
    </p:spTree>
    <p:extLst>
      <p:ext uri="{BB962C8B-B14F-4D97-AF65-F5344CB8AC3E}">
        <p14:creationId xmlns:p14="http://schemas.microsoft.com/office/powerpoint/2010/main" val="378672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Vysoký vodopá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4572000" cy="6854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 smtClean="0"/>
              <a:t>Horní tok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cs-CZ" dirty="0"/>
              <a:t>voda má velký spád, je rychlá, </a:t>
            </a:r>
            <a:r>
              <a:rPr lang="cs-CZ" dirty="0" smtClean="0"/>
              <a:t>dravá</a:t>
            </a:r>
          </a:p>
          <a:p>
            <a:pPr lvl="0"/>
            <a:endParaRPr lang="cs-CZ" dirty="0"/>
          </a:p>
          <a:p>
            <a:pPr lvl="0"/>
            <a:r>
              <a:rPr lang="cs-CZ" dirty="0"/>
              <a:t>odnáší i velké úlomky hornin a vymílá dno do tvaru „V</a:t>
            </a:r>
            <a:r>
              <a:rPr lang="cs-CZ" dirty="0" smtClean="0"/>
              <a:t>“</a:t>
            </a:r>
          </a:p>
          <a:p>
            <a:pPr lvl="0"/>
            <a:endParaRPr lang="cs-CZ" dirty="0"/>
          </a:p>
          <a:p>
            <a:pPr lvl="0"/>
            <a:r>
              <a:rPr lang="cs-CZ" dirty="0"/>
              <a:t>čistá a studená, hodně </a:t>
            </a:r>
            <a:r>
              <a:rPr lang="cs-CZ" dirty="0" smtClean="0"/>
              <a:t>okysličená</a:t>
            </a:r>
          </a:p>
          <a:p>
            <a:pPr lvl="0"/>
            <a:endParaRPr lang="cs-CZ" dirty="0"/>
          </a:p>
          <a:p>
            <a:pPr lvl="0"/>
            <a:r>
              <a:rPr lang="cs-CZ" dirty="0"/>
              <a:t>mohou zde vznikat vodopády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936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e image “http://uregina.ca/~sauchyn/geog323/152.jpg” cannot be displayed, because it contains error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380" y="1752991"/>
            <a:ext cx="3825240" cy="510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Údolí ve tvaru „V“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928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Balík</Template>
  <TotalTime>230</TotalTime>
  <Words>705</Words>
  <Application>Microsoft Office PowerPoint</Application>
  <PresentationFormat>Širokoúhlá obrazovka</PresentationFormat>
  <Paragraphs>119</Paragraphs>
  <Slides>15</Slides>
  <Notes>11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1" baseType="lpstr">
      <vt:lpstr>Arial</vt:lpstr>
      <vt:lpstr>Calibri</vt:lpstr>
      <vt:lpstr>Courier New</vt:lpstr>
      <vt:lpstr>Gill Sans MT</vt:lpstr>
      <vt:lpstr>Segoe UI Emoji</vt:lpstr>
      <vt:lpstr>Parcel</vt:lpstr>
      <vt:lpstr>PŮSOBENÍ GRAVITACE, ČINNOST VODY</vt:lpstr>
      <vt:lpstr>Jak se nazývá nežádoucí jev, který vidíme na fotkách?</vt:lpstr>
      <vt:lpstr>Působení gravitace</vt:lpstr>
      <vt:lpstr>Činnost vody</vt:lpstr>
      <vt:lpstr>a) Dešťová voda</vt:lpstr>
      <vt:lpstr>a) dešťová voda</vt:lpstr>
      <vt:lpstr>b) Tekoucí voda</vt:lpstr>
      <vt:lpstr>Horní tok</vt:lpstr>
      <vt:lpstr>Údolí ve tvaru „V“</vt:lpstr>
      <vt:lpstr>střední tok</vt:lpstr>
      <vt:lpstr>Dolní tok</vt:lpstr>
      <vt:lpstr>c) Krasové jevy</vt:lpstr>
      <vt:lpstr>Krasové útvary</vt:lpstr>
      <vt:lpstr>d) Činnost moře</vt:lpstr>
      <vt:lpstr>e) Činnost ledovců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PŮSOBENÍ GRAVITACE, ČINNOST VODY</dc:title>
  <dc:creator>Alena Nezvalová</dc:creator>
  <cp:lastModifiedBy>Alena Nezvalová</cp:lastModifiedBy>
  <cp:revision>20</cp:revision>
  <dcterms:created xsi:type="dcterms:W3CDTF">2021-02-22T07:49:11Z</dcterms:created>
  <dcterms:modified xsi:type="dcterms:W3CDTF">2021-02-22T16:12:41Z</dcterms:modified>
</cp:coreProperties>
</file>