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1" r:id="rId2"/>
    <p:sldId id="256" r:id="rId3"/>
    <p:sldId id="257" r:id="rId4"/>
    <p:sldId id="261" r:id="rId5"/>
    <p:sldId id="258" r:id="rId6"/>
    <p:sldId id="263" r:id="rId7"/>
    <p:sldId id="264" r:id="rId8"/>
    <p:sldId id="265" r:id="rId9"/>
    <p:sldId id="266" r:id="rId10"/>
    <p:sldId id="267" r:id="rId11"/>
    <p:sldId id="268" r:id="rId12"/>
    <p:sldId id="278" r:id="rId13"/>
    <p:sldId id="271" r:id="rId14"/>
    <p:sldId id="275" r:id="rId15"/>
    <p:sldId id="276" r:id="rId16"/>
    <p:sldId id="277" r:id="rId17"/>
    <p:sldId id="280" r:id="rId18"/>
    <p:sldId id="279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5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5EA91-497B-479F-93EB-732BCE17D275}" type="datetimeFigureOut">
              <a:rPr lang="cs-CZ" smtClean="0"/>
              <a:pPr/>
              <a:t>23.04.2021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2A047-629F-4810-BFFB-72834A67F38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50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52BDA9-8154-4471-8FBB-93999EB930D8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571007-B5F4-474F-8332-68C9A17A8076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AB0D9B-EFCE-4CD8-953A-769DA36CE7F7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C64F99-2369-46C1-A3E6-7486E6644CD2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0B129C-6D35-4C32-A5FF-857A60AA3F9E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BA6073-08F2-4914-ABBA-9913949C5BF6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799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46D18E-1886-460E-AA83-CE5ABCD52637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7B2165-A3B3-41A9-A549-54F0E861A94E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87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40D13F-BBED-4AAA-9E82-1CA8F931210C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64D2F5-C69A-41BF-8928-4F75C987A28A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28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45508B-44A5-493D-9E06-936E96FC42DA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32D0CA-3FD3-460C-905F-74BE250B3F14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8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5CF4F0-E0AE-4926-A679-59E932B8F0D7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68A0F2-0917-4EC8-ADF7-70E23AF59A35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306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D8B1E8-F249-47EB-9C63-53FE7BABDF08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4EC308-DECA-4674-ADB5-3D0129975320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8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F6C03A-BAE6-4F7E-BFDF-A4AB43B77403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CBE22B-D90F-45E9-99BD-BF38DE849D6A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86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58F8C2-235F-4247-A808-E2B12D4ED67E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A3183D-0495-452D-9C7E-C474A9AFCC29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55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A467CA-248C-4FFC-92FB-1A1F3E7A7ACA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ECAE9A-E327-41F7-B6BA-CA61489C2754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49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D9A8ED5-EE4B-46EF-B900-8784525C5AD1}" type="datetime1">
              <a:rPr lang="cs-CZ"/>
              <a:pPr lvl="0"/>
              <a:t>23.04.2021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96FA0C2-B6BE-4BCE-BB7E-06F3A621D2AE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Soubor:F&#233;nyt&#246;r&#233;s.jpg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Ahoj zlatíčka, </a:t>
            </a:r>
          </a:p>
          <a:p>
            <a:pPr marL="0" indent="0">
              <a:buNone/>
            </a:pPr>
            <a:r>
              <a:rPr lang="cs-CZ" dirty="0" smtClean="0"/>
              <a:t>dnes dostanete pouze fyziku. Pořádně si projděte prezentaci. Je zaměřená na lom světla a také na čočky. Ty jsou novým učivem, tak se pokuste něco zapamatovat.</a:t>
            </a:r>
          </a:p>
          <a:p>
            <a:pPr marL="0" indent="0">
              <a:buNone/>
            </a:pPr>
            <a:r>
              <a:rPr lang="cs-CZ" smtClean="0"/>
              <a:t>Hezký den </a:t>
            </a:r>
            <a:r>
              <a:rPr lang="cs-CZ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5327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SVAZEK ROVNOBĚŽNÝCH PAPRSKŮ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ROZPTYLKA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38918"/>
            <a:ext cx="8229600" cy="4448526"/>
          </a:xfrm>
        </p:spPr>
      </p:pic>
    </p:spTree>
    <p:extLst>
      <p:ext uri="{BB962C8B-B14F-4D97-AF65-F5344CB8AC3E}">
        <p14:creationId xmlns:p14="http://schemas.microsoft.com/office/powerpoint/2010/main" val="274127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ZNÁZORNĚNÍ TENKÉ ROZPTYLKY</a:t>
            </a:r>
            <a:endParaRPr lang="cs-CZ" dirty="0"/>
          </a:p>
        </p:txBody>
      </p:sp>
      <p:cxnSp>
        <p:nvCxnSpPr>
          <p:cNvPr id="14" name="Přímá spojnice 13"/>
          <p:cNvCxnSpPr/>
          <p:nvPr/>
        </p:nvCxnSpPr>
        <p:spPr>
          <a:xfrm>
            <a:off x="971600" y="3642958"/>
            <a:ext cx="72008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4572000" y="1772816"/>
            <a:ext cx="0" cy="38164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4573109" y="1412776"/>
            <a:ext cx="288032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4285077" y="5589240"/>
            <a:ext cx="288032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4285077" y="1412776"/>
            <a:ext cx="288032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572000" y="5625470"/>
            <a:ext cx="288032" cy="2875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6120172" y="361627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2789870" y="3606954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453855" y="3904772"/>
            <a:ext cx="486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F</a:t>
            </a:r>
            <a:r>
              <a:rPr lang="cs-CZ" sz="3600" baseline="30000" dirty="0" smtClean="0"/>
              <a:t>´</a:t>
            </a:r>
            <a:endParaRPr lang="cs-CZ" sz="36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958045" y="3934797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F</a:t>
            </a:r>
            <a:endParaRPr lang="cs-CZ" sz="3600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2829721" y="2276872"/>
            <a:ext cx="0" cy="13660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2829721" y="2276872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530952" y="1608820"/>
            <a:ext cx="325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f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730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143000"/>
          </a:xfrm>
        </p:spPr>
        <p:txBody>
          <a:bodyPr/>
          <a:lstStyle/>
          <a:p>
            <a:r>
              <a:rPr lang="cs-CZ" sz="6000" dirty="0" smtClean="0"/>
              <a:t>OPAKOVÁNÍ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35859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ýseč 22">
            <a:hlinkClick r:id="" action="ppaction://hlinkshowjump?jump=lastslide"/>
          </p:cNvPr>
          <p:cNvSpPr/>
          <p:nvPr/>
        </p:nvSpPr>
        <p:spPr>
          <a:xfrm rot="54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 flipV="1">
            <a:off x="0" y="3212973"/>
            <a:ext cx="9144000" cy="44631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3129639" cy="1440163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732242" y="3933053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14416786">
            <a:off x="2598733" y="1364198"/>
            <a:ext cx="3851126" cy="3742179"/>
          </a:xfrm>
          <a:prstGeom prst="pie">
            <a:avLst>
              <a:gd name="adj1" fmla="val 7209692"/>
              <a:gd name="adj2" fmla="val 8665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seč 20">
            <a:hlinkClick r:id="" action="ppaction://hlinkshowjump?jump=nextslide"/>
          </p:cNvPr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17908" y="758573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SKLO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215967" y="3337192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94228" y="2610481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32" name="Výseč 31">
            <a:hlinkClick r:id="" action="ppaction://hlinkshowjump?jump=lastslide"/>
          </p:cNvPr>
          <p:cNvSpPr/>
          <p:nvPr/>
        </p:nvSpPr>
        <p:spPr>
          <a:xfrm rot="14416786">
            <a:off x="2598731" y="1386514"/>
            <a:ext cx="3851126" cy="3742179"/>
          </a:xfrm>
          <a:prstGeom prst="pie">
            <a:avLst>
              <a:gd name="adj1" fmla="val 8629640"/>
              <a:gd name="adj2" fmla="val 1262719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Výseč 32">
            <a:hlinkClick r:id="" action="ppaction://hlinkshowjump?jump=lastslide"/>
          </p:cNvPr>
          <p:cNvSpPr/>
          <p:nvPr/>
        </p:nvSpPr>
        <p:spPr>
          <a:xfrm rot="2648355">
            <a:off x="2515526" y="1326469"/>
            <a:ext cx="3956407" cy="3762616"/>
          </a:xfrm>
          <a:prstGeom prst="pie">
            <a:avLst>
              <a:gd name="adj1" fmla="val 8088922"/>
              <a:gd name="adj2" fmla="val 10875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29722" y="143057"/>
            <a:ext cx="3629968" cy="52322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VYBER SPRÁVNÝ NÁZEV</a:t>
            </a:r>
            <a:endParaRPr lang="cs-CZ" sz="2800" dirty="0"/>
          </a:p>
        </p:txBody>
      </p:sp>
      <p:sp>
        <p:nvSpPr>
          <p:cNvPr id="28" name="TextovéPole 27">
            <a:hlinkClick r:id="" action="ppaction://hlinkshowjump?jump=nextslide"/>
          </p:cNvPr>
          <p:cNvSpPr txBox="1"/>
          <p:nvPr/>
        </p:nvSpPr>
        <p:spPr>
          <a:xfrm>
            <a:off x="415628" y="5261191"/>
            <a:ext cx="3636445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LOM PAPRSKU OD KOLMICE</a:t>
            </a:r>
            <a:endParaRPr lang="cs-CZ" sz="2400" dirty="0"/>
          </a:p>
        </p:txBody>
      </p:sp>
      <p:sp>
        <p:nvSpPr>
          <p:cNvPr id="31" name="TextovéPole 30">
            <a:hlinkClick r:id="" action="ppaction://hlinkshowjump?jump=lastslide"/>
          </p:cNvPr>
          <p:cNvSpPr txBox="1"/>
          <p:nvPr/>
        </p:nvSpPr>
        <p:spPr>
          <a:xfrm>
            <a:off x="385547" y="3893013"/>
            <a:ext cx="366084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LOM PAPRSKU KE KOLMICI</a:t>
            </a:r>
            <a:endParaRPr lang="cs-CZ" sz="2400" dirty="0"/>
          </a:p>
        </p:txBody>
      </p:sp>
      <p:sp>
        <p:nvSpPr>
          <p:cNvPr id="34" name="TextovéPole 33">
            <a:hlinkClick r:id="" action="ppaction://hlinkshowjump?jump=lastslide"/>
          </p:cNvPr>
          <p:cNvSpPr txBox="1"/>
          <p:nvPr/>
        </p:nvSpPr>
        <p:spPr>
          <a:xfrm>
            <a:off x="433421" y="4581128"/>
            <a:ext cx="349050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LOM PAPRSKU ZA KOLMICÍ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065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ýseč 22"/>
          <p:cNvSpPr/>
          <p:nvPr/>
        </p:nvSpPr>
        <p:spPr>
          <a:xfrm rot="54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 flipV="1">
            <a:off x="0" y="3212973"/>
            <a:ext cx="9144000" cy="44631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3129639" cy="1440163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732242" y="3933053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14416786">
            <a:off x="2598733" y="1364198"/>
            <a:ext cx="3851126" cy="3742179"/>
          </a:xfrm>
          <a:prstGeom prst="pie">
            <a:avLst>
              <a:gd name="adj1" fmla="val 7209692"/>
              <a:gd name="adj2" fmla="val 8665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seč 20">
            <a:hlinkClick r:id="" action="ppaction://hlinkshowjump?jump=nextslide"/>
          </p:cNvPr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17908" y="758573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SKLO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215967" y="3337192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94228" y="2610481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32" name="Výseč 31">
            <a:hlinkClick r:id="" action="ppaction://hlinkshowjump?jump=lastslide"/>
          </p:cNvPr>
          <p:cNvSpPr/>
          <p:nvPr/>
        </p:nvSpPr>
        <p:spPr>
          <a:xfrm rot="14416786">
            <a:off x="2598731" y="1386514"/>
            <a:ext cx="3851126" cy="3742179"/>
          </a:xfrm>
          <a:prstGeom prst="pie">
            <a:avLst>
              <a:gd name="adj1" fmla="val 8629640"/>
              <a:gd name="adj2" fmla="val 1262719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Výseč 32">
            <a:hlinkClick r:id="" action="ppaction://hlinkshowjump?jump=lastslide"/>
          </p:cNvPr>
          <p:cNvSpPr/>
          <p:nvPr/>
        </p:nvSpPr>
        <p:spPr>
          <a:xfrm rot="2648355">
            <a:off x="2507756" y="1345634"/>
            <a:ext cx="3971947" cy="3746602"/>
          </a:xfrm>
          <a:prstGeom prst="pie">
            <a:avLst>
              <a:gd name="adj1" fmla="val 8088922"/>
              <a:gd name="adj2" fmla="val 10875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512" y="173733"/>
            <a:ext cx="4555542" cy="52322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OZNAČ PEREM ÚHEL DOPADU</a:t>
            </a:r>
            <a:endParaRPr lang="cs-CZ" sz="2800" dirty="0"/>
          </a:p>
        </p:txBody>
      </p:sp>
      <p:sp>
        <p:nvSpPr>
          <p:cNvPr id="22" name="TextovéPole 21">
            <a:hlinkClick r:id="" action="ppaction://hlinkshowjump?jump=nextslide"/>
          </p:cNvPr>
          <p:cNvSpPr txBox="1"/>
          <p:nvPr/>
        </p:nvSpPr>
        <p:spPr>
          <a:xfrm>
            <a:off x="5274055" y="6222499"/>
            <a:ext cx="363644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LOM PAPRSKU OD KOLMICE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252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ýseč 22"/>
          <p:cNvSpPr/>
          <p:nvPr/>
        </p:nvSpPr>
        <p:spPr>
          <a:xfrm rot="54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 flipV="1">
            <a:off x="0" y="3212973"/>
            <a:ext cx="9144000" cy="44631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3129639" cy="1440163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732242" y="3933053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14416786">
            <a:off x="2598733" y="1364198"/>
            <a:ext cx="3851126" cy="3742179"/>
          </a:xfrm>
          <a:prstGeom prst="pie">
            <a:avLst>
              <a:gd name="adj1" fmla="val 7209692"/>
              <a:gd name="adj2" fmla="val 8665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seč 20">
            <a:hlinkClick r:id="" action="ppaction://hlinkshowjump?jump=lastslide"/>
          </p:cNvPr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17908" y="758573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SKLO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215967" y="3337192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94228" y="2610481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32" name="Výseč 31">
            <a:hlinkClick r:id="" action="ppaction://hlinkshowjump?jump=nextslide"/>
          </p:cNvPr>
          <p:cNvSpPr/>
          <p:nvPr/>
        </p:nvSpPr>
        <p:spPr>
          <a:xfrm rot="14416786">
            <a:off x="2598731" y="1386514"/>
            <a:ext cx="3851126" cy="3742179"/>
          </a:xfrm>
          <a:prstGeom prst="pie">
            <a:avLst>
              <a:gd name="adj1" fmla="val 8629640"/>
              <a:gd name="adj2" fmla="val 1262719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Výseč 32">
            <a:hlinkClick r:id="" action="ppaction://hlinkshowjump?jump=lastslide"/>
          </p:cNvPr>
          <p:cNvSpPr/>
          <p:nvPr/>
        </p:nvSpPr>
        <p:spPr>
          <a:xfrm rot="2648355">
            <a:off x="2507756" y="1345634"/>
            <a:ext cx="3971948" cy="3746601"/>
          </a:xfrm>
          <a:prstGeom prst="pie">
            <a:avLst>
              <a:gd name="adj1" fmla="val 8088922"/>
              <a:gd name="adj2" fmla="val 10875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5936" y="175060"/>
            <a:ext cx="4195829" cy="52322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OZNAČ PEREM ÚHEL LOMU</a:t>
            </a:r>
            <a:endParaRPr lang="cs-CZ" sz="2800" dirty="0"/>
          </a:p>
        </p:txBody>
      </p:sp>
      <p:sp>
        <p:nvSpPr>
          <p:cNvPr id="22" name="TextovéPole 21">
            <a:hlinkClick r:id="" action="ppaction://hlinkshowjump?jump=nextslide"/>
          </p:cNvPr>
          <p:cNvSpPr txBox="1"/>
          <p:nvPr/>
        </p:nvSpPr>
        <p:spPr>
          <a:xfrm>
            <a:off x="5274055" y="6222499"/>
            <a:ext cx="363644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LOM PAPRSKU OD KOLMICE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908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ýseč 22">
            <a:hlinkClick r:id="" action="ppaction://hlinkshowjump?jump=lastslide"/>
          </p:cNvPr>
          <p:cNvSpPr/>
          <p:nvPr/>
        </p:nvSpPr>
        <p:spPr>
          <a:xfrm rot="54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 flipV="1">
            <a:off x="0" y="3212973"/>
            <a:ext cx="9144000" cy="44631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>
            <a:hlinkClick r:id="" action="ppaction://hlinkshowjump?jump=nextslide"/>
          </p:cNvPr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3129639" cy="1440163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732242" y="3933053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14416786">
            <a:off x="2598733" y="1364198"/>
            <a:ext cx="3851126" cy="3742179"/>
          </a:xfrm>
          <a:prstGeom prst="pie">
            <a:avLst>
              <a:gd name="adj1" fmla="val 7209692"/>
              <a:gd name="adj2" fmla="val 8665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seč 20">
            <a:hlinkClick r:id="" action="ppaction://hlinkshowjump?jump=lastslide"/>
          </p:cNvPr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17908" y="758573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SKLO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215967" y="3337192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94228" y="2610481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32" name="Výseč 31">
            <a:hlinkClick r:id="" action="ppaction://hlinkshowjump?jump=lastslide"/>
          </p:cNvPr>
          <p:cNvSpPr/>
          <p:nvPr/>
        </p:nvSpPr>
        <p:spPr>
          <a:xfrm rot="14416786">
            <a:off x="2598731" y="1386514"/>
            <a:ext cx="3851126" cy="3742179"/>
          </a:xfrm>
          <a:prstGeom prst="pie">
            <a:avLst>
              <a:gd name="adj1" fmla="val 8629640"/>
              <a:gd name="adj2" fmla="val 1262719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Výseč 32">
            <a:hlinkClick r:id="" action="ppaction://hlinkshowjump?jump=lastslide"/>
          </p:cNvPr>
          <p:cNvSpPr/>
          <p:nvPr/>
        </p:nvSpPr>
        <p:spPr>
          <a:xfrm rot="2648355">
            <a:off x="2507756" y="1345634"/>
            <a:ext cx="3971948" cy="3746601"/>
          </a:xfrm>
          <a:prstGeom prst="pie">
            <a:avLst>
              <a:gd name="adj1" fmla="val 8088922"/>
              <a:gd name="adj2" fmla="val 10875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TextovéPole 21">
            <a:hlinkClick r:id="" action="ppaction://hlinkshowjump?jump=nextslide"/>
          </p:cNvPr>
          <p:cNvSpPr txBox="1"/>
          <p:nvPr/>
        </p:nvSpPr>
        <p:spPr>
          <a:xfrm>
            <a:off x="5274055" y="6222499"/>
            <a:ext cx="363644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LOM PAPRSKU OD KOLMICE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35936" y="175060"/>
            <a:ext cx="5009833" cy="52322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OZNAČ PEREM KOLMICI DOPADU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4485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ýseč 22"/>
          <p:cNvSpPr/>
          <p:nvPr/>
        </p:nvSpPr>
        <p:spPr>
          <a:xfrm rot="54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 flipV="1">
            <a:off x="0" y="3212973"/>
            <a:ext cx="9144000" cy="44631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57150">
            <a:solidFill>
              <a:srgbClr val="92D050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3129639" cy="1440163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732242" y="3933053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14416786">
            <a:off x="2598733" y="1364198"/>
            <a:ext cx="3851126" cy="3742179"/>
          </a:xfrm>
          <a:prstGeom prst="pie">
            <a:avLst>
              <a:gd name="adj1" fmla="val 7209692"/>
              <a:gd name="adj2" fmla="val 8665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seč 20">
            <a:hlinkClick r:id="" action="ppaction://hlinkshowjump?jump=lastslide"/>
          </p:cNvPr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17908" y="758573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SKLO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215967" y="3337192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94228" y="2610481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32" name="Výseč 31">
            <a:hlinkClick r:id="" action="ppaction://hlinkshowjump?jump=nextslide"/>
          </p:cNvPr>
          <p:cNvSpPr/>
          <p:nvPr/>
        </p:nvSpPr>
        <p:spPr>
          <a:xfrm rot="14416786">
            <a:off x="2598731" y="1386514"/>
            <a:ext cx="3851126" cy="3742179"/>
          </a:xfrm>
          <a:prstGeom prst="pie">
            <a:avLst>
              <a:gd name="adj1" fmla="val 8629640"/>
              <a:gd name="adj2" fmla="val 1262719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Výseč 32">
            <a:hlinkClick r:id="" action="ppaction://hlinkshowjump?jump=lastslide"/>
          </p:cNvPr>
          <p:cNvSpPr/>
          <p:nvPr/>
        </p:nvSpPr>
        <p:spPr>
          <a:xfrm rot="2648355">
            <a:off x="2507756" y="1345634"/>
            <a:ext cx="3971948" cy="3746601"/>
          </a:xfrm>
          <a:prstGeom prst="pie">
            <a:avLst>
              <a:gd name="adj1" fmla="val 8088922"/>
              <a:gd name="adj2" fmla="val 10875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TextovéPole 21">
            <a:hlinkClick r:id="" action="ppaction://hlinkshowjump?jump=nextslide"/>
          </p:cNvPr>
          <p:cNvSpPr txBox="1"/>
          <p:nvPr/>
        </p:nvSpPr>
        <p:spPr>
          <a:xfrm>
            <a:off x="5274055" y="6222499"/>
            <a:ext cx="363644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LOM PAPRSKU OD KOLMICE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087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908720"/>
            <a:ext cx="4479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ODKAZY A LITERATURA</a:t>
            </a:r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9" y="2156547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PaeDr. Jiří </a:t>
            </a:r>
            <a:r>
              <a:rPr lang="cs-CZ" sz="2400" dirty="0" err="1" smtClean="0"/>
              <a:t>Bohuněk</a:t>
            </a:r>
            <a:r>
              <a:rPr lang="cs-CZ" sz="2400" dirty="0" smtClean="0"/>
              <a:t>, doc. RNDr. Růžena Kolářová, CSc. </a:t>
            </a:r>
            <a:r>
              <a:rPr lang="cs-CZ" sz="2400" dirty="0"/>
              <a:t>Fyzika pro 7. ročník základní </a:t>
            </a:r>
            <a:r>
              <a:rPr lang="cs-CZ" sz="2400" dirty="0" smtClean="0"/>
              <a:t>školy Nakladatelství </a:t>
            </a:r>
            <a:r>
              <a:rPr lang="cs-CZ" sz="2400" dirty="0"/>
              <a:t>Prometheus spol. s r.o</a:t>
            </a:r>
            <a:r>
              <a:rPr lang="cs-CZ" sz="2400" dirty="0" smtClean="0"/>
              <a:t>. v roce  2000, </a:t>
            </a:r>
            <a:r>
              <a:rPr lang="cs-CZ" sz="2400" dirty="0"/>
              <a:t>ISBN </a:t>
            </a:r>
            <a:r>
              <a:rPr lang="cs-CZ" sz="2400" dirty="0" smtClean="0"/>
              <a:t>80 - 7196-119 -1</a:t>
            </a:r>
          </a:p>
          <a:p>
            <a:pPr lvl="0"/>
            <a:r>
              <a:rPr lang="cs-CZ" sz="2400" dirty="0">
                <a:solidFill>
                  <a:srgbClr val="000000"/>
                </a:solidFill>
              </a:rPr>
              <a:t>FIZPED. </a:t>
            </a:r>
            <a:r>
              <a:rPr lang="cs-CZ" sz="2400" i="1" dirty="0">
                <a:solidFill>
                  <a:srgbClr val="000000"/>
                </a:solidFill>
              </a:rPr>
              <a:t>Lom světla</a:t>
            </a:r>
            <a:r>
              <a:rPr lang="cs-CZ" sz="2400" dirty="0">
                <a:solidFill>
                  <a:srgbClr val="000000"/>
                </a:solidFill>
              </a:rPr>
              <a:t> [online]. [cit. 22.5.2012]. Dostupný na WWW: </a:t>
            </a:r>
            <a:r>
              <a:rPr lang="cs-CZ" sz="240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cs-CZ" sz="2400" dirty="0" smtClean="0">
                <a:solidFill>
                  <a:srgbClr val="000000"/>
                </a:solidFill>
                <a:hlinkClick r:id="rId2"/>
              </a:rPr>
              <a:t>cs.wikipedia.org/wiki/Soubor:F%C3%A9nyt%C3%B6r%C3%A9s.jpg</a:t>
            </a:r>
            <a:endParaRPr lang="cs-CZ" sz="2400" dirty="0"/>
          </a:p>
          <a:p>
            <a:r>
              <a:rPr lang="cs-CZ" sz="2400" dirty="0" smtClean="0"/>
              <a:t>Obrazový archiv autora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9793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lačítko akce: Návrat 1">
            <a:hlinkClick r:id="" action="ppaction://hlinkshowjump?jump=lastslideviewed" highlightClick="1"/>
          </p:cNvPr>
          <p:cNvSpPr/>
          <p:nvPr/>
        </p:nvSpPr>
        <p:spPr>
          <a:xfrm>
            <a:off x="3635896" y="2780928"/>
            <a:ext cx="1656184" cy="129614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600480" y="1634897"/>
            <a:ext cx="14655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/>
              <a:t>Chyba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965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/>
              <a:t>LOM SVĚTLA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/>
              <a:t>Fyzika 7. ročník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Výseč 24"/>
          <p:cNvSpPr/>
          <p:nvPr/>
        </p:nvSpPr>
        <p:spPr>
          <a:xfrm rot="162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>
            <a:off x="0" y="3212973"/>
            <a:ext cx="9144000" cy="0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731776" cy="3168359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716017" y="692694"/>
            <a:ext cx="1698543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Kolmice dopadu</a:t>
            </a:r>
          </a:p>
        </p:txBody>
      </p:sp>
      <p:sp>
        <p:nvSpPr>
          <p:cNvPr id="9" name="TextovéPole 7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10" name="TextovéPole 8"/>
          <p:cNvSpPr txBox="1"/>
          <p:nvPr/>
        </p:nvSpPr>
        <p:spPr>
          <a:xfrm>
            <a:off x="5328486" y="5862189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 flipH="1">
            <a:off x="4296692" y="2115025"/>
            <a:ext cx="2795586" cy="377867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6" name="TextovéPole 16"/>
          <p:cNvSpPr txBox="1"/>
          <p:nvPr/>
        </p:nvSpPr>
        <p:spPr>
          <a:xfrm>
            <a:off x="7223537" y="1907002"/>
            <a:ext cx="13949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Úhel dopadu</a:t>
            </a:r>
          </a:p>
        </p:txBody>
      </p:sp>
      <p:cxnSp>
        <p:nvCxnSpPr>
          <p:cNvPr id="17" name="Přímá spojnice se šipkou 18"/>
          <p:cNvCxnSpPr/>
          <p:nvPr/>
        </p:nvCxnSpPr>
        <p:spPr>
          <a:xfrm flipH="1">
            <a:off x="4716017" y="4509116"/>
            <a:ext cx="2088234" cy="432054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8" name="TextovéPole 19"/>
          <p:cNvSpPr txBox="1"/>
          <p:nvPr/>
        </p:nvSpPr>
        <p:spPr>
          <a:xfrm>
            <a:off x="6877670" y="4341023"/>
            <a:ext cx="115608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Úhel lomu</a:t>
            </a:r>
          </a:p>
        </p:txBody>
      </p:sp>
      <p:sp>
        <p:nvSpPr>
          <p:cNvPr id="19" name="Výseč 18"/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Výseč 19"/>
          <p:cNvSpPr/>
          <p:nvPr/>
        </p:nvSpPr>
        <p:spPr>
          <a:xfrm rot="14416786">
            <a:off x="2561729" y="1349488"/>
            <a:ext cx="3851126" cy="3742179"/>
          </a:xfrm>
          <a:prstGeom prst="pie">
            <a:avLst>
              <a:gd name="adj1" fmla="val 11810367"/>
              <a:gd name="adj2" fmla="val 12627192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51520" y="244224"/>
            <a:ext cx="348095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400" dirty="0" smtClean="0"/>
              <a:t>LOM PAPRSKU KE KOLMICI</a:t>
            </a:r>
            <a:endParaRPr lang="cs-CZ" sz="24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213730" y="5252654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2712285" y="3692583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SKLO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875451" y="2823744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9"/>
              <p:cNvSpPr txBox="1"/>
              <p:nvPr/>
            </p:nvSpPr>
            <p:spPr>
              <a:xfrm>
                <a:off x="3684026" y="1724979"/>
                <a:ext cx="612666" cy="6463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>
                          <a:latin typeface="Cambria Math"/>
                        </a:rPr>
                        <m:t>∝</m:t>
                      </m:r>
                    </m:oMath>
                  </m:oMathPara>
                </a14:m>
                <a:endParaRPr lang="cs-CZ" sz="3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1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026" y="1724979"/>
                <a:ext cx="612666" cy="64633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0"/>
              <p:cNvSpPr txBox="1"/>
              <p:nvPr/>
            </p:nvSpPr>
            <p:spPr>
              <a:xfrm>
                <a:off x="4308576" y="4389155"/>
                <a:ext cx="583368" cy="6463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𝛽</m:t>
                      </m:r>
                    </m:oMath>
                  </m:oMathPara>
                </a14:m>
                <a:endParaRPr lang="cs-CZ" sz="3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2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576" y="4389155"/>
                <a:ext cx="583368" cy="64633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6" grpId="0"/>
      <p:bldP spid="18" grpId="0"/>
      <p:bldP spid="19" grpId="0" animBg="1"/>
      <p:bldP spid="2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LOM PAPRSKU KE KOLMICI</a:t>
            </a:r>
            <a:endParaRPr lang="cs-CZ" dirty="0"/>
          </a:p>
        </p:txBody>
      </p:sp>
      <p:pic>
        <p:nvPicPr>
          <p:cNvPr id="3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38548" y="1600200"/>
            <a:ext cx="5666902" cy="4525959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ýseč 22"/>
          <p:cNvSpPr/>
          <p:nvPr/>
        </p:nvSpPr>
        <p:spPr>
          <a:xfrm rot="54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 flipV="1">
            <a:off x="0" y="3212973"/>
            <a:ext cx="9144000" cy="44631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3612100" cy="50406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732242" y="3933053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595802" y="201472"/>
            <a:ext cx="1698543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Kolmice dopadu</a:t>
            </a:r>
          </a:p>
        </p:txBody>
      </p:sp>
      <p:cxnSp>
        <p:nvCxnSpPr>
          <p:cNvPr id="12" name="Přímá spojnice se šipkou 14"/>
          <p:cNvCxnSpPr/>
          <p:nvPr/>
        </p:nvCxnSpPr>
        <p:spPr>
          <a:xfrm flipH="1">
            <a:off x="4296692" y="2115025"/>
            <a:ext cx="2795586" cy="377867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3" name="TextovéPole 16"/>
          <p:cNvSpPr txBox="1"/>
          <p:nvPr/>
        </p:nvSpPr>
        <p:spPr>
          <a:xfrm>
            <a:off x="7223537" y="1863477"/>
            <a:ext cx="13949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Úhel dopadu</a:t>
            </a:r>
          </a:p>
        </p:txBody>
      </p:sp>
      <p:sp>
        <p:nvSpPr>
          <p:cNvPr id="16" name="TextovéPole 19"/>
          <p:cNvSpPr txBox="1"/>
          <p:nvPr/>
        </p:nvSpPr>
        <p:spPr>
          <a:xfrm>
            <a:off x="1685618" y="4402002"/>
            <a:ext cx="115608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Úhel lomu</a:t>
            </a:r>
          </a:p>
        </p:txBody>
      </p:sp>
      <p:cxnSp>
        <p:nvCxnSpPr>
          <p:cNvPr id="17" name="Přímá spojnice se šipkou 21"/>
          <p:cNvCxnSpPr/>
          <p:nvPr/>
        </p:nvCxnSpPr>
        <p:spPr>
          <a:xfrm flipV="1">
            <a:off x="2915811" y="4117726"/>
            <a:ext cx="2066105" cy="535408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20" name="Výseč 19"/>
          <p:cNvSpPr/>
          <p:nvPr/>
        </p:nvSpPr>
        <p:spPr>
          <a:xfrm rot="14416786">
            <a:off x="2561729" y="1349488"/>
            <a:ext cx="3851126" cy="3742179"/>
          </a:xfrm>
          <a:prstGeom prst="pie">
            <a:avLst>
              <a:gd name="adj1" fmla="val 7674440"/>
              <a:gd name="adj2" fmla="val 12627192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seč 20"/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51520" y="244224"/>
            <a:ext cx="3636445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400" dirty="0" smtClean="0"/>
              <a:t>LOM PAPRSKU OD KOLMICE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513857" y="2489861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SKLO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215967" y="3337192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94228" y="2610481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603417" y="4877544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1"/>
              <p:cNvSpPr txBox="1"/>
              <p:nvPr/>
            </p:nvSpPr>
            <p:spPr>
              <a:xfrm>
                <a:off x="3684026" y="1724979"/>
                <a:ext cx="612666" cy="6463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>
                          <a:latin typeface="Cambria Math"/>
                        </a:rPr>
                        <m:t>∝</m:t>
                      </m:r>
                    </m:oMath>
                  </m:oMathPara>
                </a14:m>
                <a:endParaRPr lang="cs-CZ" sz="3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1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026" y="1724979"/>
                <a:ext cx="612666" cy="64633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6"/>
              <p:cNvSpPr txBox="1"/>
              <p:nvPr/>
            </p:nvSpPr>
            <p:spPr>
              <a:xfrm>
                <a:off x="4981916" y="3656054"/>
                <a:ext cx="583368" cy="6463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𝛽</m:t>
                      </m:r>
                    </m:oMath>
                  </m:oMathPara>
                </a14:m>
                <a:endParaRPr lang="cs-CZ" sz="3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5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916" y="3656054"/>
                <a:ext cx="583368" cy="64633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6" grpId="0"/>
      <p:bldP spid="20" grpId="0" animBg="1"/>
      <p:bldP spid="21" grpId="0" animBg="1"/>
      <p:bldP spid="11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836712"/>
            <a:ext cx="8640960" cy="56938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Na rovinném rozhraní dvou optických prostředí nastává lom světla</a:t>
            </a:r>
          </a:p>
          <a:p>
            <a:endParaRPr lang="cs-CZ" sz="2800" dirty="0"/>
          </a:p>
          <a:p>
            <a:r>
              <a:rPr lang="cs-CZ" sz="2800" dirty="0" smtClean="0"/>
              <a:t>Postupuje-li paprsek do prostředí, ve kterém se světlo šíří menší rychlostí, například ze vzduchu do skla, nastane </a:t>
            </a:r>
            <a:r>
              <a:rPr lang="cs-CZ" sz="2800" b="1" dirty="0" smtClean="0"/>
              <a:t>lom paprsku ke kolmici</a:t>
            </a:r>
          </a:p>
          <a:p>
            <a:r>
              <a:rPr lang="cs-CZ" sz="2800" dirty="0" smtClean="0"/>
              <a:t>α </a:t>
            </a:r>
            <a:r>
              <a:rPr lang="el-GR" sz="2800" dirty="0" smtClean="0"/>
              <a:t>˃</a:t>
            </a:r>
            <a:r>
              <a:rPr lang="cs-CZ" sz="2800" dirty="0" smtClean="0"/>
              <a:t> </a:t>
            </a:r>
            <a:r>
              <a:rPr lang="el-GR" sz="2800" dirty="0" smtClean="0"/>
              <a:t>β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Postupuje-li </a:t>
            </a:r>
            <a:r>
              <a:rPr lang="cs-CZ" sz="2800" dirty="0"/>
              <a:t>paprsek do prostředí, ve kterém se světlo šíří </a:t>
            </a:r>
            <a:r>
              <a:rPr lang="cs-CZ" sz="2800" dirty="0" smtClean="0"/>
              <a:t>větší </a:t>
            </a:r>
            <a:r>
              <a:rPr lang="cs-CZ" sz="2800" dirty="0"/>
              <a:t>rychlostí, například </a:t>
            </a:r>
            <a:r>
              <a:rPr lang="cs-CZ" sz="2800" dirty="0" smtClean="0"/>
              <a:t>z vody do vzduchu, </a:t>
            </a:r>
            <a:r>
              <a:rPr lang="cs-CZ" sz="2800" b="1" dirty="0"/>
              <a:t>nastane lom paprsku </a:t>
            </a:r>
            <a:r>
              <a:rPr lang="cs-CZ" sz="2800" b="1" dirty="0" smtClean="0"/>
              <a:t>od kolmice</a:t>
            </a:r>
          </a:p>
          <a:p>
            <a:r>
              <a:rPr lang="cs-CZ" sz="2800" dirty="0"/>
              <a:t>α </a:t>
            </a:r>
            <a:r>
              <a:rPr lang="el-GR" sz="2800" dirty="0"/>
              <a:t>˂ </a:t>
            </a:r>
            <a:r>
              <a:rPr lang="cs-CZ" sz="2800" dirty="0" smtClean="0"/>
              <a:t> </a:t>
            </a:r>
            <a:r>
              <a:rPr lang="el-GR" sz="2800" dirty="0"/>
              <a:t>β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5367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ČOČKY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Čočky jsou zpravidla tělesa vybroušená                        z čirého skla. Obě stěny čočky jsou buď částmi kulových ploch nebo jedna plocha je kulová  a jedna plocha je rovinná.</a:t>
            </a:r>
          </a:p>
          <a:p>
            <a:r>
              <a:rPr lang="cs-CZ" dirty="0" smtClean="0"/>
              <a:t>V čočkách se mění směr chodu paprsků lomem světla</a:t>
            </a:r>
          </a:p>
          <a:p>
            <a:r>
              <a:rPr lang="cs-CZ" dirty="0" smtClean="0"/>
              <a:t>Ohnisko čočky: bod, do kterého se sbíhá svazek rovnoběžných paprsků, každá čočka má dvě ohniska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6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40"/>
            <a:ext cx="8856984" cy="1143000"/>
          </a:xfrm>
        </p:spPr>
        <p:txBody>
          <a:bodyPr/>
          <a:lstStyle/>
          <a:p>
            <a:r>
              <a:rPr lang="cs-CZ" dirty="0" smtClean="0"/>
              <a:t>SVAZEK ROVNOBĚŽNÝCH PAPRSKŮ SPOJKA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39569"/>
            <a:ext cx="8229600" cy="4447224"/>
          </a:xfrm>
        </p:spPr>
      </p:pic>
      <p:sp>
        <p:nvSpPr>
          <p:cNvPr id="5" name="TextovéPole 4"/>
          <p:cNvSpPr txBox="1"/>
          <p:nvPr/>
        </p:nvSpPr>
        <p:spPr>
          <a:xfrm>
            <a:off x="7812360" y="4221088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F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0473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ZNÁZORNĚNÍ TENKÉ SPOJKY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4427984" y="1916832"/>
            <a:ext cx="0" cy="38884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4427984" y="1772816"/>
            <a:ext cx="0" cy="374028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971600" y="3642958"/>
            <a:ext cx="72008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6156176" y="2276872"/>
            <a:ext cx="0" cy="13660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427984" y="2348880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ál 20"/>
          <p:cNvSpPr/>
          <p:nvPr/>
        </p:nvSpPr>
        <p:spPr>
          <a:xfrm>
            <a:off x="2660866" y="3606954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6120172" y="361627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2498739" y="3861048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F</a:t>
            </a:r>
            <a:endParaRPr lang="cs-CZ" sz="36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958045" y="3898831"/>
            <a:ext cx="486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F</a:t>
            </a:r>
            <a:r>
              <a:rPr lang="cs-CZ" sz="3600" baseline="30000" dirty="0" smtClean="0"/>
              <a:t>´</a:t>
            </a:r>
            <a:endParaRPr lang="cs-CZ" sz="36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256814" y="1702549"/>
            <a:ext cx="325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f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2665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372</Words>
  <Application>Microsoft Office PowerPoint</Application>
  <PresentationFormat>Předvádění na obrazovce (4:3)</PresentationFormat>
  <Paragraphs>93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Wingdings</vt:lpstr>
      <vt:lpstr>Motiv systému Office</vt:lpstr>
      <vt:lpstr>Prezentace aplikace PowerPoint</vt:lpstr>
      <vt:lpstr>LOM SVĚTLA</vt:lpstr>
      <vt:lpstr>Prezentace aplikace PowerPoint</vt:lpstr>
      <vt:lpstr>LOM PAPRSKU KE KOLMICI</vt:lpstr>
      <vt:lpstr>Prezentace aplikace PowerPoint</vt:lpstr>
      <vt:lpstr>Prezentace aplikace PowerPoint</vt:lpstr>
      <vt:lpstr>ČOČKY</vt:lpstr>
      <vt:lpstr>SVAZEK ROVNOBĚŽNÝCH PAPRSKŮ SPOJKA</vt:lpstr>
      <vt:lpstr>ZNÁZORNĚNÍ TENKÉ SPOJKY</vt:lpstr>
      <vt:lpstr>SVAZEK ROVNOBĚŽNÝCH PAPRSKŮ  ROZPTYLKA</vt:lpstr>
      <vt:lpstr>ZNÁZORNĚNÍ TENKÉ ROZPTYLKY</vt:lpstr>
      <vt:lpstr>OPAKOVÁNÍ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</dc:creator>
  <cp:lastModifiedBy>Mgr. Jan Řezníček</cp:lastModifiedBy>
  <cp:revision>42</cp:revision>
  <dcterms:created xsi:type="dcterms:W3CDTF">2013-04-28T20:14:43Z</dcterms:created>
  <dcterms:modified xsi:type="dcterms:W3CDTF">2021-04-23T06:46:58Z</dcterms:modified>
</cp:coreProperties>
</file>