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5" r:id="rId6"/>
    <p:sldId id="268" r:id="rId7"/>
    <p:sldId id="261" r:id="rId8"/>
    <p:sldId id="266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175"/>
    <a:srgbClr val="FDCC94"/>
    <a:srgbClr val="EBD3E9"/>
    <a:srgbClr val="9CBE64"/>
    <a:srgbClr val="B1C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2675-60C6-4F66-B716-B56D39AFA2AC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5E4F-401A-4B85-B5AD-9E5C57077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0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 to Český masiv, který</a:t>
            </a:r>
            <a:r>
              <a:rPr lang="cs-CZ" baseline="0" dirty="0" smtClean="0"/>
              <a:t> tvoří většinu našeho území, a Západní Karpaty, které svým okrajem zasahují (především ze Slovenska) na východní část Moravy.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82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Č. MASIV: Vyvrásněn</a:t>
            </a:r>
            <a:r>
              <a:rPr lang="cs-CZ" baseline="0" dirty="0" smtClean="0"/>
              <a:t> </a:t>
            </a:r>
            <a:r>
              <a:rPr lang="cs-CZ" dirty="0" smtClean="0"/>
              <a:t>hercynským</a:t>
            </a:r>
            <a:r>
              <a:rPr lang="cs-CZ" baseline="0" dirty="0" smtClean="0"/>
              <a:t> (variským) vrásněním. Koncem prvohor toto horstvo zarovnáno erozí.</a:t>
            </a:r>
            <a:endParaRPr lang="cs-CZ" dirty="0" smtClean="0"/>
          </a:p>
          <a:p>
            <a:r>
              <a:rPr lang="cs-CZ" dirty="0" smtClean="0"/>
              <a:t>Z. KARPATY:</a:t>
            </a:r>
            <a:r>
              <a:rPr lang="cs-CZ" baseline="0" dirty="0" smtClean="0"/>
              <a:t> Vyvrásněny a</a:t>
            </a:r>
            <a:r>
              <a:rPr lang="cs-CZ" dirty="0" smtClean="0"/>
              <a:t>lpínským</a:t>
            </a:r>
            <a:r>
              <a:rPr lang="cs-CZ" baseline="0" dirty="0" smtClean="0"/>
              <a:t> vrásněním (v důsledku stlačování prostoru mezi eurasijskou a přibližující se africkou deskou).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7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1) Znojmo – kostel Sv. Mikuláše.</a:t>
            </a:r>
          </a:p>
          <a:p>
            <a:r>
              <a:rPr lang="cs-CZ" dirty="0" smtClean="0"/>
              <a:t>2) Znojmo – Rotunda sv. Kateřiny.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0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Již</a:t>
            </a:r>
            <a:r>
              <a:rPr lang="cs-CZ" baseline="0" dirty="0" smtClean="0"/>
              <a:t> první pohled na pestrobarevnou geologickou mapu naší republiky nám napoví, že se jedná o území geologicky velmi pestré. Budou následovat jednotlivé geologické jednotky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5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smtClean="0"/>
              <a:t>Jizerské</a:t>
            </a:r>
            <a:r>
              <a:rPr lang="cs-CZ" baseline="0" dirty="0" smtClean="0"/>
              <a:t> hory – součást Č. masivu. Zarovnaný reliéf s táhlými hřbety a plošinami.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Vysoké Tatry – součást Západních Karpat (ale nejsou na území ČR, jsou na severu Slov. a jihu Pol.). Málo zarovnaný reliéf s ostrými štíty a hlubokými údolími.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Velká a složitá jednotka</a:t>
            </a:r>
            <a:r>
              <a:rPr lang="cs-CZ" baseline="0" dirty="0" smtClean="0"/>
              <a:t> Č. masivu.</a:t>
            </a:r>
          </a:p>
          <a:p>
            <a:endParaRPr lang="cs-CZ" baseline="0" dirty="0" smtClean="0"/>
          </a:p>
          <a:p>
            <a:r>
              <a:rPr lang="cs-CZ" b="1" dirty="0" smtClean="0"/>
              <a:t>Geologické jednotky Č. masivu:</a:t>
            </a:r>
          </a:p>
          <a:p>
            <a:pPr marL="228600" indent="-228600">
              <a:buAutoNum type="arabicParenR"/>
            </a:pPr>
            <a:r>
              <a:rPr lang="cs-CZ" dirty="0" err="1" smtClean="0"/>
              <a:t>moldanubická</a:t>
            </a:r>
            <a:r>
              <a:rPr lang="cs-CZ" dirty="0" smtClean="0"/>
              <a:t>, 2) středočeská, 3) sasko-durynská, 4) lužická, 5) moravsko-slezská.</a:t>
            </a:r>
          </a:p>
          <a:p>
            <a:pPr marL="228600" indent="-228600">
              <a:buAutoNum type="arabicParenR"/>
            </a:pPr>
            <a:endParaRPr lang="cs-CZ" dirty="0" smtClean="0"/>
          </a:p>
          <a:p>
            <a:r>
              <a:rPr lang="cs-CZ" dirty="0" smtClean="0"/>
              <a:t>Mořské pískovce a</a:t>
            </a:r>
            <a:r>
              <a:rPr lang="cs-CZ" baseline="0" dirty="0" smtClean="0"/>
              <a:t> břidlice (ze starohor a prvohor) byly tlakem a teplotou během vrásnění přeměněny na svory, a především pararuly.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Název</a:t>
            </a:r>
            <a:r>
              <a:rPr lang="cs-CZ" baseline="0" dirty="0" smtClean="0"/>
              <a:t> moldanubikum je odvozen od latinských názvů Vltavy (</a:t>
            </a:r>
            <a:r>
              <a:rPr lang="cs-CZ" baseline="0" dirty="0" err="1" smtClean="0"/>
              <a:t>Moldau</a:t>
            </a:r>
            <a:r>
              <a:rPr lang="cs-CZ" baseline="0" dirty="0" smtClean="0"/>
              <a:t>) a Dunaje (</a:t>
            </a:r>
            <a:r>
              <a:rPr lang="cs-CZ" baseline="0" dirty="0" err="1" smtClean="0"/>
              <a:t>Danube</a:t>
            </a:r>
            <a:r>
              <a:rPr lang="cs-CZ" baseline="0" dirty="0" smtClean="0"/>
              <a:t>), v jejichž povodí celek leží.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7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Území</a:t>
            </a:r>
            <a:r>
              <a:rPr lang="cs-CZ" baseline="0" dirty="0" smtClean="0"/>
              <a:t> nazváno podle francouzského geologa Joachima </a:t>
            </a:r>
            <a:r>
              <a:rPr lang="cs-CZ" baseline="0" dirty="0" err="1" smtClean="0"/>
              <a:t>Barranda</a:t>
            </a:r>
            <a:r>
              <a:rPr lang="cs-CZ" baseline="0" dirty="0" smtClean="0"/>
              <a:t>. Proslavil se zkoumáním právě této oblasti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Nepřeměněné usazeniny (břidlice, vápence → nálezy fosilií).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4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Tvoří v podstatě souvislý</a:t>
            </a:r>
            <a:r>
              <a:rPr lang="cs-CZ" baseline="0" dirty="0" smtClean="0"/>
              <a:t> pás, který se táhne od Plzně přes Kladensko, Mělnicko a Mnichovohradišťsko do Podkrkonoší k Trutnovu do Polska.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5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baseline="0" dirty="0" smtClean="0"/>
              <a:t>Český masiv, Západní Karpaty.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Ostrava, Znojmo.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Na rozhraní starších a mladších prvohor (stačí </a:t>
            </a:r>
            <a:r>
              <a:rPr lang="cs-CZ" i="1" baseline="0" dirty="0" smtClean="0"/>
              <a:t>prvohory</a:t>
            </a:r>
            <a:r>
              <a:rPr lang="cs-CZ" baseline="0" dirty="0" smtClean="0"/>
              <a:t>).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Ve třetihorách.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Č. masiv.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Západní Karpaty.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Moldanubikum.</a:t>
            </a:r>
          </a:p>
          <a:p>
            <a:pPr marL="228600" indent="-228600">
              <a:buAutoNum type="arabicParenR"/>
            </a:pPr>
            <a:r>
              <a:rPr lang="cs-CZ" baseline="0" dirty="0" err="1" smtClean="0"/>
              <a:t>Barrandien</a:t>
            </a:r>
            <a:r>
              <a:rPr lang="cs-CZ" baseline="0" dirty="0" smtClean="0"/>
              <a:t>.</a:t>
            </a:r>
          </a:p>
          <a:p>
            <a:pPr marL="228600" indent="-228600">
              <a:buAutoNum type="arabicParenR"/>
            </a:pPr>
            <a:endParaRPr lang="cs-CZ" baseline="0" dirty="0" smtClean="0"/>
          </a:p>
          <a:p>
            <a:pPr marL="228600" indent="-228600">
              <a:buAutoNum type="arabicParenR"/>
            </a:pPr>
            <a:endParaRPr lang="cs-CZ" baseline="0" dirty="0" smtClean="0"/>
          </a:p>
          <a:p>
            <a:pPr marL="228600" indent="-228600">
              <a:buAutoNum type="arabicParenR"/>
            </a:pPr>
            <a:endParaRPr lang="cs-CZ" baseline="0" dirty="0" smtClean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E4F-401A-4B85-B5AD-9E5C57077C0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199" y="699911"/>
            <a:ext cx="8991600" cy="2449689"/>
          </a:xfrm>
        </p:spPr>
        <p:txBody>
          <a:bodyPr/>
          <a:lstStyle/>
          <a:p>
            <a:r>
              <a:rPr lang="cs-CZ" dirty="0" smtClean="0"/>
              <a:t>Dobré ráno, dnes nás čekají </a:t>
            </a:r>
            <a:r>
              <a:rPr lang="cs-CZ" sz="4800" dirty="0" smtClean="0">
                <a:solidFill>
                  <a:srgbClr val="9CBE64"/>
                </a:solidFill>
              </a:rPr>
              <a:t>Geologické základy české krajiny</a:t>
            </a:r>
            <a:r>
              <a:rPr lang="cs-CZ" sz="4800" dirty="0" smtClean="0"/>
              <a:t>.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We can put this print on a shirt for lil or lue | Geologist quote,  Geologists, Earth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31033"/>
          <a:stretch/>
        </p:blipFill>
        <p:spPr bwMode="auto">
          <a:xfrm>
            <a:off x="4185502" y="3962400"/>
            <a:ext cx="3818497" cy="23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na konec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/>
              <a:t>Jak se nazývají 2 rozsáhlé </a:t>
            </a:r>
            <a:r>
              <a:rPr lang="cs-CZ" dirty="0" err="1" smtClean="0"/>
              <a:t>geol</a:t>
            </a:r>
            <a:r>
              <a:rPr lang="cs-CZ" dirty="0" smtClean="0"/>
              <a:t>. oblasti, kterými je tvořeno území Česka?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Mezi jakými dvěma městy leží jejich pomyslná hranice?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Kdy vznikl Český masiv?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Kdy byly vyvrásněny Západní Karpaty?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cs-CZ" dirty="0" smtClean="0"/>
              <a:t>Který geologický celek je větší?</a:t>
            </a:r>
            <a:endParaRPr lang="cs-CZ" dirty="0"/>
          </a:p>
          <a:p>
            <a:pPr marL="342900" indent="-342900">
              <a:buFont typeface="+mj-lt"/>
              <a:buAutoNum type="arabicParenR" startAt="5"/>
            </a:pPr>
            <a:endParaRPr lang="cs-CZ" dirty="0"/>
          </a:p>
          <a:p>
            <a:pPr marL="342900" indent="-342900">
              <a:buFont typeface="+mj-lt"/>
              <a:buAutoNum type="arabicParenR" startAt="5"/>
            </a:pPr>
            <a:r>
              <a:rPr lang="cs-CZ" dirty="0" smtClean="0"/>
              <a:t>Který </a:t>
            </a:r>
            <a:r>
              <a:rPr lang="cs-CZ" dirty="0" err="1" smtClean="0"/>
              <a:t>geol</a:t>
            </a:r>
            <a:r>
              <a:rPr lang="cs-CZ" dirty="0" smtClean="0"/>
              <a:t>. celek má méně pestré geologické složení? </a:t>
            </a:r>
            <a:endParaRPr lang="cs-CZ" dirty="0"/>
          </a:p>
          <a:p>
            <a:pPr marL="342900" indent="-342900">
              <a:buFont typeface="+mj-lt"/>
              <a:buAutoNum type="arabicParenR" startAt="5"/>
            </a:pPr>
            <a:endParaRPr lang="cs-CZ" dirty="0"/>
          </a:p>
          <a:p>
            <a:pPr marL="342900" indent="-342900">
              <a:buFont typeface="+mj-lt"/>
              <a:buAutoNum type="arabicParenR" startAt="5"/>
            </a:pPr>
            <a:r>
              <a:rPr lang="cs-CZ" dirty="0" smtClean="0"/>
              <a:t>Jak se nazývá nejstarší oblast Č. </a:t>
            </a:r>
            <a:r>
              <a:rPr lang="cs-CZ" dirty="0"/>
              <a:t>m</a:t>
            </a:r>
            <a:r>
              <a:rPr lang="cs-CZ" dirty="0" smtClean="0"/>
              <a:t>asivu?</a:t>
            </a:r>
            <a:endParaRPr lang="cs-CZ" dirty="0"/>
          </a:p>
          <a:p>
            <a:pPr marL="342900" indent="-342900">
              <a:buFont typeface="+mj-lt"/>
              <a:buAutoNum type="arabicParenR" startAt="5"/>
            </a:pPr>
            <a:endParaRPr lang="cs-CZ" dirty="0"/>
          </a:p>
          <a:p>
            <a:pPr marL="342900" indent="-342900">
              <a:buFont typeface="+mj-lt"/>
              <a:buAutoNum type="arabicParenR" startAt="5"/>
            </a:pPr>
            <a:r>
              <a:rPr lang="cs-CZ" dirty="0" smtClean="0"/>
              <a:t>Jaká oblast Č. masivu je známým nalezištěm fosilií?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Revision Cliparts - Cliparts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75" y="815763"/>
            <a:ext cx="1266343" cy="14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riting a Personal Statement | Clipart Panda - Free Clipar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75" y="842300"/>
            <a:ext cx="1951187" cy="1434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Geologická mapa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Území Česka je tvořeno dvěma rozsáhlými geologickými oblastmi (</a:t>
            </a:r>
            <a:r>
              <a:rPr lang="cs-CZ" b="1" dirty="0" smtClean="0"/>
              <a:t>Český masiv</a:t>
            </a:r>
            <a:r>
              <a:rPr lang="cs-CZ" dirty="0" smtClean="0"/>
              <a:t>, </a:t>
            </a:r>
            <a:r>
              <a:rPr lang="cs-CZ" b="1" dirty="0" smtClean="0"/>
              <a:t>Západní Karpaty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b="1" dirty="0" smtClean="0"/>
              <a:t>Hranici</a:t>
            </a:r>
            <a:r>
              <a:rPr lang="cs-CZ" dirty="0" smtClean="0"/>
              <a:t> mezi nimi tvoří pomyslná čára mezi </a:t>
            </a:r>
            <a:r>
              <a:rPr lang="cs-CZ" b="1" dirty="0" smtClean="0"/>
              <a:t>Znojmem</a:t>
            </a:r>
            <a:r>
              <a:rPr lang="cs-CZ" dirty="0" smtClean="0"/>
              <a:t> a </a:t>
            </a:r>
            <a:r>
              <a:rPr lang="cs-CZ" b="1" dirty="0" smtClean="0"/>
              <a:t>Ostravou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2" name="Picture 8" descr="https://attachments.office.net/owa/Alena.Nezvalova%40zshlubocky.cz/service.svc/s/GetAttachmentThumbnail?id=AAMkADY3OWUxM2FkLTQ3NmEtNDFkYi1hOWYwLTNmYTE4MmQ0MjJmOABGAAAAAAB9yiO4bSECS6WFTqSs%2BDROBwC80V0xV%2F6pS7Bv1lmHBT53AAAAAAEMAAC80V0xV%2F6pS7Bv1lmHBT53AACYLfbWAAABEgAQAI0gGAEb3eZAiQ%2F0biHZd10%3D&amp;thumbnailType=2&amp;token=eyJhbGciOiJSUzI1NiIsImtpZCI6IjMwODE3OUNFNUY0QjUyRTc4QjJEQjg5NjZCQUY0RUNDMzcyN0FFRUUiLCJ0eXAiOiJKV1QiLCJ4NXQiOiJNSUY1emw5TFV1ZUxMYmlXYTY5T3pEY25ydTQifQ.eyJvcmlnaW4iOiJodHRwczovL291dGxvb2sub2ZmaWNlLmNvbSIsInVjIjoiYjZmNDAwNGJkYmI1NDY5N2E5YzdiNjk2YzYyY2I0ODc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4Mzk5ODY3LCJleHAiOjE2MTg0MDA0NjcsImlzcyI6IjAwMDAwMDAyLTAwMDAtMGZmMS1jZTAwLTAwMDAwMDAwMDAwMEAzZmExOTJlYy1mYzczLTRkNTctOGEwYy00N2Q1OGU2NjExNzIiLCJhdWQiOiIwMDAwMDAwMi0wMDAwLTBmZjEtY2UwMC0wMDAwMDAwMDAwMDAvYXR0YWNobWVudHMub2ZmaWNlLm5ldEAzZmExOTJlYy1mYzczLTRkNTctOGEwYy00N2Q1OGU2NjExNzIiLCJoYXBwIjoib3dhIn0.kluHEHqe3JXrvIcIwxl2U6ItSK7T8fx4-X0HsI_k5ywJCBc3CMp7QILJLCOd1QnISBFPYl2hk1j4htPAOgwowTBiOwbN8tJ3C8ojvQ3Z0bsm1OVtiSLfpF7PiY9r3YXqmduuJ7-5eQfvA84mXfG-uGo6W1LGQ_a26hlCP6Thm54KBDGnDeIPNCTGIuJDpC_wOUzanw9eAbWpVZVA5gZZYTTIJAixfKyDpv4Xjfq_rC852sPJpS8qigI06RPJQTRkehfkSDZWVHYMwxB39MRHuCl3v1zYa1l8skLRV_JNGk-FSFRQv3wd_0A7IyHdYPwEEwqNIkP4ohiyGJucQ5aMgw&amp;X-OWA-CANARY=ogb-376cUEi20vqnKVsHZzBcuM44_9gYP5NyhwBzVujqvzYTO48t4TeNVQzcSG3tQuNLp2vrRDg.&amp;owa=outlook.office.com&amp;scriptVer=20210412005.06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b="7667"/>
          <a:stretch/>
        </p:blipFill>
        <p:spPr bwMode="auto">
          <a:xfrm rot="16200000">
            <a:off x="6921474" y="2168330"/>
            <a:ext cx="3103928" cy="4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602468" y="3956050"/>
            <a:ext cx="662354" cy="345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044473" y="5075417"/>
            <a:ext cx="662354" cy="345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7817828" y="3835400"/>
            <a:ext cx="2475522" cy="16129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Geologická mapa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Obě </a:t>
            </a:r>
            <a:r>
              <a:rPr lang="cs-CZ" dirty="0"/>
              <a:t>oblasti se vyvíjely </a:t>
            </a:r>
            <a:r>
              <a:rPr lang="cs-CZ" b="1" dirty="0"/>
              <a:t>nejprve samostatně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Český masiv </a:t>
            </a:r>
            <a:r>
              <a:rPr lang="cs-CZ" dirty="0" smtClean="0"/>
              <a:t>vznikl </a:t>
            </a:r>
            <a:r>
              <a:rPr lang="cs-CZ" dirty="0"/>
              <a:t>spojením několika starších a menších oblastí na rozhraní starších a mladších </a:t>
            </a:r>
            <a:r>
              <a:rPr lang="cs-CZ" b="1" dirty="0" smtClean="0"/>
              <a:t>prvohor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Západní Karpaty </a:t>
            </a:r>
            <a:r>
              <a:rPr lang="cs-CZ" dirty="0" smtClean="0"/>
              <a:t>byly</a:t>
            </a:r>
            <a:r>
              <a:rPr lang="cs-CZ" b="1" dirty="0" smtClean="0"/>
              <a:t> vyvrásněny </a:t>
            </a:r>
            <a:r>
              <a:rPr lang="cs-CZ" dirty="0" smtClean="0"/>
              <a:t>ve</a:t>
            </a:r>
            <a:r>
              <a:rPr lang="cs-CZ" b="1" dirty="0" smtClean="0"/>
              <a:t> třetihorách</a:t>
            </a:r>
            <a:r>
              <a:rPr lang="cs-CZ" dirty="0" smtClean="0"/>
              <a:t>. Poté byly nasunuty na východní okraj Č. masivu → tím se obě jednotky </a:t>
            </a:r>
            <a:r>
              <a:rPr lang="cs-CZ" b="1" dirty="0" smtClean="0"/>
              <a:t>spojily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442" t="22607" r="25470" b="27628"/>
          <a:stretch/>
        </p:blipFill>
        <p:spPr>
          <a:xfrm>
            <a:off x="6338888" y="2802253"/>
            <a:ext cx="4270375" cy="277431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46403" y="4304517"/>
            <a:ext cx="1435509" cy="1435509"/>
          </a:xfrm>
          <a:prstGeom prst="ellipse">
            <a:avLst/>
          </a:prstGeom>
          <a:solidFill>
            <a:srgbClr val="B1C4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JAKÝM </a:t>
            </a:r>
            <a:r>
              <a:rPr lang="cs-CZ" sz="1200" dirty="0" smtClean="0"/>
              <a:t>VRÁSNĚNÍM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063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skok do zeměpisu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10 nejlepších památek - Znojmo - Tripadvis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2"/>
          <a:stretch/>
        </p:blipFill>
        <p:spPr bwMode="auto">
          <a:xfrm>
            <a:off x="2231136" y="2638044"/>
            <a:ext cx="4179800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tunda sv. Kateřiny | Jihomoravské muzeum ve Znojm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2638044"/>
            <a:ext cx="3573712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ld clipart fun, Picture #180540 child clipart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7" y="371915"/>
            <a:ext cx="1956117" cy="23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ografická kavár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60" y="1362646"/>
            <a:ext cx="7729728" cy="54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8260" y="164853"/>
            <a:ext cx="7729728" cy="1188720"/>
          </a:xfrm>
        </p:spPr>
        <p:txBody>
          <a:bodyPr/>
          <a:lstStyle/>
          <a:p>
            <a:r>
              <a:rPr lang="cs-CZ" dirty="0" smtClean="0"/>
              <a:t>Geologická mozaika </a:t>
            </a:r>
            <a:r>
              <a:rPr lang="cs-CZ" dirty="0" err="1" smtClean="0"/>
              <a:t>česka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9432063" y="3399543"/>
            <a:ext cx="2189297" cy="2189297"/>
          </a:xfrm>
          <a:prstGeom prst="ellipse">
            <a:avLst/>
          </a:prstGeom>
          <a:solidFill>
            <a:srgbClr val="B1C4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Rozdíly v geologickém vývoji, stáří, stavbě a horninovém složení jednotlivých částí.</a:t>
            </a:r>
            <a:endParaRPr lang="cs-CZ" sz="2800" dirty="0"/>
          </a:p>
        </p:txBody>
      </p:sp>
      <p:sp>
        <p:nvSpPr>
          <p:cNvPr id="6" name="Ovál 5"/>
          <p:cNvSpPr/>
          <p:nvPr/>
        </p:nvSpPr>
        <p:spPr>
          <a:xfrm>
            <a:off x="9617780" y="1674206"/>
            <a:ext cx="1817864" cy="1817864"/>
          </a:xfrm>
          <a:prstGeom prst="ellipse">
            <a:avLst/>
          </a:prstGeom>
          <a:solidFill>
            <a:srgbClr val="B1C4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Co vyjadřují barvy v geologické mapě?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25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ysoké Tatry: Vzhůru do oblak. Na která místa se můžete podí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01" y="3513434"/>
            <a:ext cx="5024700" cy="33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9773" t="28255" r="5382" b="41528"/>
          <a:stretch/>
        </p:blipFill>
        <p:spPr>
          <a:xfrm>
            <a:off x="7167301" y="1062360"/>
            <a:ext cx="5024700" cy="2451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405" y="832968"/>
            <a:ext cx="7729728" cy="1188720"/>
          </a:xfrm>
        </p:spPr>
        <p:txBody>
          <a:bodyPr/>
          <a:lstStyle/>
          <a:p>
            <a:r>
              <a:rPr lang="cs-CZ" dirty="0"/>
              <a:t>Hlavní rozdíly mezi </a:t>
            </a:r>
            <a:r>
              <a:rPr lang="cs-CZ" dirty="0" err="1"/>
              <a:t>geol</a:t>
            </a:r>
            <a:r>
              <a:rPr lang="cs-CZ" dirty="0"/>
              <a:t>. celky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70" y="2530542"/>
            <a:ext cx="5874286" cy="3101983"/>
          </a:xfrm>
        </p:spPr>
        <p:txBody>
          <a:bodyPr/>
          <a:lstStyle/>
          <a:p>
            <a:r>
              <a:rPr lang="cs-CZ" dirty="0" smtClean="0"/>
              <a:t>VELIKOST → </a:t>
            </a:r>
            <a:r>
              <a:rPr lang="cs-CZ" dirty="0"/>
              <a:t>Porovnejte plošné rozšíření obou celků na území ČR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PESTROST </a:t>
            </a:r>
            <a:r>
              <a:rPr lang="cs-CZ" dirty="0"/>
              <a:t>HORNINOVÉHO </a:t>
            </a:r>
            <a:r>
              <a:rPr lang="cs-CZ" dirty="0" smtClean="0"/>
              <a:t>SLOŽENÍ → </a:t>
            </a:r>
            <a:r>
              <a:rPr lang="cs-CZ" dirty="0"/>
              <a:t>Porovnejte horninové složení obou celků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22052"/>
              </p:ext>
            </p:extLst>
          </p:nvPr>
        </p:nvGraphicFramePr>
        <p:xfrm>
          <a:off x="673270" y="4632960"/>
          <a:ext cx="812799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804827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39102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39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MASIV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ZÁPADNÍ KARPATY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1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STÁŘÍ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starší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mladší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VRÁSNĚNÍ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hercynské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alpínské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60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PLOŠNÉ</a:t>
                      </a:r>
                      <a:r>
                        <a:rPr lang="cs-CZ" baseline="0" dirty="0" smtClean="0"/>
                        <a:t> ROZŠÍŘENÍ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větší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menší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9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PESTROST HORNIN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výrazně pestřejší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jednotvárnější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6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RELIÉF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zarovnanější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méně zarovnaný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1089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105101" y="5378964"/>
            <a:ext cx="884910" cy="366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4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3578" t="23345" r="14403" b="21234"/>
          <a:stretch/>
        </p:blipFill>
        <p:spPr>
          <a:xfrm>
            <a:off x="7781947" y="1387516"/>
            <a:ext cx="4412798" cy="2644551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02" y="4032067"/>
            <a:ext cx="4392643" cy="28259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moldanubikum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3112" y="2638044"/>
            <a:ext cx="6344356" cy="31019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Nejstarší jádro Č. masivu.</a:t>
            </a:r>
          </a:p>
          <a:p>
            <a:endParaRPr lang="cs-CZ" dirty="0" smtClean="0"/>
          </a:p>
          <a:p>
            <a:r>
              <a:rPr lang="cs-CZ" dirty="0" smtClean="0"/>
              <a:t>Jednotka je tvořena přeměněnými a zvrásněnými horninami a velkými tělesy vyvřelých hornin.</a:t>
            </a:r>
          </a:p>
          <a:p>
            <a:endParaRPr lang="cs-CZ" dirty="0" smtClean="0"/>
          </a:p>
          <a:p>
            <a:r>
              <a:rPr lang="cs-CZ" dirty="0" smtClean="0"/>
              <a:t>Mořské pískovce a břidlice → přeměněny na svory, a především pararuly (krystalické břidlice).</a:t>
            </a:r>
          </a:p>
          <a:p>
            <a:endParaRPr lang="cs-CZ" dirty="0"/>
          </a:p>
          <a:p>
            <a:r>
              <a:rPr lang="cs-CZ" dirty="0" smtClean="0"/>
              <a:t>Dále: amfibolity, mramory, křemenné pískovce, ortoruly, žuly.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Petrologie - Klasifikace metamorfní - Ru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526" y="0"/>
            <a:ext cx="2193219" cy="14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07855" y="480060"/>
            <a:ext cx="657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EE7175"/>
                </a:solidFill>
              </a:rPr>
              <a:t>MOLDAU</a:t>
            </a:r>
            <a:r>
              <a:rPr lang="cs-CZ" dirty="0" smtClean="0"/>
              <a:t> (lat. Vltava) + </a:t>
            </a:r>
            <a:r>
              <a:rPr lang="cs-CZ" dirty="0" smtClean="0">
                <a:solidFill>
                  <a:srgbClr val="EE7175"/>
                </a:solidFill>
              </a:rPr>
              <a:t>DANUBE</a:t>
            </a:r>
            <a:r>
              <a:rPr lang="cs-CZ" dirty="0" smtClean="0"/>
              <a:t> (lat. Dunaj) → </a:t>
            </a:r>
            <a:r>
              <a:rPr lang="cs-CZ" dirty="0" smtClean="0">
                <a:solidFill>
                  <a:srgbClr val="EE7175"/>
                </a:solidFill>
              </a:rPr>
              <a:t>MOLDANUBIKUM</a:t>
            </a:r>
            <a:endParaRPr lang="cs-CZ" dirty="0">
              <a:solidFill>
                <a:srgbClr val="EE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barrandien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977" y="2525155"/>
            <a:ext cx="8127999" cy="374017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Území zhruba mezi Prahou, Plzní a Klatovy. </a:t>
            </a:r>
          </a:p>
          <a:p>
            <a:endParaRPr lang="cs-CZ" dirty="0" smtClean="0"/>
          </a:p>
          <a:p>
            <a:r>
              <a:rPr lang="cs-CZ" dirty="0" smtClean="0"/>
              <a:t>Tato oblast byla dvakrát zaplavena mořem (v ml. a st. prvohorách).</a:t>
            </a:r>
          </a:p>
          <a:p>
            <a:endParaRPr lang="cs-CZ" dirty="0"/>
          </a:p>
          <a:p>
            <a:r>
              <a:rPr lang="cs-CZ" dirty="0" smtClean="0"/>
              <a:t>Usazeniny jsou zde zvrásněné, ale nepřeměněné. Jde o různé typy pískovců a břidlic, do nichž se vylévaly čedičové lávy.</a:t>
            </a:r>
          </a:p>
          <a:p>
            <a:endParaRPr lang="cs-CZ" dirty="0"/>
          </a:p>
          <a:p>
            <a:r>
              <a:rPr lang="cs-CZ" dirty="0" smtClean="0"/>
              <a:t>Starohorní horniny: buližníky. Další prvohorní horniny: břidlice a vápence → nálezy fosilií.</a:t>
            </a:r>
          </a:p>
          <a:p>
            <a:endParaRPr lang="cs-CZ" dirty="0"/>
          </a:p>
          <a:p>
            <a:r>
              <a:rPr lang="cs-CZ" dirty="0" smtClean="0"/>
              <a:t>V období devonu se Č. masiv nacházel v blízkosti rovníku a v moři se dařilo korálům. Ti vytvořili korálové útesy, </a:t>
            </a:r>
            <a:r>
              <a:rPr lang="cs-CZ" dirty="0" smtClean="0"/>
              <a:t>v </a:t>
            </a:r>
            <a:r>
              <a:rPr lang="cs-CZ" dirty="0" smtClean="0"/>
              <a:t>nichž se později vyvinuly krasové jevy (Český kras).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Králův Dvůr &amp; Zahořa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4" b="13357"/>
          <a:stretch/>
        </p:blipFill>
        <p:spPr bwMode="auto">
          <a:xfrm>
            <a:off x="9211733" y="3540276"/>
            <a:ext cx="2980267" cy="33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27339" t="20490" r="31169" b="8596"/>
          <a:stretch/>
        </p:blipFill>
        <p:spPr>
          <a:xfrm>
            <a:off x="0" y="0"/>
            <a:ext cx="1975556" cy="1899206"/>
          </a:xfrm>
          <a:prstGeom prst="rect">
            <a:avLst/>
          </a:prstGeom>
        </p:spPr>
      </p:pic>
      <p:pic>
        <p:nvPicPr>
          <p:cNvPr id="6148" name="Picture 4" descr="http://jeskyne.cesky-kras.cz/soubory/img/foto/uvod-jeskyne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78" y="0"/>
            <a:ext cx="1602768" cy="12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oachim Barrande – Knihovna Akademie věd Č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33" y="1218104"/>
            <a:ext cx="1602767" cy="19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Permokarbonské</a:t>
            </a:r>
            <a:r>
              <a:rPr lang="cs-CZ" dirty="0" smtClean="0"/>
              <a:t>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525155"/>
            <a:ext cx="6060666" cy="392080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Souvislý pás od Plzně přes Kladensko, Mnichovohradišťsko do Podkrkonoší k Trutnovu do Polska.</a:t>
            </a:r>
          </a:p>
          <a:p>
            <a:endParaRPr lang="cs-CZ" dirty="0"/>
          </a:p>
          <a:p>
            <a:r>
              <a:rPr lang="cs-CZ" dirty="0" smtClean="0"/>
              <a:t>Z větší části jsou však tyto pánve zakryty druhohorními sedimenty české křídové pánve.</a:t>
            </a:r>
          </a:p>
          <a:p>
            <a:endParaRPr lang="cs-CZ" dirty="0"/>
          </a:p>
          <a:p>
            <a:r>
              <a:rPr lang="cs-CZ" dirty="0" smtClean="0"/>
              <a:t>Horstvo vyvrásněné v ml. prvohorách (karbon – perm) rychle podléhalo erozi. Úlomky se hromadily v mezihorských pánvích, kde v teplém a vlhkém podnebí nastal velký rozvoj vegetace. Ze zbytků rostlinstva se postupem času vytvořily sloje černého uhlí.</a:t>
            </a:r>
          </a:p>
          <a:p>
            <a:endParaRPr lang="cs-CZ" dirty="0"/>
          </a:p>
          <a:p>
            <a:r>
              <a:rPr lang="cs-CZ" dirty="0" smtClean="0"/>
              <a:t>Dále: ložiska kaolinu a jílových sedimentů → výroba keramiky.</a:t>
            </a:r>
            <a:endParaRPr lang="cs-CZ" dirty="0"/>
          </a:p>
        </p:txBody>
      </p:sp>
      <p:pic>
        <p:nvPicPr>
          <p:cNvPr id="8196" name="Picture 4" descr="Oblasti permokarb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3" y="2248601"/>
            <a:ext cx="4270247" cy="25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351268" y="5204175"/>
            <a:ext cx="1291310" cy="366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456989" y="5825065"/>
            <a:ext cx="869500" cy="366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8656" t="23098" r="7553" b="45482"/>
          <a:stretch/>
        </p:blipFill>
        <p:spPr>
          <a:xfrm>
            <a:off x="9766612" y="4800805"/>
            <a:ext cx="2425388" cy="1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292</TotalTime>
  <Words>821</Words>
  <Application>Microsoft Office PowerPoint</Application>
  <PresentationFormat>Širokoúhlá obrazovka</PresentationFormat>
  <Paragraphs>127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Dobré ráno, dnes nás čekají Geologické základy české krajiny.</vt:lpstr>
      <vt:lpstr>Geologická mapa čr</vt:lpstr>
      <vt:lpstr>Geologická mapa čr</vt:lpstr>
      <vt:lpstr>Na skok do zeměpisu</vt:lpstr>
      <vt:lpstr>Geologická mozaika česka</vt:lpstr>
      <vt:lpstr>Hlavní rozdíly mezi geol. celky</vt:lpstr>
      <vt:lpstr>moldanubikum</vt:lpstr>
      <vt:lpstr>barrandien</vt:lpstr>
      <vt:lpstr>Permokarbonské pánve</vt:lpstr>
      <vt:lpstr>Opakování na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Geologické základy české krajiny</dc:title>
  <dc:creator>Alena Nezvalová</dc:creator>
  <cp:lastModifiedBy>Alena Nezvalová</cp:lastModifiedBy>
  <cp:revision>24</cp:revision>
  <dcterms:created xsi:type="dcterms:W3CDTF">2021-04-14T10:35:09Z</dcterms:created>
  <dcterms:modified xsi:type="dcterms:W3CDTF">2021-04-16T09:25:15Z</dcterms:modified>
</cp:coreProperties>
</file>