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5"/>
  </p:notesMasterIdLst>
  <p:sldIdLst>
    <p:sldId id="267" r:id="rId2"/>
    <p:sldId id="256" r:id="rId3"/>
    <p:sldId id="257" r:id="rId4"/>
    <p:sldId id="258" r:id="rId5"/>
    <p:sldId id="260" r:id="rId6"/>
    <p:sldId id="259" r:id="rId7"/>
    <p:sldId id="265" r:id="rId8"/>
    <p:sldId id="262" r:id="rId9"/>
    <p:sldId id="266" r:id="rId10"/>
    <p:sldId id="263" r:id="rId11"/>
    <p:sldId id="264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888A"/>
    <a:srgbClr val="FFEFFF"/>
    <a:srgbClr val="9D3F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69144-7AC7-41DA-9192-AAB8201FFD8D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759D2-9FA4-439F-BC02-F9BD1EE84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75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Vznikají tehdy, dojde-li</a:t>
            </a:r>
            <a:r>
              <a:rPr lang="cs-CZ" baseline="0" dirty="0" smtClean="0"/>
              <a:t> k náhlému uvolnění energie v zemském tělese.</a:t>
            </a:r>
          </a:p>
          <a:p>
            <a:endParaRPr lang="cs-CZ" baseline="0" dirty="0" smtClean="0"/>
          </a:p>
          <a:p>
            <a:r>
              <a:rPr lang="cs-CZ" baseline="0" dirty="0" smtClean="0"/>
              <a:t>Při zemětřesení se uvolňují seismické vlny, které se šíří zemským tělesem a je možné je registrovat i na velké vzdálenosti.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59D2-9FA4-439F-BC02-F9BD1EE841E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79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Fotka:</a:t>
            </a:r>
            <a:r>
              <a:rPr lang="cs-CZ" baseline="0" dirty="0" smtClean="0"/>
              <a:t> zlom San Andreas v Kalifornii.</a:t>
            </a:r>
          </a:p>
          <a:p>
            <a:r>
              <a:rPr lang="cs-CZ" baseline="0" dirty="0" smtClean="0"/>
              <a:t>Obrázek nahoře: mapa zlomu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zobrazující relativní pohyb zemských desek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(vlevo PACIFICKÁ, vpravo SEVEROAMERICKÁ).</a:t>
            </a:r>
            <a:endParaRPr lang="cs-CZ" baseline="0" dirty="0" smtClean="0"/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59D2-9FA4-439F-BC02-F9BD1EE841E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15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Většina zemětřesení je poměrně mělkých, s hloubkou ohniska zhruba do 100 km. Nejhlubší ohniska</a:t>
            </a:r>
            <a:r>
              <a:rPr lang="cs-CZ" baseline="0" dirty="0" smtClean="0"/>
              <a:t> byla zaznamenána v hloubkách kolem 700 km pod subdukčními zónami (místa, kde se oceánská kůra zasouvá pod kůru pevninskou).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59D2-9FA4-439F-BC02-F9BD1EE841E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834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Otřesy</a:t>
            </a:r>
            <a:r>
              <a:rPr lang="cs-CZ" baseline="0" dirty="0" smtClean="0"/>
              <a:t> zemské kůry jsou zaznamenávány přístroji zvanými seismografy. </a:t>
            </a:r>
          </a:p>
          <a:p>
            <a:r>
              <a:rPr lang="cs-CZ" baseline="0" dirty="0" smtClean="0"/>
              <a:t>Ke stanovení síly otřesů se používá Richterova stupnice, ta nám udává intenzitu zemětřesení neboli magnitudo.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Každý následující stupeň je 10× silnější než stupeň</a:t>
            </a:r>
            <a:r>
              <a:rPr lang="cs-CZ" baseline="0" dirty="0" smtClean="0"/>
              <a:t> předchozí. To znamená, že např. zemětřesení, které dosáhne 5 stupňů Richterovy škály, je 10</a:t>
            </a:r>
            <a:r>
              <a:rPr lang="cs-CZ" dirty="0" smtClean="0"/>
              <a:t>× silnější než zemětřesení</a:t>
            </a:r>
            <a:r>
              <a:rPr lang="cs-CZ" baseline="0" dirty="0" smtClean="0"/>
              <a:t> o síle 4 stupně Richterovy škály.</a:t>
            </a:r>
            <a:endParaRPr lang="cs-CZ" dirty="0" smtClean="0"/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59D2-9FA4-439F-BC02-F9BD1EE841E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83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59D2-9FA4-439F-BC02-F9BD1EE841E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760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Kde se nachází Chile? Jižní Amerika.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59D2-9FA4-439F-BC02-F9BD1EE841E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486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Hladina</a:t>
            </a:r>
            <a:r>
              <a:rPr lang="cs-CZ" baseline="0" dirty="0" smtClean="0"/>
              <a:t> vody se v některých místech zvedla až o 30 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59D2-9FA4-439F-BC02-F9BD1EE841E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53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ZlliBY8kYA&amp;ab_channel=CrazyHi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wEnn9UpMc&amp;ab_channel=malaaja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-yRGZZBouA&amp;ab_channel=Strom%C5%BEivot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New Minions Trailer Released – HI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153412"/>
            <a:ext cx="7729728" cy="48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Pozítří je pátek!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7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Nejsilnější zemětřesení na světě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Dosud nejsilnější zaznamenané zemětřesení světa bylo v roce 1960 v Chile.</a:t>
            </a:r>
          </a:p>
          <a:p>
            <a:endParaRPr lang="cs-CZ" dirty="0" smtClean="0"/>
          </a:p>
          <a:p>
            <a:r>
              <a:rPr lang="cs-CZ" dirty="0" smtClean="0"/>
              <a:t>Otřesy o síle 9,5 stupně Richterovy škály.</a:t>
            </a:r>
          </a:p>
          <a:p>
            <a:endParaRPr lang="cs-CZ" dirty="0"/>
          </a:p>
          <a:p>
            <a:r>
              <a:rPr lang="cs-CZ" dirty="0" smtClean="0"/>
              <a:t>Oběti: přibližně 2000 osob.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8194" name="Picture 2" descr="https://www.sopl.cz/files/images/zemetreseni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969305"/>
            <a:ext cx="4270375" cy="244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Nejsilnější zemětřesení v </a:t>
            </a:r>
            <a:r>
              <a:rPr lang="cs-CZ" dirty="0" err="1" smtClean="0"/>
              <a:t>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cs-CZ" dirty="0"/>
              <a:t>Nejsilnější zemětřesení v ČR bylo v roce 1985 v </a:t>
            </a:r>
            <a:r>
              <a:rPr lang="cs-CZ" dirty="0" smtClean="0"/>
              <a:t>Karlovarském </a:t>
            </a:r>
            <a:r>
              <a:rPr lang="cs-CZ" dirty="0"/>
              <a:t>kraji u obce Nový </a:t>
            </a:r>
            <a:r>
              <a:rPr lang="cs-CZ" dirty="0" smtClean="0"/>
              <a:t>Kostel.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Otřesy o síle </a:t>
            </a:r>
            <a:r>
              <a:rPr lang="cs-CZ" dirty="0"/>
              <a:t>4,7 </a:t>
            </a:r>
            <a:r>
              <a:rPr lang="cs-CZ" dirty="0" smtClean="0"/>
              <a:t>Richterovy škály.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Škoda: </a:t>
            </a:r>
            <a:r>
              <a:rPr lang="cs-CZ" dirty="0"/>
              <a:t>20 </a:t>
            </a:r>
            <a:r>
              <a:rPr lang="cs-CZ" dirty="0" smtClean="0"/>
              <a:t>000 000 Kč.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3623" t="13649" r="6545" b="18846"/>
          <a:stretch/>
        </p:blipFill>
        <p:spPr>
          <a:xfrm>
            <a:off x="6668655" y="2796861"/>
            <a:ext cx="4387272" cy="27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Největší vlna tsunami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Největší tsunami </a:t>
            </a:r>
            <a:r>
              <a:rPr lang="cs-CZ" dirty="0"/>
              <a:t>na </a:t>
            </a:r>
            <a:r>
              <a:rPr lang="cs-CZ" dirty="0" smtClean="0"/>
              <a:t>světě: 26</a:t>
            </a:r>
            <a:r>
              <a:rPr lang="cs-CZ" dirty="0"/>
              <a:t>. prosince 2004 v Indickém oceánu u ostrova </a:t>
            </a:r>
            <a:r>
              <a:rPr lang="cs-CZ" dirty="0" smtClean="0"/>
              <a:t>Sumatra.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V</a:t>
            </a:r>
            <a:r>
              <a:rPr lang="cs-CZ" dirty="0" smtClean="0"/>
              <a:t>lny </a:t>
            </a:r>
            <a:r>
              <a:rPr lang="cs-CZ" dirty="0"/>
              <a:t>byly způsobeny zemětřesením o síle přesahující 9,0 Richterovy </a:t>
            </a:r>
            <a:r>
              <a:rPr lang="cs-CZ" dirty="0" smtClean="0"/>
              <a:t>škály.</a:t>
            </a:r>
          </a:p>
          <a:p>
            <a:pPr lvl="0"/>
            <a:endParaRPr lang="cs-CZ" dirty="0"/>
          </a:p>
          <a:p>
            <a:r>
              <a:rPr lang="cs-CZ" dirty="0" smtClean="0"/>
              <a:t>Přes 220 </a:t>
            </a:r>
            <a:r>
              <a:rPr lang="cs-CZ" dirty="0"/>
              <a:t>000 obětí na </a:t>
            </a:r>
            <a:r>
              <a:rPr lang="cs-CZ" dirty="0" smtClean="0"/>
              <a:t>životech!</a:t>
            </a:r>
          </a:p>
          <a:p>
            <a:endParaRPr lang="cs-CZ" dirty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www.youtube.com/watch?v=ZZlliBY8kYA&amp;ab_channel=CrazyHits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 descr="Obsah obrázku hora, příroda, exteriér, pobřeží&#10;&#10;Popis byl vytvořen automaticky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88" y="2664533"/>
            <a:ext cx="4270375" cy="30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87" y="2638044"/>
            <a:ext cx="4279876" cy="24094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Zemětřesení v </a:t>
            </a:r>
            <a:r>
              <a:rPr lang="cs-CZ" dirty="0" err="1" smtClean="0"/>
              <a:t>chorvatsku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cs-CZ" dirty="0" smtClean="0"/>
          </a:p>
          <a:p>
            <a:pPr lvl="0"/>
            <a:r>
              <a:rPr lang="cs-CZ" u="sng" dirty="0" smtClean="0"/>
              <a:t>29. 12. 2020</a:t>
            </a:r>
            <a:r>
              <a:rPr lang="cs-CZ" dirty="0" smtClean="0"/>
              <a:t>, Město </a:t>
            </a:r>
            <a:r>
              <a:rPr lang="cs-CZ" dirty="0" err="1" smtClean="0"/>
              <a:t>Petrinja</a:t>
            </a:r>
            <a:r>
              <a:rPr lang="cs-CZ" dirty="0" smtClean="0"/>
              <a:t>.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Magnitudo </a:t>
            </a:r>
            <a:r>
              <a:rPr lang="cs-CZ" dirty="0" smtClean="0"/>
              <a:t>6,4.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Bohužel se 90 </a:t>
            </a:r>
            <a:r>
              <a:rPr lang="cs-CZ" dirty="0"/>
              <a:t>% budov ve městě </a:t>
            </a:r>
            <a:r>
              <a:rPr lang="cs-CZ" dirty="0" smtClean="0"/>
              <a:t>musí zbourat.</a:t>
            </a:r>
          </a:p>
          <a:p>
            <a:pPr lvl="0"/>
            <a:endParaRPr lang="cs-CZ" dirty="0"/>
          </a:p>
          <a:p>
            <a:pPr lvl="0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www.youtube.com/watch?v=JzwEnn9UpMc&amp;ab_channel=malaaja</a:t>
            </a:r>
            <a:endParaRPr lang="cs-CZ" dirty="0" smtClean="0"/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pic>
        <p:nvPicPr>
          <p:cNvPr id="6" name="Obrázek 5" descr="Obsah obrázku mapa&#10;&#10;Popis byl vytvořen automatick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16" y="4772847"/>
            <a:ext cx="4435017" cy="151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taly's deadly earthquake is the latest in a history of de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10" y="4032664"/>
            <a:ext cx="6207379" cy="30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zemětřesení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20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zemětřesení?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Krátkodobé otřesy zemské kůry.</a:t>
            </a:r>
          </a:p>
          <a:p>
            <a:endParaRPr lang="cs-CZ" dirty="0"/>
          </a:p>
          <a:p>
            <a:r>
              <a:rPr lang="cs-CZ" dirty="0" smtClean="0"/>
              <a:t>Náhlé uvolnění energie v zemském tělese.</a:t>
            </a:r>
          </a:p>
          <a:p>
            <a:endParaRPr lang="cs-CZ" dirty="0"/>
          </a:p>
          <a:p>
            <a:r>
              <a:rPr lang="cs-CZ" dirty="0" smtClean="0"/>
              <a:t>3 základní typy zemětřesení:</a:t>
            </a:r>
          </a:p>
          <a:p>
            <a:r>
              <a:rPr lang="cs-CZ" dirty="0" smtClean="0"/>
              <a:t>1) tektonická,</a:t>
            </a:r>
          </a:p>
          <a:p>
            <a:r>
              <a:rPr lang="cs-CZ" dirty="0" smtClean="0"/>
              <a:t>2) sopečná,</a:t>
            </a:r>
          </a:p>
          <a:p>
            <a:r>
              <a:rPr lang="cs-CZ" dirty="0" smtClean="0"/>
              <a:t>3) řítivá.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4345577" y="4474235"/>
            <a:ext cx="1750423" cy="1750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Jaká jsou nejčastější?</a:t>
            </a:r>
            <a:endParaRPr lang="cs-CZ" dirty="0"/>
          </a:p>
        </p:txBody>
      </p:sp>
      <p:pic>
        <p:nvPicPr>
          <p:cNvPr id="2050" name="Picture 2" descr="Earthquake Clipart Png, Vector, PSD, and Clipart With Transparent  Background for Free Download | Pngtre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2638425"/>
            <a:ext cx="3101975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>
            <a:off x="9708071" y="2638044"/>
            <a:ext cx="2772793" cy="277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Při zemětřesení se uvolňují seismické vlny, které se šíří zemským tělesem a je možné je registrovat i na velké vzdálenosti.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8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Tektonická zemětřesení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Vznikají na rozhraní litosférických desek nebo podél zlomů (str. 44).</a:t>
            </a:r>
          </a:p>
          <a:p>
            <a:endParaRPr lang="cs-CZ" dirty="0" smtClean="0"/>
          </a:p>
          <a:p>
            <a:r>
              <a:rPr lang="cs-CZ" dirty="0" smtClean="0"/>
              <a:t>Jsou nejničivější.</a:t>
            </a:r>
          </a:p>
          <a:p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3522351" y="3989603"/>
            <a:ext cx="1750423" cy="1750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90 % případů</a:t>
            </a:r>
            <a:endParaRPr lang="cs-CZ" dirty="0"/>
          </a:p>
        </p:txBody>
      </p:sp>
      <p:pic>
        <p:nvPicPr>
          <p:cNvPr id="4098" name="Picture 2" descr="Desková tektonika – skutečnost skrytá za teorií | kreacionismus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3002922"/>
            <a:ext cx="4270375" cy="237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ate-boundari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60"/>
          <a:stretch/>
        </p:blipFill>
        <p:spPr bwMode="auto">
          <a:xfrm>
            <a:off x="5757979" y="4572121"/>
            <a:ext cx="2091490" cy="160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5853683" y="5853113"/>
            <a:ext cx="371545" cy="371545"/>
          </a:xfrm>
          <a:prstGeom prst="ellipse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02" name="Picture 6" descr="https://upload.wikimedia.org/wikipedia/commons/7/76/Sanandre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774" y="742341"/>
            <a:ext cx="1372489" cy="189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0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Sopečná zemětřesení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Doprovázejí sopečnou činnost.</a:t>
            </a:r>
          </a:p>
          <a:p>
            <a:endParaRPr lang="cs-CZ" dirty="0" smtClean="0"/>
          </a:p>
          <a:p>
            <a:r>
              <a:rPr lang="cs-CZ" dirty="0" smtClean="0"/>
              <a:t>Zhruba 7 % případů.</a:t>
            </a:r>
            <a:endParaRPr lang="cs-CZ" dirty="0"/>
          </a:p>
          <a:p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3840479" y="3709852"/>
            <a:ext cx="1750423" cy="1750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Synonymum = vulkanická zemětřesení.</a:t>
            </a:r>
            <a:endParaRPr lang="cs-CZ" sz="1600" dirty="0"/>
          </a:p>
        </p:txBody>
      </p:sp>
      <p:pic>
        <p:nvPicPr>
          <p:cNvPr id="1026" name="Picture 2" descr="Erupce Krakatoy ochladila planetu. A inspirovala Čapka k napsání Krakatitu  — ČT24 — Česká televiz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767160"/>
            <a:ext cx="4270375" cy="284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64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řítivá zemětřesení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Vznikají v poddolovaných oblastech nebo v krasových oblastech. </a:t>
            </a:r>
          </a:p>
          <a:p>
            <a:endParaRPr lang="cs-CZ" dirty="0"/>
          </a:p>
          <a:p>
            <a:r>
              <a:rPr lang="cs-CZ" dirty="0" smtClean="0"/>
              <a:t>Zhruba 3 % případů.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accent1"/>
                </a:solidFill>
              </a:rPr>
              <a:t>V jaké oblasti ČR je velké množství dolů?</a:t>
            </a:r>
          </a:p>
          <a:p>
            <a:r>
              <a:rPr lang="cs-CZ" dirty="0" smtClean="0"/>
              <a:t>Na Ostravsku.</a:t>
            </a:r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Ostrava černá, děvucha věrná aneb jak to všechno začal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92" y="2638425"/>
            <a:ext cx="4135966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0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Hypocentrum, EPICENTRUM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rgbClr val="9D3F00"/>
                </a:solidFill>
              </a:rPr>
              <a:t>Hypocentrum</a:t>
            </a:r>
            <a:r>
              <a:rPr lang="cs-CZ" dirty="0" smtClean="0"/>
              <a:t> neboli ohnisko = místo vzniku zemětřesení (může se nacházet v různých hloubkách).</a:t>
            </a:r>
          </a:p>
          <a:p>
            <a:endParaRPr lang="cs-CZ" dirty="0"/>
          </a:p>
          <a:p>
            <a:r>
              <a:rPr lang="cs-CZ" dirty="0" smtClean="0">
                <a:solidFill>
                  <a:srgbClr val="9D3F00"/>
                </a:solidFill>
              </a:rPr>
              <a:t>Epicentrum</a:t>
            </a:r>
            <a:r>
              <a:rPr lang="cs-CZ" dirty="0" smtClean="0"/>
              <a:t> = místo na zemském povrchu nad hypocentrem neboli ohniskem (zemětřesením je postiženo nejvíce).</a:t>
            </a:r>
          </a:p>
          <a:p>
            <a:endParaRPr lang="cs-CZ" dirty="0"/>
          </a:p>
        </p:txBody>
      </p:sp>
      <p:pic>
        <p:nvPicPr>
          <p:cNvPr id="5" name="Zástupný symbol pro obsah 4" descr="Epicentrum – Wikipedie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3175000"/>
            <a:ext cx="2609850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ál 5"/>
          <p:cNvSpPr/>
          <p:nvPr/>
        </p:nvSpPr>
        <p:spPr>
          <a:xfrm>
            <a:off x="5308628" y="4752871"/>
            <a:ext cx="2405577" cy="2405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Pomůcka:</a:t>
            </a:r>
          </a:p>
          <a:p>
            <a:pPr algn="ctr"/>
            <a:r>
              <a:rPr lang="cs-CZ" sz="1600" u="sng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cs-CZ" sz="1600" dirty="0" smtClean="0"/>
              <a:t>YPOCENTRUM je </a:t>
            </a:r>
            <a:r>
              <a:rPr lang="cs-CZ" sz="1600" u="sng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cs-CZ" sz="1600" dirty="0" smtClean="0"/>
              <a:t>LUBOKO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55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INTENZITY ZEMĚTŘESENÍ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Sílu zemětřesení měříme pomocí seismografů.</a:t>
            </a:r>
          </a:p>
          <a:p>
            <a:endParaRPr lang="cs-CZ" dirty="0"/>
          </a:p>
          <a:p>
            <a:r>
              <a:rPr lang="cs-CZ" dirty="0" smtClean="0"/>
              <a:t>Intenzitu zemětřesení nám udává tzv. Richterova stupnice (škála).</a:t>
            </a:r>
          </a:p>
          <a:p>
            <a:endParaRPr lang="cs-CZ" dirty="0"/>
          </a:p>
          <a:p>
            <a:r>
              <a:rPr lang="cs-CZ" dirty="0" smtClean="0"/>
              <a:t>Zemětřesení se měří ve stupních (magnitudo).</a:t>
            </a:r>
          </a:p>
          <a:p>
            <a:endParaRPr lang="cs-CZ" dirty="0"/>
          </a:p>
        </p:txBody>
      </p:sp>
      <p:pic>
        <p:nvPicPr>
          <p:cNvPr id="5122" name="Picture 2" descr="PPT - Dno oceánu, zemětřesení PowerPoint Presentation, free download -  ID:34156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92" y="2638425"/>
            <a:ext cx="4135966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zemětřesení v oceánech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cs-CZ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Co mohou způsobit?</a:t>
            </a:r>
          </a:p>
          <a:p>
            <a:r>
              <a:rPr lang="cs-CZ" dirty="0" smtClean="0"/>
              <a:t>Vlny tsunami.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Jak můžeme na pobřeží poznat, že se blíží vlna tsunami?</a:t>
            </a:r>
          </a:p>
          <a:p>
            <a:r>
              <a:rPr lang="cs-CZ" dirty="0" smtClean="0"/>
              <a:t>Voda ustupuje z pláže.</a:t>
            </a:r>
          </a:p>
          <a:p>
            <a:endParaRPr lang="cs-CZ" dirty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www.youtube.com/watch?v=n-yRGZZBouA&amp;ab_channel=Strom%C5%BEivota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6257310" y="2298845"/>
            <a:ext cx="4652516" cy="4070048"/>
            <a:chOff x="6257310" y="2298845"/>
            <a:chExt cx="4652516" cy="4070048"/>
          </a:xfrm>
        </p:grpSpPr>
        <p:pic>
          <p:nvPicPr>
            <p:cNvPr id="7176" name="Picture 8" descr="Tsunami - Novinky.c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310" y="2431701"/>
              <a:ext cx="4652516" cy="3937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8739187" y="2298845"/>
              <a:ext cx="1290437" cy="400110"/>
            </a:xfrm>
            <a:prstGeom prst="rect">
              <a:avLst/>
            </a:prstGeom>
            <a:solidFill>
              <a:srgbClr val="88888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dirty="0" smtClean="0"/>
                <a:t>TSUNAMI</a:t>
              </a:r>
              <a:endParaRPr lang="cs-CZ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750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571</TotalTime>
  <Words>523</Words>
  <Application>Microsoft Office PowerPoint</Application>
  <PresentationFormat>Širokoúhlá obrazovka</PresentationFormat>
  <Paragraphs>109</Paragraphs>
  <Slides>13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Parcel</vt:lpstr>
      <vt:lpstr>Pozítří je pátek!</vt:lpstr>
      <vt:lpstr>zemětřesení</vt:lpstr>
      <vt:lpstr>Co je to zemětřesení?</vt:lpstr>
      <vt:lpstr>Tektonická zemětřesení</vt:lpstr>
      <vt:lpstr>Sopečná zemětřesení</vt:lpstr>
      <vt:lpstr>řítivá zemětřesení</vt:lpstr>
      <vt:lpstr>Hypocentrum, EPICENTRUM</vt:lpstr>
      <vt:lpstr>MĚŘENÍ INTENZITY ZEMĚTŘESENÍ</vt:lpstr>
      <vt:lpstr>zemětřesení v oceánech</vt:lpstr>
      <vt:lpstr>Nejsilnější zemětřesení na světě</vt:lpstr>
      <vt:lpstr>Nejsilnější zemětřesení v čr</vt:lpstr>
      <vt:lpstr>Největší vlna tsunami</vt:lpstr>
      <vt:lpstr>Zemětřesení v chorvatsku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zemětřesení</dc:title>
  <dc:creator>Nezvalová Alena</dc:creator>
  <cp:lastModifiedBy>Nezvalová Alena</cp:lastModifiedBy>
  <cp:revision>22</cp:revision>
  <dcterms:created xsi:type="dcterms:W3CDTF">2021-01-18T16:02:16Z</dcterms:created>
  <dcterms:modified xsi:type="dcterms:W3CDTF">2021-01-20T06:42:29Z</dcterms:modified>
</cp:coreProperties>
</file>