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7" r:id="rId2"/>
    <p:sldId id="258" r:id="rId3"/>
    <p:sldId id="262" r:id="rId4"/>
    <p:sldId id="270" r:id="rId5"/>
    <p:sldId id="266" r:id="rId6"/>
    <p:sldId id="267" r:id="rId7"/>
    <p:sldId id="268" r:id="rId8"/>
    <p:sldId id="269" r:id="rId9"/>
    <p:sldId id="261" r:id="rId10"/>
    <p:sldId id="263" r:id="rId11"/>
    <p:sldId id="271" r:id="rId12"/>
    <p:sldId id="272" r:id="rId13"/>
    <p:sldId id="264" r:id="rId14"/>
    <p:sldId id="273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13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87172-3F62-40F2-9FA2-30E79EBC5B43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CC764-CF4A-44D7-9DC8-76ABAD7288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55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Speciální základní škola, Česká Kamenice, Jakubské nám. 113,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93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Speciální základní škola, Česká Kamenice, Jakubské nám. 113,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336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B11F-F4FB-44AE-B82C-8CCBD3FB870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DC7B-2756-4173-A1A8-19CD0325BEA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5755-F4C8-48C3-8EE9-CA3E76C1AD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F357-EC5E-49FC-9535-C7BA0E179D8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AD02-B903-4F2B-8528-22240A2FD0B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D0FFC-2A90-44AC-822D-11141307F9F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BF02-6A0F-4FE0-A8C6-9294E59FEC7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22EE-976D-4ACC-A2FA-81804354F3F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B3CC-2103-4602-8A48-F78818CE582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6CF9-D06D-4EFC-930E-045FDFF36AE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DED9-9478-4EB6-8A99-47E1FB5238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9327A23-395E-430F-A5F9-42AF88075EA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02.03.2021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C58B590-7C68-4F51-9189-02ED517A62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knidrogamne.cz/cs/media/media-vide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media.novinky.cz/363/283635-top_foto1-85ef2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84884"/>
            <a:ext cx="7772400" cy="208823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cs-CZ" sz="3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PROTIDROGOVÁ PREVENCE</a:t>
            </a:r>
            <a:r>
              <a:rPr lang="cs-CZ" sz="31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Drogy </a:t>
            </a:r>
            <a:r>
              <a:rPr lang="cs-CZ" sz="3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endParaRPr lang="cs-CZ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409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Zpracovala: Mgr. Bc. Eva Franzová</a:t>
            </a:r>
            <a:endParaRPr lang="cs-CZ" sz="2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609882" y="6381328"/>
            <a:ext cx="7924236" cy="29311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Speciální základní škola, Česká Kamenice, Jakubské nám. 113, příspěvková organizace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9692" y="359621"/>
            <a:ext cx="5544616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45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DĚLENÍ DROG PODLE ÚČINKŮ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TLUMIVÉ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p</a:t>
            </a:r>
            <a:r>
              <a:rPr lang="cs-CZ" dirty="0" smtClean="0">
                <a:solidFill>
                  <a:srgbClr val="000099"/>
                </a:solidFill>
              </a:rPr>
              <a:t>ůsobí po stránce tělesné a duševní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opium, kodein, heroin, </a:t>
            </a:r>
            <a:r>
              <a:rPr lang="cs-CZ" dirty="0" err="1" smtClean="0">
                <a:solidFill>
                  <a:srgbClr val="000099"/>
                </a:solidFill>
              </a:rPr>
              <a:t>pethidin</a:t>
            </a:r>
            <a:r>
              <a:rPr lang="cs-CZ" dirty="0" smtClean="0">
                <a:solidFill>
                  <a:srgbClr val="000099"/>
                </a:solidFill>
              </a:rPr>
              <a:t>, 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STIMULAČNÍ DROGY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tělesné a duševní povzbuzení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kokain, amfetamin, metamfetamin, pervitin, DOM,...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DROGY S HALUCINOGENNÍMI ÚČINKY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z</a:t>
            </a:r>
            <a:r>
              <a:rPr lang="cs-CZ" dirty="0" smtClean="0">
                <a:solidFill>
                  <a:srgbClr val="000099"/>
                </a:solidFill>
              </a:rPr>
              <a:t>měny stavu vnímání, halucinace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k</a:t>
            </a:r>
            <a:r>
              <a:rPr lang="cs-CZ" dirty="0" smtClean="0">
                <a:solidFill>
                  <a:srgbClr val="000099"/>
                </a:solidFill>
              </a:rPr>
              <a:t>onopné – marihuana, hašiš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halucinogeny - drogy z rostlin a hub, LSD, PCP (andělský prach)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t</a:t>
            </a:r>
            <a:r>
              <a:rPr lang="cs-CZ" dirty="0" smtClean="0">
                <a:solidFill>
                  <a:srgbClr val="000099"/>
                </a:solidFill>
              </a:rPr>
              <a:t>aneční - extáze</a:t>
            </a:r>
          </a:p>
          <a:p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35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ROZDĚLENÍ PODLE POSTOJE SPOLEČNOSTI</a:t>
            </a:r>
            <a:endParaRPr lang="cs-CZ" sz="2800" b="1" dirty="0"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LEGÁLNÍ DROGY</a:t>
            </a:r>
            <a:endParaRPr lang="cs-CZ" dirty="0" smtClean="0">
              <a:solidFill>
                <a:srgbClr val="000099"/>
              </a:solidFill>
            </a:endParaRPr>
          </a:p>
          <a:p>
            <a:r>
              <a:rPr lang="cs-CZ" dirty="0" smtClean="0">
                <a:solidFill>
                  <a:srgbClr val="000099"/>
                </a:solidFill>
              </a:rPr>
              <a:t>společensky tolerovány</a:t>
            </a:r>
          </a:p>
          <a:p>
            <a:r>
              <a:rPr lang="cs-CZ" dirty="0">
                <a:solidFill>
                  <a:srgbClr val="000099"/>
                </a:solidFill>
              </a:rPr>
              <a:t>a</a:t>
            </a:r>
            <a:r>
              <a:rPr lang="cs-CZ" dirty="0" smtClean="0">
                <a:solidFill>
                  <a:srgbClr val="000099"/>
                </a:solidFill>
              </a:rPr>
              <a:t>lkohol, nikotin, léky, hypnotika, kofein, organická rozpouštědla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NELEGÁLNÍ DROGY</a:t>
            </a:r>
            <a:endParaRPr lang="cs-CZ" dirty="0" smtClean="0">
              <a:solidFill>
                <a:srgbClr val="000099"/>
              </a:solidFill>
            </a:endParaRPr>
          </a:p>
          <a:p>
            <a:r>
              <a:rPr lang="cs-CZ" dirty="0">
                <a:solidFill>
                  <a:srgbClr val="000099"/>
                </a:solidFill>
              </a:rPr>
              <a:t>s</a:t>
            </a:r>
            <a:r>
              <a:rPr lang="cs-CZ" dirty="0" smtClean="0">
                <a:solidFill>
                  <a:srgbClr val="000099"/>
                </a:solidFill>
              </a:rPr>
              <a:t>polečností netolerované </a:t>
            </a:r>
          </a:p>
          <a:p>
            <a:r>
              <a:rPr lang="cs-CZ" dirty="0">
                <a:solidFill>
                  <a:srgbClr val="000099"/>
                </a:solidFill>
              </a:rPr>
              <a:t>s</a:t>
            </a:r>
            <a:r>
              <a:rPr lang="cs-CZ" dirty="0" smtClean="0">
                <a:solidFill>
                  <a:srgbClr val="000099"/>
                </a:solidFill>
              </a:rPr>
              <a:t>třed se zákonem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marihuana, hašiš, pervitin, heroin, extáze</a:t>
            </a:r>
            <a:endParaRPr lang="cs-CZ" dirty="0">
              <a:solidFill>
                <a:srgbClr val="000099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6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ROZDĚLENÍ PODLE RIZIKA ZÁVISLOSTI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MĚKKÉ DROGY 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bezpečnější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menší riziko závislosti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tabák, konopné drogy, extáze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TVRDÉ DROGY</a:t>
            </a:r>
          </a:p>
          <a:p>
            <a:r>
              <a:rPr lang="cs-CZ" dirty="0">
                <a:solidFill>
                  <a:srgbClr val="000099"/>
                </a:solidFill>
              </a:rPr>
              <a:t>z</a:t>
            </a:r>
            <a:r>
              <a:rPr lang="cs-CZ" dirty="0" smtClean="0">
                <a:solidFill>
                  <a:srgbClr val="000099"/>
                </a:solidFill>
              </a:rPr>
              <a:t>ávislost</a:t>
            </a:r>
          </a:p>
          <a:p>
            <a:r>
              <a:rPr lang="cs-CZ" dirty="0">
                <a:solidFill>
                  <a:srgbClr val="000099"/>
                </a:solidFill>
              </a:rPr>
              <a:t>č</a:t>
            </a:r>
            <a:r>
              <a:rPr lang="cs-CZ" dirty="0" smtClean="0">
                <a:solidFill>
                  <a:srgbClr val="000099"/>
                </a:solidFill>
              </a:rPr>
              <a:t>asto nitrožilní podávání</a:t>
            </a:r>
          </a:p>
          <a:p>
            <a:r>
              <a:rPr lang="cs-CZ" dirty="0">
                <a:solidFill>
                  <a:srgbClr val="000099"/>
                </a:solidFill>
              </a:rPr>
              <a:t>h</a:t>
            </a:r>
            <a:r>
              <a:rPr lang="cs-CZ" dirty="0" smtClean="0">
                <a:solidFill>
                  <a:srgbClr val="000099"/>
                </a:solidFill>
              </a:rPr>
              <a:t>eroin, pervitin, kokain</a:t>
            </a:r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920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PREVENCE DROGOVÉ ZÁVISLOSTI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PRIMÁRNÍ</a:t>
            </a:r>
          </a:p>
          <a:p>
            <a:r>
              <a:rPr lang="cs-CZ" u="sng" dirty="0" smtClean="0">
                <a:solidFill>
                  <a:srgbClr val="000099"/>
                </a:solidFill>
              </a:rPr>
              <a:t>specifická</a:t>
            </a:r>
            <a:r>
              <a:rPr lang="cs-CZ" b="1" dirty="0" smtClean="0">
                <a:solidFill>
                  <a:srgbClr val="000099"/>
                </a:solidFill>
              </a:rPr>
              <a:t> </a:t>
            </a:r>
            <a:r>
              <a:rPr lang="cs-CZ" dirty="0" smtClean="0">
                <a:solidFill>
                  <a:srgbClr val="000099"/>
                </a:solidFill>
              </a:rPr>
              <a:t>-</a:t>
            </a:r>
            <a:r>
              <a:rPr lang="cs-CZ" b="1" dirty="0" smtClean="0">
                <a:solidFill>
                  <a:srgbClr val="000099"/>
                </a:solidFill>
              </a:rPr>
              <a:t> </a:t>
            </a:r>
            <a:r>
              <a:rPr lang="cs-CZ" dirty="0" smtClean="0">
                <a:solidFill>
                  <a:srgbClr val="000099"/>
                </a:solidFill>
              </a:rPr>
              <a:t>problematika drog</a:t>
            </a:r>
          </a:p>
          <a:p>
            <a:r>
              <a:rPr lang="cs-CZ" u="sng" dirty="0" smtClean="0">
                <a:solidFill>
                  <a:srgbClr val="000099"/>
                </a:solidFill>
              </a:rPr>
              <a:t>nespecifická</a:t>
            </a:r>
            <a:r>
              <a:rPr lang="cs-CZ" b="1" dirty="0" smtClean="0">
                <a:solidFill>
                  <a:srgbClr val="000099"/>
                </a:solidFill>
              </a:rPr>
              <a:t> </a:t>
            </a:r>
            <a:r>
              <a:rPr lang="cs-CZ" dirty="0" smtClean="0">
                <a:solidFill>
                  <a:srgbClr val="000099"/>
                </a:solidFill>
              </a:rPr>
              <a:t>- využívání volného času</a:t>
            </a:r>
          </a:p>
          <a:p>
            <a:r>
              <a:rPr lang="cs-CZ" u="sng" dirty="0" smtClean="0">
                <a:solidFill>
                  <a:srgbClr val="000099"/>
                </a:solidFill>
              </a:rPr>
              <a:t>selektivní</a:t>
            </a:r>
            <a:r>
              <a:rPr lang="cs-CZ" b="1" dirty="0" smtClean="0">
                <a:solidFill>
                  <a:srgbClr val="000099"/>
                </a:solidFill>
              </a:rPr>
              <a:t>  </a:t>
            </a:r>
            <a:r>
              <a:rPr lang="cs-CZ" dirty="0" smtClean="0">
                <a:solidFill>
                  <a:srgbClr val="000099"/>
                </a:solidFill>
              </a:rPr>
              <a:t> - rizikové skupiny</a:t>
            </a:r>
          </a:p>
          <a:p>
            <a:r>
              <a:rPr lang="cs-CZ" u="sng" dirty="0" smtClean="0">
                <a:solidFill>
                  <a:srgbClr val="000099"/>
                </a:solidFill>
              </a:rPr>
              <a:t>indikovaná</a:t>
            </a:r>
            <a:r>
              <a:rPr lang="cs-CZ" b="1" dirty="0" smtClean="0">
                <a:solidFill>
                  <a:srgbClr val="000099"/>
                </a:solidFill>
              </a:rPr>
              <a:t> </a:t>
            </a:r>
            <a:r>
              <a:rPr lang="cs-CZ" dirty="0">
                <a:solidFill>
                  <a:srgbClr val="000099"/>
                </a:solidFill>
              </a:rPr>
              <a:t>-</a:t>
            </a:r>
            <a:r>
              <a:rPr lang="cs-CZ" dirty="0" smtClean="0">
                <a:solidFill>
                  <a:srgbClr val="000099"/>
                </a:solidFill>
              </a:rPr>
              <a:t> rizikový jedinec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SEKUNDÁRNÍ</a:t>
            </a:r>
          </a:p>
          <a:p>
            <a:r>
              <a:rPr lang="cs-CZ" dirty="0">
                <a:solidFill>
                  <a:srgbClr val="000099"/>
                </a:solidFill>
              </a:rPr>
              <a:t>p</a:t>
            </a:r>
            <a:r>
              <a:rPr lang="cs-CZ" dirty="0" smtClean="0">
                <a:solidFill>
                  <a:srgbClr val="000099"/>
                </a:solidFill>
              </a:rPr>
              <a:t>omoc osobám, které drogy berou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TERCIÁLNÍ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minimalizace škod u závislých na droze</a:t>
            </a:r>
          </a:p>
          <a:p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87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DROGY A INFEKČNÍ CHOROBY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 algn="ctr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0099"/>
                </a:solidFill>
              </a:rPr>
              <a:t>FILM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2000" dirty="0" smtClean="0">
                <a:solidFill>
                  <a:srgbClr val="000099"/>
                </a:solidFill>
                <a:hlinkClick r:id="rId2"/>
              </a:rPr>
              <a:t>http</a:t>
            </a:r>
            <a:r>
              <a:rPr lang="cs-CZ" sz="2000" dirty="0">
                <a:solidFill>
                  <a:srgbClr val="000099"/>
                </a:solidFill>
                <a:hlinkClick r:id="rId2"/>
              </a:rPr>
              <a:t>://</a:t>
            </a:r>
            <a:r>
              <a:rPr lang="cs-CZ" sz="2000" dirty="0" smtClean="0">
                <a:solidFill>
                  <a:srgbClr val="000099"/>
                </a:solidFill>
                <a:hlinkClick r:id="rId2"/>
              </a:rPr>
              <a:t>www.reknidrogamne.cz/cs/media/media-videa</a:t>
            </a:r>
            <a:endParaRPr lang="cs-CZ" sz="2000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2000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2000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8091" y="1772816"/>
            <a:ext cx="7772400" cy="576063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rgbClr val="1E17A9"/>
                </a:solidFill>
                <a:latin typeface="Arial" pitchFamily="34" charset="0"/>
                <a:cs typeface="Arial" pitchFamily="34" charset="0"/>
              </a:rPr>
              <a:t>POUŽITÉ ZDROJE</a:t>
            </a:r>
            <a:endParaRPr lang="cs-CZ" sz="2000" dirty="0">
              <a:solidFill>
                <a:srgbClr val="1E17A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04856" cy="4680520"/>
          </a:xfrm>
        </p:spPr>
        <p:txBody>
          <a:bodyPr>
            <a:normAutofit/>
          </a:bodyPr>
          <a:lstStyle/>
          <a:p>
            <a:pPr marL="285750" indent="-285750" algn="l">
              <a:buFont typeface="Arial" pitchFamily="34" charset="0"/>
              <a:buChar char="•"/>
            </a:pPr>
            <a:endParaRPr lang="cs-CZ" sz="2200" dirty="0" smtClean="0">
              <a:ln w="1905"/>
              <a:solidFill>
                <a:srgbClr val="2A2D6C">
                  <a:shade val="55000"/>
                </a:srgbClr>
              </a:solidFill>
              <a:latin typeface="Verdana"/>
              <a:ea typeface="Verdana"/>
              <a:cs typeface="Verdana"/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cs-CZ" sz="2200" dirty="0">
              <a:ln w="1905"/>
              <a:solidFill>
                <a:srgbClr val="2A2D6C">
                  <a:shade val="55000"/>
                </a:srgbClr>
              </a:solidFill>
              <a:latin typeface="Verdana"/>
              <a:ea typeface="Verdana"/>
              <a:cs typeface="Verdana"/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cs-CZ" sz="1400" dirty="0" smtClean="0">
              <a:ln w="1905"/>
              <a:solidFill>
                <a:srgbClr val="2A2D6C">
                  <a:shade val="55000"/>
                </a:srgbClr>
              </a:solidFill>
              <a:latin typeface="Verdana"/>
              <a:ea typeface="Verdana"/>
              <a:cs typeface="Verdana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cs-CZ" sz="1400" dirty="0" smtClean="0">
                <a:ln w="1905"/>
                <a:solidFill>
                  <a:schemeClr val="bg1">
                    <a:lumMod val="50000"/>
                  </a:schemeClr>
                </a:solidFill>
                <a:latin typeface="Verdana"/>
                <a:ea typeface="Verdana"/>
                <a:cs typeface="Verdana"/>
              </a:rPr>
              <a:t>Microsoft - </a:t>
            </a:r>
            <a:r>
              <a:rPr lang="cs-CZ" sz="1400" dirty="0" smtClean="0">
                <a:ln w="1905"/>
                <a:solidFill>
                  <a:schemeClr val="bg1">
                    <a:lumMod val="50000"/>
                  </a:schemeClr>
                </a:solidFill>
                <a:latin typeface="Verdana"/>
                <a:ea typeface="Verdana"/>
                <a:cs typeface="Verdana"/>
                <a:hlinkClick r:id="rId3"/>
              </a:rPr>
              <a:t>http://office.microsoft.com</a:t>
            </a:r>
            <a:endParaRPr lang="cs-CZ" sz="1400" dirty="0">
              <a:ln w="1905"/>
              <a:solidFill>
                <a:schemeClr val="bg1">
                  <a:lumMod val="50000"/>
                </a:schemeClr>
              </a:solidFill>
              <a:latin typeface="Verdana"/>
              <a:ea typeface="Verdana"/>
              <a:cs typeface="Verdana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  <a:hlinkClick r:id="rId4"/>
              </a:rPr>
              <a:t>http://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  <a:hlinkClick r:id="rId4"/>
              </a:rPr>
              <a:t>media.novinky.cz/363/283635-top_foto1-85ef2.jpg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 (str. 3)</a:t>
            </a:r>
          </a:p>
          <a:p>
            <a:pPr marL="285750" lvl="0" indent="-285750" algn="l">
              <a:spcAft>
                <a:spcPts val="1000"/>
              </a:spcAft>
              <a:buFont typeface="Arial" pitchFamily="34" charset="0"/>
              <a:buChar char="•"/>
            </a:pPr>
            <a:r>
              <a:rPr lang="cs-CZ" sz="1400" dirty="0" err="1" smtClean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Presl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, Jiří.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Drogy. Poznej svého nepřítele.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Nakladatelství  MEDEA KULTUR  s. r. o.. Vyrobeno ve spolupráci s VZP ČR. (udělen souhlas nakladatelství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)</a:t>
            </a:r>
          </a:p>
          <a:p>
            <a:pPr marL="285750" lvl="0" indent="-285750" algn="l">
              <a:spcAft>
                <a:spcPts val="1000"/>
              </a:spcAft>
              <a:buFont typeface="Arial" pitchFamily="34" charset="0"/>
              <a:buChar char="•"/>
            </a:pPr>
            <a:endParaRPr lang="cs-CZ" sz="1400" dirty="0" smtClean="0">
              <a:latin typeface="Arial"/>
              <a:ea typeface="Times New Roman"/>
            </a:endParaRPr>
          </a:p>
          <a:p>
            <a:pPr marL="285750" lvl="0" indent="-285750" algn="l">
              <a:spcAft>
                <a:spcPts val="1000"/>
              </a:spcAft>
              <a:buFont typeface="Arial" pitchFamily="34" charset="0"/>
              <a:buChar char="•"/>
            </a:pPr>
            <a:endParaRPr lang="cs-CZ" sz="1400" dirty="0">
              <a:latin typeface="Arial"/>
              <a:ea typeface="Times New Roman"/>
            </a:endParaRPr>
          </a:p>
          <a:p>
            <a:pPr marL="285750" lvl="0" indent="-285750" algn="l">
              <a:spcAft>
                <a:spcPts val="1000"/>
              </a:spcAft>
              <a:buFont typeface="Arial" pitchFamily="34" charset="0"/>
              <a:buChar char="•"/>
            </a:pPr>
            <a:endParaRPr lang="cs-CZ" sz="1400" dirty="0" smtClean="0">
              <a:latin typeface="Arial"/>
              <a:ea typeface="Times New Roman"/>
            </a:endParaRPr>
          </a:p>
          <a:p>
            <a:pPr marL="285750" lvl="0" indent="-285750" algn="l">
              <a:spcAft>
                <a:spcPts val="1000"/>
              </a:spcAft>
              <a:buFont typeface="Arial" pitchFamily="34" charset="0"/>
              <a:buChar char="•"/>
            </a:pPr>
            <a:endParaRPr lang="cs-CZ" sz="1400" dirty="0" smtClean="0">
              <a:latin typeface="Arial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200" dirty="0" smtClean="0">
                <a:solidFill>
                  <a:schemeClr val="tx1"/>
                </a:solidFill>
                <a:latin typeface="Arial"/>
                <a:ea typeface="Times New Roman"/>
              </a:rPr>
              <a:t>„Materiál </a:t>
            </a:r>
            <a:r>
              <a:rPr lang="cs-CZ" sz="1200" dirty="0">
                <a:solidFill>
                  <a:schemeClr val="tx1"/>
                </a:solidFill>
                <a:latin typeface="Arial"/>
                <a:ea typeface="Times New Roman"/>
              </a:rPr>
              <a:t>je určen pro bezplatné používání pro potřeby výuky a vzdělávání ve všech typech škol a školských zařízení. Jakékoliv další využití podléhá autorskému zákonu. Veškerá vlastní díla autora (fotografie, videa) lze bezplatně dále používat i šířit při uvedení autorova jména."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cs-CZ" sz="2200" dirty="0" smtClean="0">
              <a:ln w="1905"/>
              <a:solidFill>
                <a:srgbClr val="2A2D6C">
                  <a:shade val="55000"/>
                </a:srgbClr>
              </a:solidFill>
              <a:latin typeface="Verdana"/>
              <a:ea typeface="Verdana"/>
              <a:cs typeface="Verdana"/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sz="2200" dirty="0">
              <a:ln w="1905"/>
              <a:solidFill>
                <a:srgbClr val="2A2D6C">
                  <a:shade val="55000"/>
                </a:srgbClr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>
          <a:xfrm>
            <a:off x="683568" y="6453336"/>
            <a:ext cx="7704856" cy="293117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Speciální základní škola, Česká Kamenice, Jakubské nám. 113, příspěvková organizace</a:t>
            </a:r>
          </a:p>
          <a:p>
            <a:pPr algn="ctr"/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71983" y="332656"/>
            <a:ext cx="5544616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150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400916"/>
              </p:ext>
            </p:extLst>
          </p:nvPr>
        </p:nvGraphicFramePr>
        <p:xfrm>
          <a:off x="479617" y="1772816"/>
          <a:ext cx="8229600" cy="444067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9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Název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Moderní škola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Registrační číslo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Arial"/>
                          <a:ea typeface="Times New Roman"/>
                        </a:rPr>
                        <a:t>CZ.1.07/1.4.00/21.3202</a:t>
                      </a:r>
                      <a:endParaRPr lang="cs-CZ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Označení klíčové aktivity</a:t>
                      </a:r>
                      <a:endParaRPr kumimoji="0" lang="cs-CZ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smtClean="0">
                          <a:latin typeface="Arial" pitchFamily="34" charset="0"/>
                          <a:cs typeface="Arial" pitchFamily="34" charset="0"/>
                        </a:rPr>
                        <a:t>VY_32_INOVACE_</a:t>
                      </a:r>
                      <a:r>
                        <a:rPr lang="cs-CZ" sz="1100" baseline="0" smtClean="0">
                          <a:latin typeface="Arial" pitchFamily="34" charset="0"/>
                          <a:cs typeface="Arial" pitchFamily="34" charset="0"/>
                        </a:rPr>
                        <a:t>22_PP_02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0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Předmět</a:t>
                      </a:r>
                      <a:endParaRPr kumimoji="0" lang="cs-CZ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PROTIDROGOVÁ</a:t>
                      </a:r>
                      <a:r>
                        <a:rPr lang="cs-CZ" sz="1100" baseline="0" dirty="0" smtClean="0">
                          <a:latin typeface="Arial" pitchFamily="34" charset="0"/>
                          <a:cs typeface="Arial" pitchFamily="34" charset="0"/>
                        </a:rPr>
                        <a:t> PREVENCE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0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Drogy</a:t>
                      </a:r>
                      <a:endParaRPr lang="cs-CZ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Autor</a:t>
                      </a:r>
                      <a:endParaRPr kumimoji="0" lang="cs-CZ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Mgr. Bc. Eva Franzová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Seznámení se problematikou drog 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Očekávané výstupy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aseline="0" dirty="0" smtClean="0">
                          <a:latin typeface="Arial" pitchFamily="34" charset="0"/>
                          <a:cs typeface="Arial" pitchFamily="34" charset="0"/>
                        </a:rPr>
                        <a:t>Orientace v problematice drog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Jazyk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čeština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Druh učebního materiálu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POWER POINT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Cílová skupina/ročník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aseline="0" dirty="0" smtClean="0">
                          <a:latin typeface="Arial" pitchFamily="34" charset="0"/>
                          <a:cs typeface="Arial" pitchFamily="34" charset="0"/>
                        </a:rPr>
                        <a:t>žák Speciální ZŠ/6. - 9. ročník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Cíl prezentace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Získání</a:t>
                      </a:r>
                      <a:r>
                        <a:rPr lang="cs-CZ" sz="1100" baseline="0" dirty="0" smtClean="0">
                          <a:latin typeface="Arial" pitchFamily="34" charset="0"/>
                          <a:cs typeface="Arial" pitchFamily="34" charset="0"/>
                        </a:rPr>
                        <a:t> nových informací a p</a:t>
                      </a:r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rohloubení znalostí žáků</a:t>
                      </a:r>
                      <a:r>
                        <a:rPr lang="cs-CZ" sz="1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74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Časová dotace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cs-CZ" sz="1100" smtClean="0"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minut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3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Vytvořeno (škola, dne)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latin typeface="Arial" pitchFamily="34" charset="0"/>
                          <a:cs typeface="Arial" pitchFamily="34" charset="0"/>
                        </a:rPr>
                        <a:t>Speciální základní škola,</a:t>
                      </a:r>
                      <a:r>
                        <a:rPr lang="cs-CZ" sz="1100" baseline="0" dirty="0" smtClean="0">
                          <a:latin typeface="Arial" pitchFamily="34" charset="0"/>
                          <a:cs typeface="Arial" pitchFamily="34" charset="0"/>
                        </a:rPr>
                        <a:t> Česká Kamenice, Jakubské nám. 113, p. o.,  18.2.2013</a:t>
                      </a:r>
                      <a:endParaRPr lang="cs-CZ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53336"/>
            <a:ext cx="7776864" cy="293117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Speciální základní škola, Česká Kamenice, Jakubské nám. 113, příspěvková organizace</a:t>
            </a:r>
          </a:p>
          <a:p>
            <a:pPr algn="ctr"/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109" y="301289"/>
            <a:ext cx="5544616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9783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DROGA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POJEM DROGA</a:t>
            </a:r>
          </a:p>
          <a:p>
            <a:pPr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návyková </a:t>
            </a:r>
            <a:r>
              <a:rPr lang="cs-CZ" dirty="0">
                <a:solidFill>
                  <a:srgbClr val="000099"/>
                </a:solidFill>
              </a:rPr>
              <a:t>látka rostlinného, živočišného nebo nerostného původu</a:t>
            </a:r>
          </a:p>
          <a:p>
            <a:pPr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omamující látka ovlivňující psychiku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C:\Users\franzova\AppData\Local\Microsoft\Windows\Temporary Internet Files\Content.IE5\6ZL97W6S\MP90039007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800" y="3717032"/>
            <a:ext cx="3253816" cy="232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a.novinky.cz/363/283635-top_foto1-85ef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4179059" cy="235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7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DROGOVÁ ZÁVISLOST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DROGOVÁ </a:t>
            </a:r>
            <a:r>
              <a:rPr lang="cs-CZ" b="1" dirty="0">
                <a:solidFill>
                  <a:srgbClr val="000099"/>
                </a:solidFill>
              </a:rPr>
              <a:t>ZÁVISLOST</a:t>
            </a:r>
            <a:r>
              <a:rPr lang="cs-CZ" dirty="0">
                <a:solidFill>
                  <a:srgbClr val="000099"/>
                </a:solidFill>
              </a:rPr>
              <a:t>  (</a:t>
            </a:r>
            <a:r>
              <a:rPr lang="cs-CZ" b="1" dirty="0">
                <a:solidFill>
                  <a:srgbClr val="000099"/>
                </a:solidFill>
              </a:rPr>
              <a:t>toxikomanie)</a:t>
            </a:r>
          </a:p>
          <a:p>
            <a:pPr lvl="0"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nenormální až chorobný stav vyvolaný častým užíváním drog </a:t>
            </a:r>
          </a:p>
          <a:p>
            <a:pPr lvl="0"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snižuje schopnosti přirozeně reagovat na běžné podněty, situace</a:t>
            </a:r>
          </a:p>
          <a:p>
            <a:pPr lvl="0"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narušuje základní společenské a životní činnosti</a:t>
            </a:r>
          </a:p>
          <a:p>
            <a:pPr lvl="0"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způsobuje selhání funkcí tělesných orgánů a jejich trvalém poškození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1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„ÚZUS – ABÚZUS“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ÚZUS</a:t>
            </a:r>
          </a:p>
          <a:p>
            <a:r>
              <a:rPr lang="cs-CZ" dirty="0">
                <a:solidFill>
                  <a:srgbClr val="000099"/>
                </a:solidFill>
              </a:rPr>
              <a:t>u</a:t>
            </a:r>
            <a:r>
              <a:rPr lang="cs-CZ" dirty="0" smtClean="0">
                <a:solidFill>
                  <a:srgbClr val="000099"/>
                </a:solidFill>
              </a:rPr>
              <a:t>žití či užívání</a:t>
            </a:r>
          </a:p>
          <a:p>
            <a:endParaRPr lang="cs-CZ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ABÚZUS</a:t>
            </a:r>
          </a:p>
          <a:p>
            <a:r>
              <a:rPr lang="cs-CZ" dirty="0">
                <a:solidFill>
                  <a:srgbClr val="000099"/>
                </a:solidFill>
              </a:rPr>
              <a:t>z</a:t>
            </a:r>
            <a:r>
              <a:rPr lang="cs-CZ" dirty="0" smtClean="0">
                <a:solidFill>
                  <a:srgbClr val="000099"/>
                </a:solidFill>
              </a:rPr>
              <a:t>neužití či zneužívání</a:t>
            </a:r>
          </a:p>
          <a:p>
            <a:r>
              <a:rPr lang="cs-CZ" u="sng" dirty="0">
                <a:solidFill>
                  <a:srgbClr val="000099"/>
                </a:solidFill>
              </a:rPr>
              <a:t>b</a:t>
            </a:r>
            <a:r>
              <a:rPr lang="cs-CZ" u="sng" dirty="0" smtClean="0">
                <a:solidFill>
                  <a:srgbClr val="000099"/>
                </a:solidFill>
              </a:rPr>
              <a:t>ez návyku</a:t>
            </a:r>
            <a:r>
              <a:rPr lang="cs-CZ" dirty="0" smtClean="0">
                <a:solidFill>
                  <a:srgbClr val="000099"/>
                </a:solidFill>
              </a:rPr>
              <a:t> – dokáže si drogu odepřít</a:t>
            </a:r>
            <a:endParaRPr lang="cs-CZ" u="sng" dirty="0" smtClean="0">
              <a:solidFill>
                <a:srgbClr val="000099"/>
              </a:solidFill>
            </a:endParaRPr>
          </a:p>
          <a:p>
            <a:r>
              <a:rPr lang="cs-CZ" u="sng" dirty="0">
                <a:solidFill>
                  <a:srgbClr val="000099"/>
                </a:solidFill>
              </a:rPr>
              <a:t>s</a:t>
            </a:r>
            <a:r>
              <a:rPr lang="cs-CZ" u="sng" dirty="0" smtClean="0">
                <a:solidFill>
                  <a:srgbClr val="000099"/>
                </a:solidFill>
              </a:rPr>
              <a:t> návykem</a:t>
            </a:r>
            <a:r>
              <a:rPr lang="cs-CZ" dirty="0" smtClean="0">
                <a:solidFill>
                  <a:srgbClr val="000099"/>
                </a:solidFill>
              </a:rPr>
              <a:t> – není schopen si drogu kdykoli odepřít</a:t>
            </a:r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58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ZNEUŽÍVÁNÍ DROG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EXPERIMENTÁLNÍ </a:t>
            </a:r>
            <a:r>
              <a:rPr lang="cs-CZ" dirty="0">
                <a:solidFill>
                  <a:srgbClr val="000099"/>
                </a:solidFill>
              </a:rPr>
              <a:t>(</a:t>
            </a:r>
            <a:r>
              <a:rPr lang="cs-CZ" dirty="0" smtClean="0">
                <a:solidFill>
                  <a:srgbClr val="000099"/>
                </a:solidFill>
              </a:rPr>
              <a:t>na zkoušku)</a:t>
            </a:r>
            <a:endParaRPr lang="cs-CZ" b="1" dirty="0" smtClean="0">
              <a:solidFill>
                <a:srgbClr val="000099"/>
              </a:solidFill>
            </a:endParaRPr>
          </a:p>
          <a:p>
            <a:r>
              <a:rPr lang="cs-CZ" dirty="0">
                <a:solidFill>
                  <a:srgbClr val="000099"/>
                </a:solidFill>
              </a:rPr>
              <a:t>j</a:t>
            </a:r>
            <a:r>
              <a:rPr lang="cs-CZ" dirty="0" smtClean="0">
                <a:solidFill>
                  <a:srgbClr val="000099"/>
                </a:solidFill>
              </a:rPr>
              <a:t>en několikrát za život (cca 5x)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PŘÍLOŽITOSTNÉ</a:t>
            </a:r>
          </a:p>
          <a:p>
            <a:r>
              <a:rPr lang="cs-CZ" u="sng" dirty="0">
                <a:solidFill>
                  <a:srgbClr val="000099"/>
                </a:solidFill>
              </a:rPr>
              <a:t>r</a:t>
            </a:r>
            <a:r>
              <a:rPr lang="cs-CZ" u="sng" dirty="0" smtClean="0">
                <a:solidFill>
                  <a:srgbClr val="000099"/>
                </a:solidFill>
              </a:rPr>
              <a:t>ekreační </a:t>
            </a:r>
            <a:r>
              <a:rPr lang="cs-CZ" dirty="0" smtClean="0">
                <a:solidFill>
                  <a:srgbClr val="000099"/>
                </a:solidFill>
              </a:rPr>
              <a:t>(mírně časté) – mejdany, večírky</a:t>
            </a:r>
          </a:p>
          <a:p>
            <a:r>
              <a:rPr lang="cs-CZ" u="sng" dirty="0">
                <a:solidFill>
                  <a:srgbClr val="000099"/>
                </a:solidFill>
              </a:rPr>
              <a:t>p</a:t>
            </a:r>
            <a:r>
              <a:rPr lang="cs-CZ" u="sng" dirty="0" smtClean="0">
                <a:solidFill>
                  <a:srgbClr val="000099"/>
                </a:solidFill>
              </a:rPr>
              <a:t>odmíněné okolnostmi</a:t>
            </a:r>
            <a:r>
              <a:rPr lang="cs-CZ" dirty="0" smtClean="0">
                <a:solidFill>
                  <a:srgbClr val="000099"/>
                </a:solidFill>
              </a:rPr>
              <a:t> (častější) – užívání jen za určitých okolností (úspěch, na kuráž, tanec)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PROBLÉMOVÉ</a:t>
            </a:r>
            <a:r>
              <a:rPr lang="cs-CZ" dirty="0" smtClean="0">
                <a:solidFill>
                  <a:srgbClr val="000099"/>
                </a:solidFill>
              </a:rPr>
              <a:t> (velmi časté, intenzívní)</a:t>
            </a:r>
          </a:p>
          <a:p>
            <a:r>
              <a:rPr lang="cs-CZ" dirty="0">
                <a:solidFill>
                  <a:srgbClr val="000099"/>
                </a:solidFill>
              </a:rPr>
              <a:t>d</a:t>
            </a:r>
            <a:r>
              <a:rPr lang="cs-CZ" dirty="0" smtClean="0">
                <a:solidFill>
                  <a:srgbClr val="000099"/>
                </a:solidFill>
              </a:rPr>
              <a:t>enní užívání, iluze kontroly chování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ZÁVISLÉ </a:t>
            </a:r>
            <a:r>
              <a:rPr lang="cs-CZ" dirty="0" smtClean="0">
                <a:solidFill>
                  <a:srgbClr val="000099"/>
                </a:solidFill>
              </a:rPr>
              <a:t>(návykové, nutkavé)</a:t>
            </a:r>
          </a:p>
          <a:p>
            <a:r>
              <a:rPr lang="cs-CZ" dirty="0">
                <a:solidFill>
                  <a:srgbClr val="000099"/>
                </a:solidFill>
              </a:rPr>
              <a:t>d</a:t>
            </a:r>
            <a:r>
              <a:rPr lang="cs-CZ" dirty="0" smtClean="0">
                <a:solidFill>
                  <a:srgbClr val="000099"/>
                </a:solidFill>
              </a:rPr>
              <a:t>enně i vícekrát denně</a:t>
            </a:r>
          </a:p>
          <a:p>
            <a:r>
              <a:rPr lang="cs-CZ" dirty="0">
                <a:solidFill>
                  <a:srgbClr val="000099"/>
                </a:solidFill>
              </a:rPr>
              <a:t>d</a:t>
            </a:r>
            <a:r>
              <a:rPr lang="cs-CZ" dirty="0" smtClean="0">
                <a:solidFill>
                  <a:srgbClr val="000099"/>
                </a:solidFill>
              </a:rPr>
              <a:t>roga je nepostradatelná</a:t>
            </a:r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7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HLAVNÍ RYSY DROGOVÉ ZÁVISLOSTI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BAŽENÍ PO DROZE </a:t>
            </a:r>
            <a:endParaRPr lang="cs-CZ" dirty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touha brát ji neustále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POKRAČUJÍCÍ ZNEUŽÍVÁNÍ</a:t>
            </a:r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škody na </a:t>
            </a:r>
            <a:r>
              <a:rPr lang="cs-CZ" dirty="0" smtClean="0">
                <a:solidFill>
                  <a:srgbClr val="000099"/>
                </a:solidFill>
              </a:rPr>
              <a:t>zdraví, snížení sebeovládání, problémy ve vztazích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ZVYŠOVÁNÍ DÁVEK</a:t>
            </a:r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p</a:t>
            </a:r>
            <a:r>
              <a:rPr lang="cs-CZ" dirty="0" smtClean="0">
                <a:solidFill>
                  <a:srgbClr val="000099"/>
                </a:solidFill>
              </a:rPr>
              <a:t>otřeba vyšší dávky  pro stejný účinek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rgbClr val="000099"/>
                </a:solidFill>
              </a:rPr>
              <a:t>P</a:t>
            </a:r>
            <a:r>
              <a:rPr lang="cs-CZ" b="1" dirty="0" smtClean="0">
                <a:solidFill>
                  <a:srgbClr val="000099"/>
                </a:solidFill>
              </a:rPr>
              <a:t>ŘEVAHA ZÁJMU</a:t>
            </a:r>
          </a:p>
          <a:p>
            <a:pPr>
              <a:spcBef>
                <a:spcPts val="0"/>
              </a:spcBef>
            </a:pPr>
            <a:r>
              <a:rPr lang="cs-CZ" dirty="0" smtClean="0">
                <a:solidFill>
                  <a:srgbClr val="000099"/>
                </a:solidFill>
              </a:rPr>
              <a:t>ostatní zájmy jdou stranou (rodina, koníčky)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99"/>
                </a:solidFill>
              </a:rPr>
              <a:t>DROGA NA PLNÝ ÚVAZEK</a:t>
            </a:r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000099"/>
                </a:solidFill>
              </a:rPr>
              <a:t>o</a:t>
            </a:r>
            <a:r>
              <a:rPr lang="cs-CZ" dirty="0" smtClean="0">
                <a:solidFill>
                  <a:srgbClr val="000099"/>
                </a:solidFill>
              </a:rPr>
              <a:t>bstarávání, zneužívání drogy, zotavování se z jejich účinků</a:t>
            </a:r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25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FAKTORY DROGOVÉ ZÁVISLOSTI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DROGA</a:t>
            </a:r>
          </a:p>
          <a:p>
            <a:r>
              <a:rPr lang="cs-CZ" dirty="0">
                <a:solidFill>
                  <a:srgbClr val="000099"/>
                </a:solidFill>
              </a:rPr>
              <a:t>ú</a:t>
            </a:r>
            <a:r>
              <a:rPr lang="cs-CZ" dirty="0" smtClean="0">
                <a:solidFill>
                  <a:srgbClr val="000099"/>
                </a:solidFill>
              </a:rPr>
              <a:t>činek, náročnost užití, dostupnost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OSOBNOST</a:t>
            </a:r>
          </a:p>
          <a:p>
            <a:r>
              <a:rPr lang="cs-CZ" dirty="0">
                <a:solidFill>
                  <a:srgbClr val="000099"/>
                </a:solidFill>
              </a:rPr>
              <a:t>g</a:t>
            </a:r>
            <a:r>
              <a:rPr lang="cs-CZ" dirty="0" smtClean="0">
                <a:solidFill>
                  <a:srgbClr val="000099"/>
                </a:solidFill>
              </a:rPr>
              <a:t>enetické a biologické předpoklady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0099"/>
                </a:solidFill>
              </a:rPr>
              <a:t>SOCIÁLNÍ PROSTŘEDÍ</a:t>
            </a:r>
            <a:endParaRPr lang="cs-CZ" dirty="0" smtClean="0"/>
          </a:p>
          <a:p>
            <a:r>
              <a:rPr lang="cs-CZ" dirty="0">
                <a:solidFill>
                  <a:srgbClr val="000099"/>
                </a:solidFill>
              </a:rPr>
              <a:t>f</a:t>
            </a:r>
            <a:r>
              <a:rPr lang="cs-CZ" dirty="0" smtClean="0">
                <a:solidFill>
                  <a:srgbClr val="000099"/>
                </a:solidFill>
              </a:rPr>
              <a:t>etující party</a:t>
            </a:r>
          </a:p>
          <a:p>
            <a:r>
              <a:rPr lang="cs-CZ" dirty="0">
                <a:solidFill>
                  <a:srgbClr val="000099"/>
                </a:solidFill>
              </a:rPr>
              <a:t>k</a:t>
            </a:r>
            <a:r>
              <a:rPr lang="cs-CZ" dirty="0" smtClean="0">
                <a:solidFill>
                  <a:srgbClr val="000099"/>
                </a:solidFill>
              </a:rPr>
              <a:t>riminální chování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špatná rodinná výchova</a:t>
            </a:r>
          </a:p>
          <a:p>
            <a:r>
              <a:rPr lang="cs-CZ" dirty="0" smtClean="0">
                <a:solidFill>
                  <a:srgbClr val="000099"/>
                </a:solidFill>
              </a:rPr>
              <a:t>osamělost, stres</a:t>
            </a:r>
          </a:p>
          <a:p>
            <a:pPr marL="0" indent="0">
              <a:buNone/>
            </a:pPr>
            <a:endParaRPr lang="cs-CZ" dirty="0" smtClean="0">
              <a:solidFill>
                <a:srgbClr val="000099"/>
              </a:solidFill>
            </a:endParaRPr>
          </a:p>
          <a:p>
            <a:endParaRPr lang="cs-CZ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73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ZÁKLADNÍ DĚLENÍ DROG</a:t>
            </a:r>
            <a:endParaRPr lang="cs-CZ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rgbClr val="000099"/>
              </a:solidFill>
            </a:endParaRPr>
          </a:p>
          <a:p>
            <a:endParaRPr lang="cs-CZ" sz="2800" dirty="0" smtClean="0">
              <a:solidFill>
                <a:srgbClr val="000099"/>
              </a:solidFill>
            </a:endParaRPr>
          </a:p>
          <a:p>
            <a:r>
              <a:rPr lang="cs-CZ" sz="2800" dirty="0" smtClean="0">
                <a:solidFill>
                  <a:srgbClr val="000099"/>
                </a:solidFill>
              </a:rPr>
              <a:t>I. skupina	</a:t>
            </a:r>
            <a:r>
              <a:rPr lang="cs-CZ" sz="2800" b="1" dirty="0" smtClean="0">
                <a:solidFill>
                  <a:srgbClr val="000099"/>
                </a:solidFill>
              </a:rPr>
              <a:t>KONOPNÉ DROGY</a:t>
            </a:r>
          </a:p>
          <a:p>
            <a:r>
              <a:rPr lang="cs-CZ" sz="2800" dirty="0" smtClean="0">
                <a:solidFill>
                  <a:srgbClr val="000099"/>
                </a:solidFill>
              </a:rPr>
              <a:t>II. skupina 	</a:t>
            </a:r>
            <a:r>
              <a:rPr lang="cs-CZ" sz="2800" b="1" dirty="0" smtClean="0">
                <a:solidFill>
                  <a:srgbClr val="000099"/>
                </a:solidFill>
              </a:rPr>
              <a:t>OPIÁTY</a:t>
            </a:r>
          </a:p>
          <a:p>
            <a:r>
              <a:rPr lang="cs-CZ" sz="2800" dirty="0" smtClean="0">
                <a:solidFill>
                  <a:srgbClr val="000099"/>
                </a:solidFill>
              </a:rPr>
              <a:t>III. </a:t>
            </a:r>
            <a:r>
              <a:rPr lang="cs-CZ" sz="2800" dirty="0">
                <a:solidFill>
                  <a:srgbClr val="000099"/>
                </a:solidFill>
              </a:rPr>
              <a:t>s</a:t>
            </a:r>
            <a:r>
              <a:rPr lang="cs-CZ" sz="2800" dirty="0" smtClean="0">
                <a:solidFill>
                  <a:srgbClr val="000099"/>
                </a:solidFill>
              </a:rPr>
              <a:t>kupina 	</a:t>
            </a:r>
            <a:r>
              <a:rPr lang="cs-CZ" sz="2800" b="1" dirty="0" smtClean="0">
                <a:solidFill>
                  <a:srgbClr val="000099"/>
                </a:solidFill>
              </a:rPr>
              <a:t>STIMULAČNÍ LÁTKY</a:t>
            </a:r>
          </a:p>
          <a:p>
            <a:r>
              <a:rPr lang="cs-CZ" sz="2800" dirty="0" smtClean="0">
                <a:solidFill>
                  <a:srgbClr val="000099"/>
                </a:solidFill>
              </a:rPr>
              <a:t>IV. skupina 	</a:t>
            </a:r>
            <a:r>
              <a:rPr lang="cs-CZ" sz="2800" b="1" dirty="0" smtClean="0">
                <a:solidFill>
                  <a:srgbClr val="000099"/>
                </a:solidFill>
              </a:rPr>
              <a:t>HALUCINOGENY</a:t>
            </a:r>
          </a:p>
          <a:p>
            <a:r>
              <a:rPr lang="cs-CZ" sz="2800" dirty="0" smtClean="0">
                <a:solidFill>
                  <a:srgbClr val="000099"/>
                </a:solidFill>
              </a:rPr>
              <a:t>V. skupina 	</a:t>
            </a:r>
            <a:r>
              <a:rPr lang="cs-CZ" sz="2800" b="1" dirty="0" smtClean="0">
                <a:solidFill>
                  <a:srgbClr val="000099"/>
                </a:solidFill>
              </a:rPr>
              <a:t>PSYCHOTROPNÍ LÁTKY</a:t>
            </a:r>
            <a:endParaRPr lang="cs-CZ" sz="28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66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706</Words>
  <Application>Microsoft Office PowerPoint</Application>
  <PresentationFormat>Předvádění na obrazovce (4:3)</PresentationFormat>
  <Paragraphs>161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Palatino Linotype</vt:lpstr>
      <vt:lpstr>Times New Roman</vt:lpstr>
      <vt:lpstr>Verdana</vt:lpstr>
      <vt:lpstr>Exekutivní</vt:lpstr>
      <vt:lpstr>PROTIDROGOVÁ PREVENCE  Drogy  </vt:lpstr>
      <vt:lpstr>Prezentace aplikace PowerPoint</vt:lpstr>
      <vt:lpstr>DROGA</vt:lpstr>
      <vt:lpstr>DROGOVÁ ZÁVISLOST</vt:lpstr>
      <vt:lpstr>„ÚZUS – ABÚZUS“</vt:lpstr>
      <vt:lpstr>ZNEUŽÍVÁNÍ DROG</vt:lpstr>
      <vt:lpstr>HLAVNÍ RYSY DROGOVÉ ZÁVISLOSTI</vt:lpstr>
      <vt:lpstr>FAKTORY DROGOVÉ ZÁVISLOSTI</vt:lpstr>
      <vt:lpstr>ZÁKLADNÍ DĚLENÍ DROG</vt:lpstr>
      <vt:lpstr>DĚLENÍ DROG PODLE ÚČINKŮ</vt:lpstr>
      <vt:lpstr>ROZDĚLENÍ PODLE POSTOJE SPOLEČNOSTI</vt:lpstr>
      <vt:lpstr>ROZDĚLENÍ PODLE RIZIKA ZÁVISLOSTI</vt:lpstr>
      <vt:lpstr>PREVENCE DROGOVÉ ZÁVISLOSTI</vt:lpstr>
      <vt:lpstr>DROGY A INFEKČNÍ CHOROBY</vt:lpstr>
      <vt:lpstr>POUŽITÉ ZDROJE</vt:lpstr>
    </vt:vector>
  </TitlesOfParts>
  <Company>Speciální základní škola Česká Kamenice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PROTIDROGOVÁ PREVENCE  Historie a současnost drogové situace  v České republice</dc:title>
  <dc:creator>franzova</dc:creator>
  <cp:lastModifiedBy>Mgr. Jan Řezníček</cp:lastModifiedBy>
  <cp:revision>67</cp:revision>
  <dcterms:created xsi:type="dcterms:W3CDTF">2012-06-27T08:54:30Z</dcterms:created>
  <dcterms:modified xsi:type="dcterms:W3CDTF">2021-03-02T07:50:34Z</dcterms:modified>
</cp:coreProperties>
</file>