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70" r:id="rId3"/>
    <p:sldId id="257" r:id="rId4"/>
    <p:sldId id="265" r:id="rId5"/>
    <p:sldId id="263" r:id="rId6"/>
    <p:sldId id="271" r:id="rId7"/>
    <p:sldId id="266" r:id="rId8"/>
    <p:sldId id="264" r:id="rId9"/>
    <p:sldId id="258" r:id="rId10"/>
    <p:sldId id="259" r:id="rId11"/>
    <p:sldId id="260" r:id="rId12"/>
    <p:sldId id="272" r:id="rId13"/>
    <p:sldId id="262" r:id="rId14"/>
    <p:sldId id="261" r:id="rId15"/>
    <p:sldId id="267" r:id="rId16"/>
    <p:sldId id="268" r:id="rId17"/>
    <p:sldId id="269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9" autoAdjust="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A6E7C-99E8-4143-B1FA-9A0541A26578}" type="datetimeFigureOut">
              <a:rPr lang="cs-CZ" smtClean="0"/>
              <a:pPr/>
              <a:t>18.11.2020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33560-4A5E-456A-AC76-5F9CC5275CE8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33560-4A5E-456A-AC76-5F9CC5275CE8}" type="slidenum">
              <a:rPr lang="cs-CZ" smtClean="0"/>
              <a:pPr/>
              <a:t>17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6D1D-46AF-416B-8738-262A40B1E37F}" type="datetimeFigureOut">
              <a:rPr lang="cs-CZ" smtClean="0"/>
              <a:pPr/>
              <a:t>18.11.2020</a:t>
            </a:fld>
            <a:endParaRPr lang="cs-CZ" dirty="0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81614-9F76-4045-A321-53D564D4DEE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6D1D-46AF-416B-8738-262A40B1E37F}" type="datetimeFigureOut">
              <a:rPr lang="cs-CZ" smtClean="0"/>
              <a:pPr/>
              <a:t>18.11.2020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81614-9F76-4045-A321-53D564D4DEE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6D1D-46AF-416B-8738-262A40B1E37F}" type="datetimeFigureOut">
              <a:rPr lang="cs-CZ" smtClean="0"/>
              <a:pPr/>
              <a:t>18.11.2020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81614-9F76-4045-A321-53D564D4DEE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6D1D-46AF-416B-8738-262A40B1E37F}" type="datetimeFigureOut">
              <a:rPr lang="cs-CZ" smtClean="0"/>
              <a:pPr/>
              <a:t>18.11.2020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81614-9F76-4045-A321-53D564D4DEE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6D1D-46AF-416B-8738-262A40B1E37F}" type="datetimeFigureOut">
              <a:rPr lang="cs-CZ" smtClean="0"/>
              <a:pPr/>
              <a:t>18.11.2020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81614-9F76-4045-A321-53D564D4DEE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6D1D-46AF-416B-8738-262A40B1E37F}" type="datetimeFigureOut">
              <a:rPr lang="cs-CZ" smtClean="0"/>
              <a:pPr/>
              <a:t>18.11.2020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81614-9F76-4045-A321-53D564D4DEE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6D1D-46AF-416B-8738-262A40B1E37F}" type="datetimeFigureOut">
              <a:rPr lang="cs-CZ" smtClean="0"/>
              <a:pPr/>
              <a:t>18.11.2020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81614-9F76-4045-A321-53D564D4DEE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6D1D-46AF-416B-8738-262A40B1E37F}" type="datetimeFigureOut">
              <a:rPr lang="cs-CZ" smtClean="0"/>
              <a:pPr/>
              <a:t>18.11.2020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81614-9F76-4045-A321-53D564D4DEE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6D1D-46AF-416B-8738-262A40B1E37F}" type="datetimeFigureOut">
              <a:rPr lang="cs-CZ" smtClean="0"/>
              <a:pPr/>
              <a:t>18.11.2020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81614-9F76-4045-A321-53D564D4DEE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6D1D-46AF-416B-8738-262A40B1E37F}" type="datetimeFigureOut">
              <a:rPr lang="cs-CZ" smtClean="0"/>
              <a:pPr/>
              <a:t>18.11.2020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81614-9F76-4045-A321-53D564D4DEE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6D1D-46AF-416B-8738-262A40B1E37F}" type="datetimeFigureOut">
              <a:rPr lang="cs-CZ" smtClean="0"/>
              <a:pPr/>
              <a:t>18.11.2020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81614-9F76-4045-A321-53D564D4DEE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5676D1D-46AF-416B-8738-262A40B1E37F}" type="datetimeFigureOut">
              <a:rPr lang="cs-CZ" smtClean="0"/>
              <a:pPr/>
              <a:t>18.11.2020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DC81614-9F76-4045-A321-53D564D4DEE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LgAJzct97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slide" Target="slide1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14.xml"/><Relationship Id="rId5" Type="http://schemas.openxmlformats.org/officeDocument/2006/relationships/slide" Target="slide13.xml"/><Relationship Id="rId4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>
                <a:effectLst/>
                <a:latin typeface="Calibri" pitchFamily="34" charset="0"/>
              </a:rPr>
              <a:t>NÁZVOSLOVÍ SOLÍ</a:t>
            </a:r>
            <a:endParaRPr lang="cs-CZ" sz="4400" b="1" dirty="0">
              <a:effectLst/>
              <a:latin typeface="Calibri" pitchFamily="34" charset="0"/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24323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32" name="Picture 8" descr="C:\Documents and Settings\Lenka\Local Settings\Temporary Internet Files\Content.IE5\URS2037F\MC90029581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343338"/>
            <a:ext cx="3457903" cy="33179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400" b="1" dirty="0" smtClean="0">
                <a:effectLst/>
                <a:latin typeface="Calibri" pitchFamily="34" charset="0"/>
              </a:rPr>
              <a:t>Názvosloví solí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556792"/>
            <a:ext cx="7890080" cy="4691608"/>
          </a:xfrm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marL="0">
              <a:lnSpc>
                <a:spcPct val="110000"/>
              </a:lnSpc>
              <a:buNone/>
            </a:pPr>
            <a:r>
              <a:rPr lang="cs-CZ" sz="3600" b="1" u="sng" dirty="0" smtClean="0">
                <a:latin typeface="Calibri" pitchFamily="34" charset="0"/>
              </a:rPr>
              <a:t>2) Obecný název</a:t>
            </a:r>
          </a:p>
          <a:p>
            <a:pPr marL="0">
              <a:lnSpc>
                <a:spcPct val="110000"/>
              </a:lnSpc>
              <a:buNone/>
            </a:pPr>
            <a:r>
              <a:rPr lang="cs-CZ" sz="2400" i="1" u="sng" dirty="0" smtClean="0">
                <a:latin typeface="Calibri" pitchFamily="34" charset="0"/>
              </a:rPr>
              <a:t>a) Soli bezkyslíkatých kyselin </a:t>
            </a:r>
          </a:p>
          <a:p>
            <a:pPr marL="0" indent="-514350">
              <a:lnSpc>
                <a:spcPct val="150000"/>
              </a:lnSpc>
              <a:buNone/>
            </a:pPr>
            <a:r>
              <a:rPr lang="cs-CZ" dirty="0" smtClean="0">
                <a:latin typeface="Calibri" pitchFamily="34" charset="0"/>
              </a:rPr>
              <a:t>podstatné jméno zakončené na  </a:t>
            </a:r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– id</a:t>
            </a:r>
          </a:p>
          <a:p>
            <a:pPr marL="0" indent="-514350">
              <a:lnSpc>
                <a:spcPct val="110000"/>
              </a:lnSpc>
              <a:buNone/>
            </a:pPr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</a:rPr>
              <a:t>+   </a:t>
            </a:r>
          </a:p>
          <a:p>
            <a:pPr marL="0" indent="-514350">
              <a:lnSpc>
                <a:spcPct val="150000"/>
              </a:lnSpc>
              <a:buNone/>
            </a:pPr>
            <a:r>
              <a:rPr lang="cs-CZ" dirty="0" smtClean="0">
                <a:latin typeface="Calibri" pitchFamily="34" charset="0"/>
              </a:rPr>
              <a:t>přídavné jméno odvozené od kationtu, jehož </a:t>
            </a:r>
            <a:r>
              <a:rPr lang="cs-CZ" dirty="0" smtClean="0">
                <a:solidFill>
                  <a:srgbClr val="7030A0"/>
                </a:solidFill>
                <a:latin typeface="Calibri" pitchFamily="34" charset="0"/>
                <a:hlinkClick r:id="rId2" action="ppaction://hlinksldjump"/>
              </a:rPr>
              <a:t>koncovka</a:t>
            </a:r>
            <a:r>
              <a:rPr lang="cs-CZ" dirty="0" smtClean="0">
                <a:latin typeface="Calibri" pitchFamily="34" charset="0"/>
              </a:rPr>
              <a:t> odpovídá </a:t>
            </a:r>
            <a:r>
              <a:rPr lang="cs-CZ" dirty="0" smtClean="0">
                <a:solidFill>
                  <a:srgbClr val="7030A0"/>
                </a:solidFill>
                <a:latin typeface="Calibri" pitchFamily="34" charset="0"/>
              </a:rPr>
              <a:t>náboji kationtu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cs-CZ" dirty="0" smtClean="0">
                <a:latin typeface="Calibri" pitchFamily="34" charset="0"/>
              </a:rPr>
              <a:t>Př.  Na</a:t>
            </a:r>
            <a:r>
              <a:rPr lang="cs-CZ" baseline="30000" dirty="0" smtClean="0">
                <a:solidFill>
                  <a:srgbClr val="7030A0"/>
                </a:solidFill>
                <a:latin typeface="Calibri" pitchFamily="34" charset="0"/>
              </a:rPr>
              <a:t>+</a:t>
            </a:r>
            <a:r>
              <a:rPr lang="cs-CZ" dirty="0" smtClean="0">
                <a:latin typeface="Calibri" pitchFamily="34" charset="0"/>
              </a:rPr>
              <a:t>Cl  chlor</a:t>
            </a:r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id</a:t>
            </a:r>
            <a:r>
              <a:rPr lang="cs-CZ" dirty="0" smtClean="0">
                <a:latin typeface="Calibri" pitchFamily="34" charset="0"/>
              </a:rPr>
              <a:t> sod</a:t>
            </a:r>
            <a:r>
              <a:rPr lang="cs-CZ" dirty="0" smtClean="0">
                <a:solidFill>
                  <a:srgbClr val="92D050"/>
                </a:solidFill>
                <a:latin typeface="Calibri" pitchFamily="34" charset="0"/>
              </a:rPr>
              <a:t>ný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5" name="Rovnoramenný trojúhelník 4">
            <a:hlinkClick r:id="rId3" action="ppaction://hlinksldjump"/>
          </p:cNvPr>
          <p:cNvSpPr/>
          <p:nvPr/>
        </p:nvSpPr>
        <p:spPr>
          <a:xfrm>
            <a:off x="8532440" y="6309320"/>
            <a:ext cx="432048" cy="360040"/>
          </a:xfrm>
          <a:prstGeom prst="triangl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6" name="Přímá spojovací šipka 5">
            <a:hlinkClick r:id="rId3" action="ppaction://hlinksldjump"/>
          </p:cNvPr>
          <p:cNvCxnSpPr/>
          <p:nvPr/>
        </p:nvCxnSpPr>
        <p:spPr>
          <a:xfrm>
            <a:off x="8604448" y="6525344"/>
            <a:ext cx="2520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400" b="1" dirty="0" smtClean="0">
                <a:effectLst/>
                <a:latin typeface="Calibri" pitchFamily="34" charset="0"/>
              </a:rPr>
              <a:t>Názvosloví solí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933528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>
              <a:buNone/>
            </a:pPr>
            <a:r>
              <a:rPr lang="cs-CZ" sz="6400" b="1" u="sng" dirty="0" smtClean="0">
                <a:latin typeface="Calibri" pitchFamily="34" charset="0"/>
              </a:rPr>
              <a:t>2) Obecný název</a:t>
            </a:r>
          </a:p>
          <a:p>
            <a:pPr marL="514350" indent="-514350">
              <a:buNone/>
            </a:pPr>
            <a:r>
              <a:rPr lang="cs-CZ" sz="3800" i="1" u="sng" dirty="0" smtClean="0">
                <a:latin typeface="Calibri" pitchFamily="34" charset="0"/>
              </a:rPr>
              <a:t>b) Soli kyslíkatých kyselin</a:t>
            </a:r>
          </a:p>
          <a:p>
            <a:pPr marL="0" indent="-514350">
              <a:lnSpc>
                <a:spcPct val="150000"/>
              </a:lnSpc>
              <a:buNone/>
            </a:pPr>
            <a:r>
              <a:rPr lang="cs-CZ" sz="4500" dirty="0" smtClean="0">
                <a:latin typeface="Calibri" pitchFamily="34" charset="0"/>
              </a:rPr>
              <a:t>podstatné jméno odvozené od názvu kyseliny  zakončené na koncovku </a:t>
            </a:r>
            <a:r>
              <a:rPr lang="cs-CZ" sz="4500" dirty="0" smtClean="0">
                <a:solidFill>
                  <a:srgbClr val="FF0000"/>
                </a:solidFill>
                <a:latin typeface="Calibri" pitchFamily="34" charset="0"/>
              </a:rPr>
              <a:t>–</a:t>
            </a:r>
            <a:r>
              <a:rPr lang="cs-CZ" sz="4500" dirty="0" err="1" smtClean="0">
                <a:solidFill>
                  <a:srgbClr val="FF0000"/>
                </a:solidFill>
                <a:latin typeface="Calibri" pitchFamily="34" charset="0"/>
              </a:rPr>
              <a:t>an</a:t>
            </a:r>
            <a:r>
              <a:rPr lang="cs-CZ" sz="4500" dirty="0" smtClean="0">
                <a:solidFill>
                  <a:srgbClr val="FF0000"/>
                </a:solidFill>
                <a:latin typeface="Calibri" pitchFamily="34" charset="0"/>
              </a:rPr>
              <a:t>  </a:t>
            </a:r>
          </a:p>
          <a:p>
            <a:pPr marL="0" indent="-514350">
              <a:lnSpc>
                <a:spcPct val="150000"/>
              </a:lnSpc>
              <a:buNone/>
            </a:pPr>
            <a:r>
              <a:rPr lang="cs-CZ" sz="4500" dirty="0" smtClean="0">
                <a:latin typeface="Calibri" pitchFamily="34" charset="0"/>
              </a:rPr>
              <a:t>+</a:t>
            </a:r>
          </a:p>
          <a:p>
            <a:pPr marL="72000" indent="-514350">
              <a:lnSpc>
                <a:spcPct val="150000"/>
              </a:lnSpc>
              <a:buNone/>
            </a:pPr>
            <a:r>
              <a:rPr lang="cs-CZ" sz="4500" dirty="0" smtClean="0">
                <a:latin typeface="Calibri" pitchFamily="34" charset="0"/>
              </a:rPr>
              <a:t> přídavné jméno odvozené od kationtu zakončené  </a:t>
            </a:r>
            <a:r>
              <a:rPr lang="cs-CZ" sz="4500" dirty="0" smtClean="0">
                <a:latin typeface="Calibri" pitchFamily="34" charset="0"/>
                <a:hlinkClick r:id="rId2" action="ppaction://hlinksldjump"/>
              </a:rPr>
              <a:t>koncovkou</a:t>
            </a:r>
            <a:r>
              <a:rPr lang="cs-CZ" sz="4500" dirty="0" smtClean="0">
                <a:latin typeface="Calibri" pitchFamily="34" charset="0"/>
              </a:rPr>
              <a:t> odpovídající </a:t>
            </a:r>
            <a:r>
              <a:rPr lang="cs-CZ" sz="4500" dirty="0" smtClean="0">
                <a:solidFill>
                  <a:srgbClr val="0070C0"/>
                </a:solidFill>
                <a:latin typeface="Calibri" pitchFamily="34" charset="0"/>
              </a:rPr>
              <a:t>náboji kationtu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cs-CZ" sz="4500" dirty="0" smtClean="0">
                <a:latin typeface="Calibri" pitchFamily="34" charset="0"/>
              </a:rPr>
              <a:t>Př. Cu</a:t>
            </a:r>
            <a:r>
              <a:rPr lang="cs-CZ" sz="4500" baseline="30000" dirty="0" smtClean="0">
                <a:solidFill>
                  <a:srgbClr val="0070C0"/>
                </a:solidFill>
                <a:latin typeface="Calibri" pitchFamily="34" charset="0"/>
              </a:rPr>
              <a:t>2+</a:t>
            </a:r>
            <a:r>
              <a:rPr lang="cs-CZ" sz="4500" dirty="0" smtClean="0">
                <a:latin typeface="Calibri" pitchFamily="34" charset="0"/>
              </a:rPr>
              <a:t>SO</a:t>
            </a:r>
            <a:r>
              <a:rPr lang="cs-CZ" sz="4500" baseline="-25000" dirty="0" smtClean="0">
                <a:latin typeface="Calibri" pitchFamily="34" charset="0"/>
              </a:rPr>
              <a:t>4</a:t>
            </a:r>
            <a:r>
              <a:rPr lang="cs-CZ" sz="4500" dirty="0" smtClean="0">
                <a:latin typeface="Calibri" pitchFamily="34" charset="0"/>
              </a:rPr>
              <a:t>  sír</a:t>
            </a:r>
            <a:r>
              <a:rPr lang="cs-CZ" sz="4500" dirty="0" smtClean="0">
                <a:solidFill>
                  <a:srgbClr val="FF0000"/>
                </a:solidFill>
                <a:latin typeface="Calibri" pitchFamily="34" charset="0"/>
              </a:rPr>
              <a:t>an</a:t>
            </a:r>
            <a:r>
              <a:rPr lang="cs-CZ" sz="4500" dirty="0" smtClean="0">
                <a:latin typeface="Calibri" pitchFamily="34" charset="0"/>
              </a:rPr>
              <a:t> měď</a:t>
            </a:r>
            <a:r>
              <a:rPr lang="cs-CZ" sz="4500" dirty="0" smtClean="0">
                <a:solidFill>
                  <a:srgbClr val="92D050"/>
                </a:solidFill>
                <a:latin typeface="Calibri" pitchFamily="34" charset="0"/>
              </a:rPr>
              <a:t>natý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5" name="Rovnoramenný trojúhelník 4">
            <a:hlinkClick r:id="rId3" action="ppaction://hlinksldjump"/>
          </p:cNvPr>
          <p:cNvSpPr/>
          <p:nvPr/>
        </p:nvSpPr>
        <p:spPr>
          <a:xfrm>
            <a:off x="8532440" y="6309320"/>
            <a:ext cx="432048" cy="360040"/>
          </a:xfrm>
          <a:prstGeom prst="triangl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6" name="Přímá spojovací šipka 5">
            <a:hlinkClick r:id="rId3" action="ppaction://hlinksldjump"/>
          </p:cNvPr>
          <p:cNvCxnSpPr/>
          <p:nvPr/>
        </p:nvCxnSpPr>
        <p:spPr>
          <a:xfrm>
            <a:off x="8604448" y="6525344"/>
            <a:ext cx="2520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pPr marL="0">
              <a:buNone/>
            </a:pPr>
            <a:r>
              <a:rPr lang="cs-CZ" dirty="0" smtClean="0">
                <a:latin typeface="Calibri" pitchFamily="34" charset="0"/>
              </a:rPr>
              <a:t>Na základě principu analogie můžeme odvodit názvy aniontů.</a:t>
            </a:r>
          </a:p>
          <a:p>
            <a:pPr marL="0">
              <a:buNone/>
            </a:pPr>
            <a:r>
              <a:rPr lang="cs-CZ" dirty="0" smtClean="0">
                <a:latin typeface="Calibri" pitchFamily="34" charset="0"/>
              </a:rPr>
              <a:t> </a:t>
            </a:r>
          </a:p>
          <a:p>
            <a:pPr marL="0">
              <a:buNone/>
            </a:pPr>
            <a:r>
              <a:rPr lang="cs-CZ" sz="3600" dirty="0" smtClean="0">
                <a:solidFill>
                  <a:srgbClr val="00B050"/>
                </a:solidFill>
                <a:latin typeface="Calibri" pitchFamily="34" charset="0"/>
              </a:rPr>
              <a:t>    C</a:t>
            </a:r>
            <a:r>
              <a:rPr lang="cs-CZ" sz="3600" dirty="0" smtClean="0">
                <a:latin typeface="Calibri" pitchFamily="34" charset="0"/>
              </a:rPr>
              <a:t>O</a:t>
            </a:r>
            <a:r>
              <a:rPr lang="cs-CZ" sz="3600" baseline="-25000" dirty="0" smtClean="0">
                <a:solidFill>
                  <a:srgbClr val="FF0000"/>
                </a:solidFill>
                <a:latin typeface="Calibri" pitchFamily="34" charset="0"/>
              </a:rPr>
              <a:t>3</a:t>
            </a:r>
            <a:r>
              <a:rPr lang="cs-CZ" sz="3600" baseline="30000" dirty="0" smtClean="0">
                <a:solidFill>
                  <a:srgbClr val="FF0000"/>
                </a:solidFill>
                <a:latin typeface="Calibri" pitchFamily="34" charset="0"/>
              </a:rPr>
              <a:t>2- </a:t>
            </a:r>
            <a:r>
              <a:rPr lang="cs-CZ" sz="3600" baseline="30000" dirty="0" smtClean="0">
                <a:latin typeface="Calibri" pitchFamily="34" charset="0"/>
              </a:rPr>
              <a:t>  </a:t>
            </a:r>
            <a:r>
              <a:rPr lang="cs-CZ" sz="3600" dirty="0" smtClean="0">
                <a:latin typeface="Calibri" pitchFamily="34" charset="0"/>
              </a:rPr>
              <a:t>uhl</a:t>
            </a:r>
            <a:r>
              <a:rPr lang="cs-CZ" sz="3600" dirty="0" smtClean="0">
                <a:solidFill>
                  <a:srgbClr val="7030A0"/>
                </a:solidFill>
                <a:latin typeface="Calibri" pitchFamily="34" charset="0"/>
              </a:rPr>
              <a:t>ičitan</a:t>
            </a:r>
            <a:r>
              <a:rPr lang="cs-CZ" sz="3600" dirty="0" smtClean="0">
                <a:latin typeface="Calibri" pitchFamily="34" charset="0"/>
              </a:rPr>
              <a:t>             </a:t>
            </a:r>
            <a:r>
              <a:rPr lang="cs-CZ" sz="3600" dirty="0" smtClean="0">
                <a:solidFill>
                  <a:srgbClr val="00B050"/>
                </a:solidFill>
                <a:latin typeface="Calibri" pitchFamily="34" charset="0"/>
              </a:rPr>
              <a:t>S</a:t>
            </a:r>
            <a:r>
              <a:rPr lang="cs-CZ" sz="3600" dirty="0" smtClean="0">
                <a:latin typeface="Calibri" pitchFamily="34" charset="0"/>
              </a:rPr>
              <a:t>O</a:t>
            </a:r>
            <a:r>
              <a:rPr lang="cs-CZ" sz="3600" baseline="-25000" dirty="0" smtClean="0">
                <a:solidFill>
                  <a:srgbClr val="FF0000"/>
                </a:solidFill>
                <a:latin typeface="Calibri" pitchFamily="34" charset="0"/>
              </a:rPr>
              <a:t>4</a:t>
            </a:r>
            <a:r>
              <a:rPr lang="cs-CZ" sz="3600" baseline="30000" dirty="0" smtClean="0">
                <a:solidFill>
                  <a:srgbClr val="FF0000"/>
                </a:solidFill>
                <a:latin typeface="Calibri" pitchFamily="34" charset="0"/>
              </a:rPr>
              <a:t>2-</a:t>
            </a:r>
            <a:r>
              <a:rPr lang="cs-CZ" sz="3600" baseline="30000" dirty="0" smtClean="0">
                <a:latin typeface="Calibri" pitchFamily="34" charset="0"/>
              </a:rPr>
              <a:t>  </a:t>
            </a:r>
            <a:r>
              <a:rPr lang="cs-CZ" sz="3600" dirty="0" smtClean="0">
                <a:latin typeface="Calibri" pitchFamily="34" charset="0"/>
              </a:rPr>
              <a:t>sír</a:t>
            </a:r>
            <a:r>
              <a:rPr lang="cs-CZ" sz="3600" dirty="0" smtClean="0">
                <a:solidFill>
                  <a:srgbClr val="7030A0"/>
                </a:solidFill>
                <a:latin typeface="Calibri" pitchFamily="34" charset="0"/>
              </a:rPr>
              <a:t>an</a:t>
            </a:r>
            <a:endParaRPr lang="cs-CZ" sz="3600" baseline="30000" dirty="0" smtClean="0">
              <a:solidFill>
                <a:srgbClr val="7030A0"/>
              </a:solidFill>
              <a:latin typeface="Calibri" pitchFamily="34" charset="0"/>
            </a:endParaRPr>
          </a:p>
          <a:p>
            <a:pPr marL="0">
              <a:buNone/>
            </a:pPr>
            <a:endParaRPr lang="cs-CZ" sz="3600" baseline="30000" dirty="0" smtClean="0">
              <a:latin typeface="Calibri" pitchFamily="34" charset="0"/>
            </a:endParaRPr>
          </a:p>
          <a:p>
            <a:pPr marL="0">
              <a:buNone/>
            </a:pPr>
            <a:endParaRPr lang="cs-CZ" sz="3600" baseline="30000" dirty="0" smtClean="0">
              <a:latin typeface="Calibri" pitchFamily="34" charset="0"/>
            </a:endParaRPr>
          </a:p>
          <a:p>
            <a:pPr marL="0">
              <a:buNone/>
            </a:pPr>
            <a:r>
              <a:rPr lang="cs-CZ" sz="3600" dirty="0" smtClean="0">
                <a:solidFill>
                  <a:srgbClr val="00B050"/>
                </a:solidFill>
                <a:latin typeface="Calibri" pitchFamily="34" charset="0"/>
              </a:rPr>
              <a:t>   Si</a:t>
            </a:r>
            <a:r>
              <a:rPr lang="cs-CZ" sz="3600" dirty="0" smtClean="0">
                <a:latin typeface="Calibri" pitchFamily="34" charset="0"/>
              </a:rPr>
              <a:t>O</a:t>
            </a:r>
            <a:r>
              <a:rPr lang="cs-CZ" sz="3600" baseline="-25000" dirty="0" smtClean="0">
                <a:solidFill>
                  <a:srgbClr val="FF0000"/>
                </a:solidFill>
                <a:latin typeface="Calibri" pitchFamily="34" charset="0"/>
              </a:rPr>
              <a:t>3</a:t>
            </a:r>
            <a:r>
              <a:rPr lang="cs-CZ" sz="3600" baseline="30000" dirty="0" smtClean="0">
                <a:solidFill>
                  <a:srgbClr val="FF0000"/>
                </a:solidFill>
                <a:latin typeface="Calibri" pitchFamily="34" charset="0"/>
              </a:rPr>
              <a:t>2-</a:t>
            </a:r>
            <a:r>
              <a:rPr lang="cs-CZ" sz="3600" dirty="0" smtClean="0">
                <a:latin typeface="Calibri" pitchFamily="34" charset="0"/>
              </a:rPr>
              <a:t>  křem</a:t>
            </a:r>
            <a:r>
              <a:rPr lang="cs-CZ" sz="3600" dirty="0" smtClean="0">
                <a:solidFill>
                  <a:srgbClr val="7030A0"/>
                </a:solidFill>
                <a:latin typeface="Calibri" pitchFamily="34" charset="0"/>
              </a:rPr>
              <a:t>ičitan    </a:t>
            </a:r>
            <a:r>
              <a:rPr lang="cs-CZ" sz="3600" dirty="0" smtClean="0">
                <a:latin typeface="Calibri" pitchFamily="34" charset="0"/>
              </a:rPr>
              <a:t>     </a:t>
            </a:r>
            <a:r>
              <a:rPr lang="cs-CZ" sz="3600" dirty="0" smtClean="0">
                <a:solidFill>
                  <a:srgbClr val="00B050"/>
                </a:solidFill>
                <a:latin typeface="Calibri" pitchFamily="34" charset="0"/>
              </a:rPr>
              <a:t>Se</a:t>
            </a:r>
            <a:r>
              <a:rPr lang="cs-CZ" sz="3600" dirty="0" smtClean="0">
                <a:latin typeface="Calibri" pitchFamily="34" charset="0"/>
              </a:rPr>
              <a:t>O</a:t>
            </a:r>
            <a:r>
              <a:rPr lang="cs-CZ" sz="3600" baseline="-25000" dirty="0" smtClean="0">
                <a:solidFill>
                  <a:srgbClr val="FF0000"/>
                </a:solidFill>
                <a:latin typeface="Calibri" pitchFamily="34" charset="0"/>
              </a:rPr>
              <a:t>4</a:t>
            </a:r>
            <a:r>
              <a:rPr lang="cs-CZ" sz="3600" baseline="30000" dirty="0" smtClean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cs-CZ" sz="3600" baseline="30000" dirty="0" smtClean="0">
                <a:latin typeface="Calibri" pitchFamily="34" charset="0"/>
              </a:rPr>
              <a:t>- </a:t>
            </a:r>
            <a:r>
              <a:rPr lang="cs-CZ" sz="3600" dirty="0" err="1" smtClean="0">
                <a:latin typeface="Calibri" pitchFamily="34" charset="0"/>
              </a:rPr>
              <a:t>selen</a:t>
            </a:r>
            <a:r>
              <a:rPr lang="cs-CZ" sz="3600" dirty="0" err="1" smtClean="0">
                <a:solidFill>
                  <a:srgbClr val="7030A0"/>
                </a:solidFill>
                <a:latin typeface="Calibri" pitchFamily="34" charset="0"/>
              </a:rPr>
              <a:t>an</a:t>
            </a:r>
            <a:endParaRPr lang="cs-CZ" sz="3600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042988" y="274638"/>
            <a:ext cx="7891462" cy="11430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400" b="1" dirty="0" smtClean="0">
                <a:effectLst/>
                <a:latin typeface="Calibri" pitchFamily="34" charset="0"/>
              </a:rPr>
              <a:t>Názvosloví solí</a:t>
            </a:r>
            <a:r>
              <a:rPr lang="cs-CZ" sz="4400" b="1" dirty="0" smtClean="0">
                <a:latin typeface="Calibri" pitchFamily="34" charset="0"/>
              </a:rPr>
              <a:t> </a:t>
            </a:r>
            <a:endParaRPr lang="cs-CZ" sz="4400" dirty="0"/>
          </a:p>
        </p:txBody>
      </p:sp>
      <p:sp>
        <p:nvSpPr>
          <p:cNvPr id="5" name="Šipka dolů 4"/>
          <p:cNvSpPr/>
          <p:nvPr/>
        </p:nvSpPr>
        <p:spPr>
          <a:xfrm>
            <a:off x="1475656" y="3717032"/>
            <a:ext cx="540000" cy="90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5508104" y="3717032"/>
            <a:ext cx="540000" cy="90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Rovnoramenný trojúhelník 6">
            <a:hlinkClick r:id="rId2" action="ppaction://hlinksldjump"/>
          </p:cNvPr>
          <p:cNvSpPr/>
          <p:nvPr/>
        </p:nvSpPr>
        <p:spPr>
          <a:xfrm>
            <a:off x="8532440" y="6309320"/>
            <a:ext cx="432048" cy="360040"/>
          </a:xfrm>
          <a:prstGeom prst="triangl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8" name="Přímá spojovací šipka 7">
            <a:hlinkClick r:id="rId2" action="ppaction://hlinksldjump"/>
          </p:cNvPr>
          <p:cNvCxnSpPr/>
          <p:nvPr/>
        </p:nvCxnSpPr>
        <p:spPr>
          <a:xfrm>
            <a:off x="8604448" y="6525344"/>
            <a:ext cx="2520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400" b="1" dirty="0" smtClean="0">
                <a:effectLst/>
                <a:latin typeface="Calibri" pitchFamily="34" charset="0"/>
              </a:rPr>
              <a:t>Názvosloví solí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  <a:ln>
            <a:solidFill>
              <a:schemeClr val="bg1"/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3900" b="1" u="sng" dirty="0" smtClean="0">
                <a:latin typeface="Calibri" pitchFamily="34" charset="0"/>
              </a:rPr>
              <a:t>3) Tvorba názvu soli ze vzorce:</a:t>
            </a:r>
          </a:p>
          <a:p>
            <a:pPr>
              <a:buNone/>
            </a:pPr>
            <a:r>
              <a:rPr lang="cs-CZ" i="1" dirty="0" smtClean="0">
                <a:latin typeface="Calibri" pitchFamily="34" charset="0"/>
              </a:rPr>
              <a:t>Př. Jak se jmenuje sloučenina o vzorci </a:t>
            </a:r>
            <a:r>
              <a:rPr lang="cs-CZ" i="1" dirty="0" smtClean="0">
                <a:solidFill>
                  <a:srgbClr val="FF0000"/>
                </a:solidFill>
                <a:latin typeface="Calibri" pitchFamily="34" charset="0"/>
              </a:rPr>
              <a:t>CaCO</a:t>
            </a:r>
            <a:r>
              <a:rPr lang="cs-CZ" i="1" baseline="-25000" dirty="0" smtClean="0">
                <a:solidFill>
                  <a:srgbClr val="FF0000"/>
                </a:solidFill>
                <a:latin typeface="Calibri" pitchFamily="34" charset="0"/>
              </a:rPr>
              <a:t>3</a:t>
            </a:r>
            <a:r>
              <a:rPr lang="cs-CZ" i="1" dirty="0" smtClean="0">
                <a:latin typeface="Calibri" pitchFamily="34" charset="0"/>
              </a:rPr>
              <a:t>?</a:t>
            </a:r>
          </a:p>
          <a:p>
            <a:pPr marL="324000" indent="-514350">
              <a:lnSpc>
                <a:spcPct val="150000"/>
              </a:lnSpc>
              <a:buNone/>
            </a:pPr>
            <a:r>
              <a:rPr lang="cs-CZ" sz="2600" dirty="0" smtClean="0">
                <a:latin typeface="Calibri" pitchFamily="34" charset="0"/>
              </a:rPr>
              <a:t>1) Určíme aniont a kationt. Ca</a:t>
            </a:r>
            <a:r>
              <a:rPr lang="cs-CZ" sz="2600" baseline="30000" dirty="0" smtClean="0">
                <a:latin typeface="Calibri" pitchFamily="34" charset="0"/>
              </a:rPr>
              <a:t>n+  </a:t>
            </a:r>
            <a:r>
              <a:rPr lang="cs-CZ" sz="2600" dirty="0" smtClean="0">
                <a:latin typeface="Calibri" pitchFamily="34" charset="0"/>
              </a:rPr>
              <a:t>CO</a:t>
            </a:r>
            <a:r>
              <a:rPr lang="cs-CZ" sz="2600" baseline="-25000" dirty="0" smtClean="0">
                <a:latin typeface="Calibri" pitchFamily="34" charset="0"/>
              </a:rPr>
              <a:t>3</a:t>
            </a:r>
            <a:r>
              <a:rPr lang="cs-CZ" sz="2600" baseline="30000" dirty="0" smtClean="0">
                <a:latin typeface="Calibri" pitchFamily="34" charset="0"/>
              </a:rPr>
              <a:t>m-</a:t>
            </a:r>
          </a:p>
          <a:p>
            <a:pPr marL="324000" indent="-514350">
              <a:buNone/>
            </a:pPr>
            <a:r>
              <a:rPr lang="cs-CZ" sz="2600" dirty="0" smtClean="0">
                <a:latin typeface="Calibri" pitchFamily="34" charset="0"/>
              </a:rPr>
              <a:t>2) Podle aniontu určíme od jaké kyseliny je sůl odvozena.    CO</a:t>
            </a:r>
            <a:r>
              <a:rPr lang="cs-CZ" sz="2600" baseline="-25000" dirty="0" smtClean="0">
                <a:latin typeface="Calibri" pitchFamily="34" charset="0"/>
              </a:rPr>
              <a:t>3</a:t>
            </a:r>
            <a:r>
              <a:rPr lang="cs-CZ" sz="2600" baseline="30000" dirty="0" smtClean="0">
                <a:latin typeface="Calibri" pitchFamily="34" charset="0"/>
              </a:rPr>
              <a:t>2-</a:t>
            </a:r>
            <a:r>
              <a:rPr lang="cs-CZ" sz="2600" dirty="0" smtClean="0">
                <a:latin typeface="Calibri" pitchFamily="34" charset="0"/>
              </a:rPr>
              <a:t>        H</a:t>
            </a:r>
            <a:r>
              <a:rPr lang="cs-CZ" sz="2600" baseline="-25000" dirty="0" smtClean="0">
                <a:latin typeface="Calibri" pitchFamily="34" charset="0"/>
              </a:rPr>
              <a:t>2</a:t>
            </a:r>
            <a:r>
              <a:rPr lang="cs-CZ" sz="2600" dirty="0" smtClean="0">
                <a:latin typeface="Calibri" pitchFamily="34" charset="0"/>
              </a:rPr>
              <a:t>CO</a:t>
            </a:r>
            <a:r>
              <a:rPr lang="cs-CZ" sz="2600" baseline="-25000" dirty="0" smtClean="0">
                <a:latin typeface="Calibri" pitchFamily="34" charset="0"/>
              </a:rPr>
              <a:t>3</a:t>
            </a:r>
            <a:r>
              <a:rPr lang="cs-CZ" sz="2600" dirty="0" smtClean="0">
                <a:latin typeface="Calibri" pitchFamily="34" charset="0"/>
              </a:rPr>
              <a:t> uhličitan</a:t>
            </a:r>
          </a:p>
          <a:p>
            <a:pPr marL="324000" indent="-514350">
              <a:lnSpc>
                <a:spcPct val="150000"/>
              </a:lnSpc>
              <a:buNone/>
            </a:pPr>
            <a:r>
              <a:rPr lang="cs-CZ" sz="2600" dirty="0" smtClean="0">
                <a:latin typeface="Calibri" pitchFamily="34" charset="0"/>
              </a:rPr>
              <a:t>3) Dopočítáme náboj Ca. Vycházíme z toho, že sloučenina musí být elektroneutrální. </a:t>
            </a:r>
          </a:p>
          <a:p>
            <a:pPr marL="324000" indent="-514350">
              <a:lnSpc>
                <a:spcPct val="150000"/>
              </a:lnSpc>
              <a:buNone/>
            </a:pPr>
            <a:r>
              <a:rPr lang="cs-CZ" sz="2600" dirty="0" smtClean="0">
                <a:latin typeface="Calibri" pitchFamily="34" charset="0"/>
              </a:rPr>
              <a:t>        Ca</a:t>
            </a:r>
            <a:r>
              <a:rPr lang="cs-CZ" sz="2600" baseline="-25000" dirty="0" smtClean="0">
                <a:latin typeface="Calibri" pitchFamily="34" charset="0"/>
              </a:rPr>
              <a:t>1</a:t>
            </a:r>
            <a:r>
              <a:rPr lang="cs-CZ" sz="2600" baseline="30000" dirty="0" smtClean="0">
                <a:latin typeface="Calibri" pitchFamily="34" charset="0"/>
              </a:rPr>
              <a:t>n</a:t>
            </a:r>
            <a:r>
              <a:rPr lang="cs-CZ" sz="2600" dirty="0" smtClean="0">
                <a:latin typeface="Calibri" pitchFamily="34" charset="0"/>
              </a:rPr>
              <a:t>(CO</a:t>
            </a:r>
            <a:r>
              <a:rPr lang="cs-CZ" sz="2600" baseline="-25000" dirty="0" smtClean="0">
                <a:latin typeface="Calibri" pitchFamily="34" charset="0"/>
              </a:rPr>
              <a:t>3</a:t>
            </a:r>
            <a:r>
              <a:rPr lang="cs-CZ" sz="2600" dirty="0" smtClean="0">
                <a:latin typeface="Calibri" pitchFamily="34" charset="0"/>
              </a:rPr>
              <a:t>)</a:t>
            </a:r>
            <a:r>
              <a:rPr lang="cs-CZ" sz="2600" baseline="30000" dirty="0" smtClean="0">
                <a:latin typeface="Calibri" pitchFamily="34" charset="0"/>
              </a:rPr>
              <a:t>2-</a:t>
            </a:r>
            <a:r>
              <a:rPr lang="cs-CZ" sz="2600" dirty="0" smtClean="0">
                <a:latin typeface="Calibri" pitchFamily="34" charset="0"/>
              </a:rPr>
              <a:t>  1</a:t>
            </a:r>
            <a:r>
              <a:rPr lang="cs-CZ" sz="2600" baseline="30000" dirty="0" smtClean="0">
                <a:latin typeface="Calibri" pitchFamily="34" charset="0"/>
              </a:rPr>
              <a:t>.</a:t>
            </a:r>
            <a:r>
              <a:rPr lang="cs-CZ" sz="2600" dirty="0" smtClean="0">
                <a:latin typeface="Calibri" pitchFamily="34" charset="0"/>
              </a:rPr>
              <a:t>n+1</a:t>
            </a:r>
            <a:r>
              <a:rPr lang="cs-CZ" sz="2600" baseline="30000" dirty="0" smtClean="0">
                <a:latin typeface="Calibri" pitchFamily="34" charset="0"/>
              </a:rPr>
              <a:t>.</a:t>
            </a:r>
            <a:r>
              <a:rPr lang="cs-CZ" sz="2600" dirty="0" smtClean="0">
                <a:latin typeface="Calibri" pitchFamily="34" charset="0"/>
              </a:rPr>
              <a:t>(-2)=0    n=2             –natý</a:t>
            </a:r>
          </a:p>
          <a:p>
            <a:pPr marL="324000" indent="-514350">
              <a:lnSpc>
                <a:spcPct val="150000"/>
              </a:lnSpc>
              <a:buNone/>
            </a:pPr>
            <a:r>
              <a:rPr lang="cs-CZ" sz="2600" dirty="0" smtClean="0">
                <a:latin typeface="Calibri" pitchFamily="34" charset="0"/>
              </a:rPr>
              <a:t>4) Název sloučeniny je </a:t>
            </a:r>
            <a:r>
              <a:rPr lang="cs-CZ" sz="2600" dirty="0" smtClean="0">
                <a:solidFill>
                  <a:srgbClr val="FF0000"/>
                </a:solidFill>
                <a:latin typeface="Calibri" pitchFamily="34" charset="0"/>
              </a:rPr>
              <a:t>uhličitan vápenatý</a:t>
            </a:r>
            <a:r>
              <a:rPr lang="cs-CZ" sz="2600" dirty="0" smtClean="0">
                <a:latin typeface="Calibri" pitchFamily="34" charset="0"/>
              </a:rPr>
              <a:t>.</a:t>
            </a:r>
            <a:endParaRPr lang="cs-CZ" sz="2600" dirty="0">
              <a:latin typeface="Calibri" pitchFamily="34" charset="0"/>
            </a:endParaRPr>
          </a:p>
        </p:txBody>
      </p:sp>
      <p:sp>
        <p:nvSpPr>
          <p:cNvPr id="5" name="Rovnoramenný trojúhelník 4">
            <a:hlinkClick r:id="rId2" action="ppaction://hlinksldjump"/>
          </p:cNvPr>
          <p:cNvSpPr/>
          <p:nvPr/>
        </p:nvSpPr>
        <p:spPr>
          <a:xfrm>
            <a:off x="8532440" y="6309320"/>
            <a:ext cx="432048" cy="360040"/>
          </a:xfrm>
          <a:prstGeom prst="triangl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bdélník 6">
            <a:hlinkClick r:id="rId3" action="ppaction://hlinksldjump"/>
          </p:cNvPr>
          <p:cNvSpPr/>
          <p:nvPr/>
        </p:nvSpPr>
        <p:spPr>
          <a:xfrm>
            <a:off x="8028384" y="6309320"/>
            <a:ext cx="360000" cy="3600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  <a:endParaRPr lang="cs-CZ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6" name="Přímá spojovací šipka 5"/>
          <p:cNvCxnSpPr/>
          <p:nvPr/>
        </p:nvCxnSpPr>
        <p:spPr>
          <a:xfrm>
            <a:off x="8604448" y="6525344"/>
            <a:ext cx="2520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1043608" y="2492896"/>
            <a:ext cx="7776864" cy="57606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043608" y="3068960"/>
            <a:ext cx="7776864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1043608" y="3861048"/>
            <a:ext cx="7776864" cy="18002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1043608" y="5661248"/>
            <a:ext cx="7776864" cy="43204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ovací šipka 12"/>
          <p:cNvCxnSpPr/>
          <p:nvPr/>
        </p:nvCxnSpPr>
        <p:spPr>
          <a:xfrm>
            <a:off x="5364088" y="5229200"/>
            <a:ext cx="72008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400" b="1" dirty="0" smtClean="0">
                <a:effectLst/>
                <a:latin typeface="Calibri" pitchFamily="34" charset="0"/>
              </a:rPr>
              <a:t>Názvosloví solí</a:t>
            </a:r>
            <a:r>
              <a:rPr lang="cs-CZ" sz="4400" b="1" dirty="0" smtClean="0">
                <a:latin typeface="Calibri" pitchFamily="34" charset="0"/>
              </a:rPr>
              <a:t> 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cs-CZ" sz="3600" b="1" u="sng" dirty="0" smtClean="0">
                <a:latin typeface="Calibri" pitchFamily="34" charset="0"/>
              </a:rPr>
              <a:t>4) Tvorba vzorce soli z názvu: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Př. Jaký vzorec má </a:t>
            </a:r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síran hlinitý </a:t>
            </a:r>
            <a:r>
              <a:rPr lang="cs-CZ" dirty="0" smtClean="0">
                <a:latin typeface="Calibri" pitchFamily="34" charset="0"/>
              </a:rPr>
              <a:t>?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1) Určíme kyselinu, z které sůl vychází a určíme její aniont.</a:t>
            </a:r>
          </a:p>
          <a:p>
            <a:pPr marL="514350" indent="-360000">
              <a:lnSpc>
                <a:spcPct val="110000"/>
              </a:lnSpc>
              <a:buNone/>
            </a:pPr>
            <a:r>
              <a:rPr lang="cs-CZ" sz="2400" dirty="0" smtClean="0">
                <a:latin typeface="Calibri" pitchFamily="34" charset="0"/>
              </a:rPr>
              <a:t>    síran      kyselina sírová H</a:t>
            </a:r>
            <a:r>
              <a:rPr lang="cs-CZ" sz="2400" baseline="-25000" dirty="0" smtClean="0">
                <a:latin typeface="Calibri" pitchFamily="34" charset="0"/>
              </a:rPr>
              <a:t>2</a:t>
            </a:r>
            <a:r>
              <a:rPr lang="cs-CZ" sz="2400" dirty="0" smtClean="0">
                <a:latin typeface="Calibri" pitchFamily="34" charset="0"/>
              </a:rPr>
              <a:t>SO</a:t>
            </a:r>
            <a:r>
              <a:rPr lang="cs-CZ" sz="2400" baseline="-25000" dirty="0" smtClean="0">
                <a:latin typeface="Calibri" pitchFamily="34" charset="0"/>
              </a:rPr>
              <a:t>4</a:t>
            </a:r>
            <a:r>
              <a:rPr lang="cs-CZ" sz="2400" dirty="0" smtClean="0">
                <a:latin typeface="Calibri" pitchFamily="34" charset="0"/>
              </a:rPr>
              <a:t>       aniont  SO</a:t>
            </a:r>
            <a:r>
              <a:rPr lang="cs-CZ" sz="2400" baseline="-25000" dirty="0" smtClean="0">
                <a:latin typeface="Calibri" pitchFamily="34" charset="0"/>
              </a:rPr>
              <a:t>4</a:t>
            </a:r>
            <a:r>
              <a:rPr lang="cs-CZ" sz="2400" baseline="30000" dirty="0" smtClean="0">
                <a:latin typeface="Calibri" pitchFamily="34" charset="0"/>
              </a:rPr>
              <a:t>2-</a:t>
            </a:r>
          </a:p>
          <a:p>
            <a:pPr marL="514350" indent="-360000">
              <a:buNone/>
            </a:pPr>
            <a:r>
              <a:rPr lang="cs-CZ" sz="2400" dirty="0" smtClean="0">
                <a:latin typeface="Calibri" pitchFamily="34" charset="0"/>
              </a:rPr>
              <a:t>2) Napíšeme prvky sloučeniny a doplníme oxidační čísla.</a:t>
            </a:r>
          </a:p>
          <a:p>
            <a:pPr marL="514350" indent="-360000">
              <a:buNone/>
            </a:pPr>
            <a:r>
              <a:rPr lang="cs-CZ" sz="2400" dirty="0">
                <a:latin typeface="Calibri" pitchFamily="34" charset="0"/>
              </a:rPr>
              <a:t> </a:t>
            </a:r>
            <a:r>
              <a:rPr lang="cs-CZ" sz="2400" dirty="0" smtClean="0">
                <a:latin typeface="Calibri" pitchFamily="34" charset="0"/>
              </a:rPr>
              <a:t>          hlinitý       Al</a:t>
            </a:r>
            <a:r>
              <a:rPr lang="cs-CZ" sz="2400" baseline="30000" dirty="0" smtClean="0">
                <a:latin typeface="Calibri" pitchFamily="34" charset="0"/>
              </a:rPr>
              <a:t>3+                       </a:t>
            </a:r>
            <a:r>
              <a:rPr lang="cs-CZ" sz="2400" dirty="0" smtClean="0">
                <a:latin typeface="Calibri" pitchFamily="34" charset="0"/>
              </a:rPr>
              <a:t>Al</a:t>
            </a:r>
            <a:r>
              <a:rPr lang="cs-CZ" sz="2400" baseline="30000" dirty="0" smtClean="0">
                <a:latin typeface="Calibri" pitchFamily="34" charset="0"/>
              </a:rPr>
              <a:t>III</a:t>
            </a:r>
            <a:r>
              <a:rPr lang="cs-CZ" sz="2400" dirty="0" smtClean="0">
                <a:latin typeface="Calibri" pitchFamily="34" charset="0"/>
              </a:rPr>
              <a:t>SO</a:t>
            </a:r>
            <a:r>
              <a:rPr lang="cs-CZ" sz="2400" baseline="-25000" dirty="0" smtClean="0">
                <a:latin typeface="Calibri" pitchFamily="34" charset="0"/>
              </a:rPr>
              <a:t>4</a:t>
            </a:r>
            <a:r>
              <a:rPr lang="cs-CZ" sz="2400" baseline="30000" dirty="0" smtClean="0">
                <a:latin typeface="Calibri" pitchFamily="34" charset="0"/>
              </a:rPr>
              <a:t>-II</a:t>
            </a:r>
          </a:p>
          <a:p>
            <a:pPr marL="514350" indent="-360000">
              <a:lnSpc>
                <a:spcPct val="50000"/>
              </a:lnSpc>
              <a:buAutoNum type="alphaLcParenR" startAt="3"/>
            </a:pPr>
            <a:endParaRPr lang="cs-CZ" sz="2400" dirty="0" smtClean="0">
              <a:latin typeface="Calibri" pitchFamily="34" charset="0"/>
            </a:endParaRPr>
          </a:p>
          <a:p>
            <a:pPr marL="514350" indent="-360000">
              <a:lnSpc>
                <a:spcPct val="50000"/>
              </a:lnSpc>
              <a:buNone/>
            </a:pPr>
            <a:r>
              <a:rPr lang="cs-CZ" sz="2400" dirty="0" smtClean="0">
                <a:latin typeface="Calibri" pitchFamily="34" charset="0"/>
              </a:rPr>
              <a:t>3) Použijeme křížové pravidlo.             Al</a:t>
            </a:r>
            <a:r>
              <a:rPr lang="cs-CZ" sz="2400" baseline="30000" dirty="0" smtClean="0">
                <a:latin typeface="Calibri" pitchFamily="34" charset="0"/>
              </a:rPr>
              <a:t>III</a:t>
            </a:r>
            <a:r>
              <a:rPr lang="cs-CZ" sz="2400" dirty="0" smtClean="0">
                <a:latin typeface="Calibri" pitchFamily="34" charset="0"/>
              </a:rPr>
              <a:t>SO</a:t>
            </a:r>
            <a:r>
              <a:rPr lang="cs-CZ" sz="2400" baseline="-25000" dirty="0" smtClean="0">
                <a:latin typeface="Calibri" pitchFamily="34" charset="0"/>
              </a:rPr>
              <a:t>4</a:t>
            </a:r>
            <a:r>
              <a:rPr lang="cs-CZ" sz="2400" baseline="30000" dirty="0" smtClean="0">
                <a:latin typeface="Calibri" pitchFamily="34" charset="0"/>
              </a:rPr>
              <a:t>-II</a:t>
            </a:r>
            <a:endParaRPr lang="cs-CZ" sz="2400" dirty="0" smtClean="0">
              <a:latin typeface="Calibri" pitchFamily="34" charset="0"/>
            </a:endParaRPr>
          </a:p>
          <a:p>
            <a:pPr marL="514350" indent="-360000">
              <a:lnSpc>
                <a:spcPct val="50000"/>
              </a:lnSpc>
              <a:buAutoNum type="alphaLcParenR" startAt="3"/>
            </a:pPr>
            <a:endParaRPr lang="cs-CZ" sz="2400" dirty="0" smtClean="0">
              <a:latin typeface="Calibri" pitchFamily="34" charset="0"/>
            </a:endParaRPr>
          </a:p>
          <a:p>
            <a:pPr marL="514350" indent="-360000">
              <a:lnSpc>
                <a:spcPct val="50000"/>
              </a:lnSpc>
              <a:buNone/>
            </a:pPr>
            <a:r>
              <a:rPr lang="cs-CZ" sz="2400" dirty="0" smtClean="0">
                <a:latin typeface="Calibri" pitchFamily="34" charset="0"/>
              </a:rPr>
              <a:t>4) Vzorec síranu hlinitého je </a:t>
            </a:r>
            <a:r>
              <a:rPr lang="cs-CZ" sz="2400" dirty="0" smtClean="0">
                <a:solidFill>
                  <a:srgbClr val="FF0000"/>
                </a:solidFill>
                <a:latin typeface="Calibri" pitchFamily="34" charset="0"/>
              </a:rPr>
              <a:t>Al</a:t>
            </a:r>
            <a:r>
              <a:rPr lang="cs-CZ" sz="2400" baseline="-25000" dirty="0" smtClean="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cs-CZ" sz="2400" dirty="0" smtClean="0">
                <a:solidFill>
                  <a:srgbClr val="FF0000"/>
                </a:solidFill>
                <a:latin typeface="Calibri" pitchFamily="34" charset="0"/>
              </a:rPr>
              <a:t>(SO</a:t>
            </a:r>
            <a:r>
              <a:rPr lang="cs-CZ" sz="2400" baseline="-25000" dirty="0" smtClean="0">
                <a:solidFill>
                  <a:srgbClr val="FF0000"/>
                </a:solidFill>
                <a:latin typeface="Calibri" pitchFamily="34" charset="0"/>
              </a:rPr>
              <a:t>4</a:t>
            </a:r>
            <a:r>
              <a:rPr lang="cs-CZ" sz="2400" dirty="0" smtClean="0">
                <a:solidFill>
                  <a:srgbClr val="FF0000"/>
                </a:solidFill>
                <a:latin typeface="Calibri" pitchFamily="34" charset="0"/>
              </a:rPr>
              <a:t>)</a:t>
            </a:r>
            <a:r>
              <a:rPr lang="cs-CZ" sz="2400" baseline="-25000" dirty="0" smtClean="0">
                <a:solidFill>
                  <a:srgbClr val="FF0000"/>
                </a:solidFill>
                <a:latin typeface="Calibri" pitchFamily="34" charset="0"/>
              </a:rPr>
              <a:t>3</a:t>
            </a:r>
            <a:r>
              <a:rPr lang="cs-CZ" sz="2400" baseline="-25000" dirty="0" smtClean="0">
                <a:latin typeface="Calibri" pitchFamily="34" charset="0"/>
              </a:rPr>
              <a:t> 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5" name="Rovnoramenný trojúhelník 4">
            <a:hlinkClick r:id="rId2" action="ppaction://hlinksldjump"/>
          </p:cNvPr>
          <p:cNvSpPr/>
          <p:nvPr/>
        </p:nvSpPr>
        <p:spPr>
          <a:xfrm>
            <a:off x="8532440" y="6309320"/>
            <a:ext cx="432048" cy="360040"/>
          </a:xfrm>
          <a:prstGeom prst="triangl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bdélník 6">
            <a:hlinkClick r:id="rId3" action="ppaction://hlinksldjump"/>
          </p:cNvPr>
          <p:cNvSpPr/>
          <p:nvPr/>
        </p:nvSpPr>
        <p:spPr>
          <a:xfrm>
            <a:off x="8028384" y="6309320"/>
            <a:ext cx="360000" cy="36000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  <a:endParaRPr lang="cs-CZ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6" name="Přímá spojovací šipka 5"/>
          <p:cNvCxnSpPr/>
          <p:nvPr/>
        </p:nvCxnSpPr>
        <p:spPr>
          <a:xfrm>
            <a:off x="8604448" y="6525344"/>
            <a:ext cx="2520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6084168" y="4725144"/>
            <a:ext cx="576000" cy="21602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 rot="10800000" flipV="1">
            <a:off x="6156176" y="4725144"/>
            <a:ext cx="576064" cy="14401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5004048" y="4797152"/>
            <a:ext cx="720000" cy="158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1043608" y="2636912"/>
            <a:ext cx="7848872" cy="86409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1043608" y="3501008"/>
            <a:ext cx="7848872" cy="100811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1043608" y="4509120"/>
            <a:ext cx="7848872" cy="50405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1043608" y="5013176"/>
            <a:ext cx="7848872" cy="57606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ovací šipka 16"/>
          <p:cNvCxnSpPr/>
          <p:nvPr/>
        </p:nvCxnSpPr>
        <p:spPr>
          <a:xfrm>
            <a:off x="2195736" y="3356992"/>
            <a:ext cx="288000" cy="158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>
            <a:off x="5220072" y="3356992"/>
            <a:ext cx="288032" cy="158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4400" b="1" dirty="0" smtClean="0">
                <a:effectLst/>
                <a:latin typeface="Calibri" pitchFamily="34" charset="0"/>
              </a:rPr>
              <a:t>Názvosloví solí - procvičování</a:t>
            </a:r>
            <a:endParaRPr lang="cs-CZ" sz="4400" b="1" dirty="0">
              <a:effectLst/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420888"/>
            <a:ext cx="8100392" cy="3705275"/>
          </a:xfrm>
        </p:spPr>
        <p:txBody>
          <a:bodyPr numCol="2">
            <a:normAutofit fontScale="2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cs-CZ" sz="12800" dirty="0" smtClean="0">
                <a:latin typeface="Calibri" pitchFamily="34" charset="0"/>
              </a:rPr>
              <a:t>CuSO</a:t>
            </a:r>
            <a:r>
              <a:rPr lang="cs-CZ" sz="12800" baseline="-25000" dirty="0" smtClean="0">
                <a:latin typeface="Calibri" pitchFamily="34" charset="0"/>
              </a:rPr>
              <a:t>4</a:t>
            </a:r>
          </a:p>
          <a:p>
            <a:pPr>
              <a:lnSpc>
                <a:spcPct val="170000"/>
              </a:lnSpc>
              <a:buNone/>
            </a:pPr>
            <a:r>
              <a:rPr lang="cs-CZ" sz="12800" dirty="0" smtClean="0">
                <a:latin typeface="Calibri" pitchFamily="34" charset="0"/>
              </a:rPr>
              <a:t>KNO</a:t>
            </a:r>
            <a:r>
              <a:rPr lang="cs-CZ" sz="12800" baseline="-25000" dirty="0" smtClean="0">
                <a:latin typeface="Calibri" pitchFamily="34" charset="0"/>
              </a:rPr>
              <a:t>3</a:t>
            </a:r>
          </a:p>
          <a:p>
            <a:pPr>
              <a:lnSpc>
                <a:spcPct val="170000"/>
              </a:lnSpc>
              <a:buNone/>
            </a:pPr>
            <a:r>
              <a:rPr lang="cs-CZ" sz="12800" dirty="0" smtClean="0">
                <a:latin typeface="Calibri" pitchFamily="34" charset="0"/>
              </a:rPr>
              <a:t>Na</a:t>
            </a:r>
            <a:r>
              <a:rPr lang="cs-CZ" sz="12800" baseline="-25000" dirty="0" smtClean="0">
                <a:latin typeface="Calibri" pitchFamily="34" charset="0"/>
              </a:rPr>
              <a:t>2</a:t>
            </a:r>
            <a:r>
              <a:rPr lang="cs-CZ" sz="12800" dirty="0" smtClean="0">
                <a:latin typeface="Calibri" pitchFamily="34" charset="0"/>
              </a:rPr>
              <a:t>CO</a:t>
            </a:r>
            <a:r>
              <a:rPr lang="cs-CZ" sz="12800" baseline="-25000" dirty="0" smtClean="0">
                <a:latin typeface="Calibri" pitchFamily="34" charset="0"/>
              </a:rPr>
              <a:t>3</a:t>
            </a:r>
          </a:p>
          <a:p>
            <a:pPr>
              <a:lnSpc>
                <a:spcPct val="170000"/>
              </a:lnSpc>
              <a:buNone/>
            </a:pPr>
            <a:r>
              <a:rPr lang="cs-CZ" sz="12800" dirty="0" smtClean="0">
                <a:latin typeface="Calibri" pitchFamily="34" charset="0"/>
              </a:rPr>
              <a:t>Si(SO</a:t>
            </a:r>
            <a:r>
              <a:rPr lang="cs-CZ" sz="12800" baseline="-25000" dirty="0" smtClean="0">
                <a:latin typeface="Calibri" pitchFamily="34" charset="0"/>
              </a:rPr>
              <a:t>3</a:t>
            </a:r>
            <a:r>
              <a:rPr lang="cs-CZ" sz="12800" dirty="0" smtClean="0">
                <a:latin typeface="Calibri" pitchFamily="34" charset="0"/>
              </a:rPr>
              <a:t>)</a:t>
            </a:r>
            <a:r>
              <a:rPr lang="cs-CZ" sz="12800" baseline="-25000" dirty="0" smtClean="0">
                <a:latin typeface="Calibri" pitchFamily="34" charset="0"/>
              </a:rPr>
              <a:t>2</a:t>
            </a:r>
          </a:p>
          <a:p>
            <a:pPr>
              <a:lnSpc>
                <a:spcPct val="170000"/>
              </a:lnSpc>
              <a:buNone/>
            </a:pPr>
            <a:endParaRPr lang="cs-CZ" sz="12800" dirty="0" smtClean="0">
              <a:latin typeface="Calibri" pitchFamily="34" charset="0"/>
            </a:endParaRPr>
          </a:p>
          <a:p>
            <a:pPr>
              <a:lnSpc>
                <a:spcPct val="170000"/>
              </a:lnSpc>
              <a:buNone/>
            </a:pPr>
            <a:endParaRPr lang="cs-CZ" sz="12800" dirty="0" smtClean="0">
              <a:latin typeface="Calibri" pitchFamily="34" charset="0"/>
            </a:endParaRPr>
          </a:p>
          <a:p>
            <a:pPr>
              <a:lnSpc>
                <a:spcPct val="170000"/>
              </a:lnSpc>
              <a:buNone/>
            </a:pPr>
            <a:r>
              <a:rPr lang="cs-CZ" sz="12800" dirty="0" smtClean="0">
                <a:latin typeface="Calibri" pitchFamily="34" charset="0"/>
              </a:rPr>
              <a:t>		síran měďnatý</a:t>
            </a:r>
          </a:p>
          <a:p>
            <a:pPr>
              <a:lnSpc>
                <a:spcPct val="170000"/>
              </a:lnSpc>
              <a:buNone/>
            </a:pPr>
            <a:r>
              <a:rPr lang="cs-CZ" sz="12800" dirty="0" smtClean="0">
                <a:latin typeface="Calibri" pitchFamily="34" charset="0"/>
              </a:rPr>
              <a:t>		dusičnan draselný</a:t>
            </a:r>
          </a:p>
          <a:p>
            <a:pPr>
              <a:lnSpc>
                <a:spcPct val="170000"/>
              </a:lnSpc>
              <a:buNone/>
            </a:pPr>
            <a:r>
              <a:rPr lang="cs-CZ" sz="12800" dirty="0" smtClean="0">
                <a:latin typeface="Calibri" pitchFamily="34" charset="0"/>
              </a:rPr>
              <a:t>		uhličitan sodný</a:t>
            </a:r>
          </a:p>
          <a:p>
            <a:pPr>
              <a:lnSpc>
                <a:spcPct val="170000"/>
              </a:lnSpc>
              <a:buNone/>
            </a:pPr>
            <a:r>
              <a:rPr lang="cs-CZ" sz="12800" dirty="0" smtClean="0">
                <a:latin typeface="Calibri" pitchFamily="34" charset="0"/>
              </a:rPr>
              <a:t>		siřičitan křemičitý</a:t>
            </a:r>
          </a:p>
          <a:p>
            <a:pPr>
              <a:lnSpc>
                <a:spcPct val="170000"/>
              </a:lnSpc>
              <a:buNone/>
            </a:pPr>
            <a:endParaRPr lang="cs-CZ" sz="128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43608" y="1643050"/>
            <a:ext cx="7518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u="sng" dirty="0" smtClean="0">
                <a:latin typeface="Calibri" pitchFamily="34" charset="0"/>
                <a:cs typeface="Arial" pitchFamily="34" charset="0"/>
              </a:rPr>
              <a:t>1) Určete název soli:</a:t>
            </a:r>
            <a:endParaRPr lang="cs-CZ" sz="3600" b="1" u="sng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012160" y="2708920"/>
            <a:ext cx="2952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012160" y="3429000"/>
            <a:ext cx="2952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012160" y="4221088"/>
            <a:ext cx="2952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6012160" y="5013176"/>
            <a:ext cx="2952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2771800" y="2708920"/>
            <a:ext cx="2952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2771800" y="4221088"/>
            <a:ext cx="2952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2771800" y="3429000"/>
            <a:ext cx="2952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2771800" y="5013176"/>
            <a:ext cx="2952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Rovnoramenný trojúhelník 14">
            <a:hlinkClick r:id="rId2" action="ppaction://hlinksldjump"/>
          </p:cNvPr>
          <p:cNvSpPr/>
          <p:nvPr/>
        </p:nvSpPr>
        <p:spPr>
          <a:xfrm>
            <a:off x="8532440" y="6309320"/>
            <a:ext cx="432048" cy="36004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Obdélník 15">
            <a:hlinkClick r:id="rId3" action="ppaction://hlinksldjump"/>
          </p:cNvPr>
          <p:cNvSpPr/>
          <p:nvPr/>
        </p:nvSpPr>
        <p:spPr>
          <a:xfrm>
            <a:off x="8028384" y="6309320"/>
            <a:ext cx="360000" cy="360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  <a:endParaRPr lang="cs-CZ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17" name="Přímá spojovací šipka 16"/>
          <p:cNvCxnSpPr/>
          <p:nvPr/>
        </p:nvCxnSpPr>
        <p:spPr>
          <a:xfrm>
            <a:off x="8604448" y="6525344"/>
            <a:ext cx="2520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4400" b="1" dirty="0" smtClean="0">
                <a:effectLst/>
                <a:latin typeface="Calibri" pitchFamily="34" charset="0"/>
              </a:rPr>
              <a:t>Názvosloví solí - procvičování</a:t>
            </a:r>
            <a:endParaRPr lang="cs-CZ" sz="44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420888"/>
            <a:ext cx="7643192" cy="3705275"/>
          </a:xfrm>
        </p:spPr>
        <p:txBody>
          <a:bodyPr numCol="2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Calibri" pitchFamily="34" charset="0"/>
              </a:rPr>
              <a:t>siřičitan sodný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Calibri" pitchFamily="34" charset="0"/>
              </a:rPr>
              <a:t>uhličitan hořečnatý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Calibri" pitchFamily="34" charset="0"/>
              </a:rPr>
              <a:t>síran barnatý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Calibri" pitchFamily="34" charset="0"/>
              </a:rPr>
              <a:t>dusičnan stříbrný</a:t>
            </a:r>
          </a:p>
          <a:p>
            <a:pPr>
              <a:lnSpc>
                <a:spcPct val="150000"/>
              </a:lnSpc>
              <a:buNone/>
            </a:pPr>
            <a:endParaRPr lang="cs-CZ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Calibri" pitchFamily="34" charset="0"/>
              </a:rPr>
              <a:t>			Na</a:t>
            </a:r>
            <a:r>
              <a:rPr lang="cs-CZ" baseline="-25000" dirty="0" smtClean="0">
                <a:latin typeface="Calibri" pitchFamily="34" charset="0"/>
              </a:rPr>
              <a:t>2</a:t>
            </a:r>
            <a:r>
              <a:rPr lang="cs-CZ" dirty="0" smtClean="0">
                <a:latin typeface="Calibri" pitchFamily="34" charset="0"/>
              </a:rPr>
              <a:t>SO</a:t>
            </a:r>
            <a:r>
              <a:rPr lang="cs-CZ" baseline="-25000" dirty="0" smtClean="0">
                <a:latin typeface="Calibri" pitchFamily="34" charset="0"/>
              </a:rPr>
              <a:t>3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Calibri" pitchFamily="34" charset="0"/>
              </a:rPr>
              <a:t>			MgCO</a:t>
            </a:r>
            <a:r>
              <a:rPr lang="cs-CZ" baseline="-25000" dirty="0" smtClean="0">
                <a:latin typeface="Calibri" pitchFamily="34" charset="0"/>
              </a:rPr>
              <a:t>3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Calibri" pitchFamily="34" charset="0"/>
              </a:rPr>
              <a:t>			BaSO</a:t>
            </a:r>
            <a:r>
              <a:rPr lang="cs-CZ" baseline="-25000" dirty="0" smtClean="0">
                <a:latin typeface="Calibri" pitchFamily="34" charset="0"/>
              </a:rPr>
              <a:t>4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latin typeface="Calibri" pitchFamily="34" charset="0"/>
              </a:rPr>
              <a:t>			AgNO</a:t>
            </a:r>
            <a:r>
              <a:rPr lang="cs-CZ" baseline="-25000" dirty="0" smtClean="0">
                <a:latin typeface="Calibri" pitchFamily="34" charset="0"/>
              </a:rPr>
              <a:t>3</a:t>
            </a:r>
          </a:p>
          <a:p>
            <a:pPr>
              <a:lnSpc>
                <a:spcPct val="150000"/>
              </a:lnSpc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15616" y="1643050"/>
            <a:ext cx="74467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u="sng" dirty="0" smtClean="0">
                <a:latin typeface="Calibri" pitchFamily="34" charset="0"/>
                <a:cs typeface="Arial" pitchFamily="34" charset="0"/>
              </a:rPr>
              <a:t>2) Určete vzorec soli:</a:t>
            </a:r>
            <a:endParaRPr lang="cs-CZ" sz="3600" b="1" u="sng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516216" y="2636912"/>
            <a:ext cx="14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516216" y="3429000"/>
            <a:ext cx="14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516216" y="4221088"/>
            <a:ext cx="14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516216" y="5085184"/>
            <a:ext cx="1440000" cy="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4860032" y="2636912"/>
            <a:ext cx="14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4860032" y="3429000"/>
            <a:ext cx="14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4860032" y="4221088"/>
            <a:ext cx="14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4860032" y="5085184"/>
            <a:ext cx="144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Rovnoramenný trojúhelník 12">
            <a:hlinkClick r:id="rId2" action="ppaction://hlinksldjump"/>
          </p:cNvPr>
          <p:cNvSpPr/>
          <p:nvPr/>
        </p:nvSpPr>
        <p:spPr>
          <a:xfrm>
            <a:off x="8532440" y="6309320"/>
            <a:ext cx="432048" cy="36004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Obdélník 14">
            <a:hlinkClick r:id="rId3" action="ppaction://hlinksldjump"/>
          </p:cNvPr>
          <p:cNvSpPr/>
          <p:nvPr/>
        </p:nvSpPr>
        <p:spPr>
          <a:xfrm>
            <a:off x="8028384" y="6309320"/>
            <a:ext cx="360000" cy="360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  <a:endParaRPr lang="cs-CZ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16" name="Přímá spojovací šipka 15"/>
          <p:cNvCxnSpPr/>
          <p:nvPr/>
        </p:nvCxnSpPr>
        <p:spPr>
          <a:xfrm>
            <a:off x="8604448" y="6525344"/>
            <a:ext cx="2520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4400" b="1" dirty="0" smtClean="0">
                <a:effectLst/>
                <a:latin typeface="Calibri" pitchFamily="34" charset="0"/>
              </a:rPr>
              <a:t>Názvosloví solí - procvičování</a:t>
            </a:r>
            <a:endParaRPr lang="cs-CZ" sz="4400" b="1" dirty="0">
              <a:effectLst/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420888"/>
            <a:ext cx="7643192" cy="3705275"/>
          </a:xfrm>
        </p:spPr>
        <p:txBody>
          <a:bodyPr numCol="2"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cs-CZ" sz="12800" dirty="0" smtClean="0">
                <a:latin typeface="Calibri" pitchFamily="34" charset="0"/>
              </a:rPr>
              <a:t>Al</a:t>
            </a:r>
            <a:r>
              <a:rPr lang="cs-CZ" sz="12800" baseline="-25000" dirty="0" smtClean="0">
                <a:latin typeface="Calibri" pitchFamily="34" charset="0"/>
              </a:rPr>
              <a:t>2</a:t>
            </a:r>
            <a:r>
              <a:rPr lang="cs-CZ" sz="12800" dirty="0" smtClean="0">
                <a:latin typeface="Calibri" pitchFamily="34" charset="0"/>
              </a:rPr>
              <a:t>(CO</a:t>
            </a:r>
            <a:r>
              <a:rPr lang="cs-CZ" sz="12800" baseline="-25000" dirty="0" smtClean="0">
                <a:latin typeface="Calibri" pitchFamily="34" charset="0"/>
              </a:rPr>
              <a:t>3</a:t>
            </a:r>
            <a:r>
              <a:rPr lang="cs-CZ" sz="12800" dirty="0" smtClean="0">
                <a:latin typeface="Calibri" pitchFamily="34" charset="0"/>
              </a:rPr>
              <a:t>)</a:t>
            </a:r>
            <a:r>
              <a:rPr lang="cs-CZ" sz="12800" baseline="-25000" dirty="0" smtClean="0">
                <a:latin typeface="Calibri" pitchFamily="34" charset="0"/>
              </a:rPr>
              <a:t>3</a:t>
            </a:r>
          </a:p>
          <a:p>
            <a:pPr>
              <a:lnSpc>
                <a:spcPct val="120000"/>
              </a:lnSpc>
              <a:buNone/>
            </a:pPr>
            <a:r>
              <a:rPr lang="cs-CZ" sz="12800" dirty="0" smtClean="0">
                <a:latin typeface="Calibri" pitchFamily="34" charset="0"/>
              </a:rPr>
              <a:t>BeSO</a:t>
            </a:r>
            <a:r>
              <a:rPr lang="cs-CZ" sz="12800" baseline="-25000" dirty="0" smtClean="0">
                <a:latin typeface="Calibri" pitchFamily="34" charset="0"/>
              </a:rPr>
              <a:t>4</a:t>
            </a:r>
          </a:p>
          <a:p>
            <a:pPr>
              <a:lnSpc>
                <a:spcPct val="120000"/>
              </a:lnSpc>
              <a:buNone/>
            </a:pPr>
            <a:r>
              <a:rPr lang="cs-CZ" sz="12800" dirty="0" smtClean="0">
                <a:latin typeface="Calibri" pitchFamily="34" charset="0"/>
              </a:rPr>
              <a:t>Sr(NO</a:t>
            </a:r>
            <a:r>
              <a:rPr lang="cs-CZ" sz="12800" baseline="-25000" dirty="0" smtClean="0">
                <a:latin typeface="Calibri" pitchFamily="34" charset="0"/>
              </a:rPr>
              <a:t>2</a:t>
            </a:r>
            <a:r>
              <a:rPr lang="cs-CZ" sz="12800" dirty="0" smtClean="0">
                <a:latin typeface="Calibri" pitchFamily="34" charset="0"/>
              </a:rPr>
              <a:t>)</a:t>
            </a:r>
            <a:r>
              <a:rPr lang="cs-CZ" sz="12800" baseline="-25000" dirty="0" smtClean="0">
                <a:latin typeface="Calibri" pitchFamily="34" charset="0"/>
              </a:rPr>
              <a:t>2</a:t>
            </a:r>
          </a:p>
          <a:p>
            <a:pPr>
              <a:lnSpc>
                <a:spcPct val="120000"/>
              </a:lnSpc>
              <a:buNone/>
            </a:pPr>
            <a:r>
              <a:rPr lang="cs-CZ" sz="12800" dirty="0" smtClean="0">
                <a:latin typeface="Calibri" pitchFamily="34" charset="0"/>
              </a:rPr>
              <a:t>BaSO</a:t>
            </a:r>
            <a:r>
              <a:rPr lang="cs-CZ" sz="12800" baseline="-25000" dirty="0" smtClean="0">
                <a:latin typeface="Calibri" pitchFamily="34" charset="0"/>
              </a:rPr>
              <a:t>3</a:t>
            </a:r>
          </a:p>
          <a:p>
            <a:pPr>
              <a:lnSpc>
                <a:spcPct val="120000"/>
              </a:lnSpc>
              <a:buNone/>
            </a:pPr>
            <a:r>
              <a:rPr lang="cs-CZ" sz="12800" dirty="0" smtClean="0">
                <a:latin typeface="Calibri" pitchFamily="34" charset="0"/>
              </a:rPr>
              <a:t>Sn(NO</a:t>
            </a:r>
            <a:r>
              <a:rPr lang="cs-CZ" sz="12800" baseline="-25000" dirty="0" smtClean="0">
                <a:latin typeface="Calibri" pitchFamily="34" charset="0"/>
              </a:rPr>
              <a:t>3</a:t>
            </a:r>
            <a:r>
              <a:rPr lang="cs-CZ" sz="12800" dirty="0" smtClean="0">
                <a:latin typeface="Calibri" pitchFamily="34" charset="0"/>
              </a:rPr>
              <a:t>)</a:t>
            </a:r>
            <a:r>
              <a:rPr lang="cs-CZ" sz="12800" baseline="-25000" dirty="0" smtClean="0">
                <a:latin typeface="Calibri" pitchFamily="34" charset="0"/>
              </a:rPr>
              <a:t>4</a:t>
            </a:r>
          </a:p>
          <a:p>
            <a:pPr>
              <a:lnSpc>
                <a:spcPct val="120000"/>
              </a:lnSpc>
              <a:buNone/>
            </a:pPr>
            <a:r>
              <a:rPr lang="cs-CZ" sz="12800" dirty="0" smtClean="0">
                <a:latin typeface="Calibri" pitchFamily="34" charset="0"/>
              </a:rPr>
              <a:t>BPO</a:t>
            </a:r>
            <a:r>
              <a:rPr lang="cs-CZ" sz="12800" baseline="-25000" dirty="0" smtClean="0">
                <a:latin typeface="Calibri" pitchFamily="34" charset="0"/>
              </a:rPr>
              <a:t>4</a:t>
            </a:r>
            <a:endParaRPr lang="cs-CZ" sz="12800" dirty="0" smtClean="0">
              <a:latin typeface="Calibri" pitchFamily="34" charset="0"/>
            </a:endParaRPr>
          </a:p>
          <a:p>
            <a:pPr>
              <a:lnSpc>
                <a:spcPct val="120000"/>
              </a:lnSpc>
              <a:buNone/>
            </a:pPr>
            <a:endParaRPr lang="cs-CZ" sz="12800" dirty="0" smtClean="0">
              <a:latin typeface="Calibri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cs-CZ" sz="12800" dirty="0" smtClean="0">
                <a:latin typeface="Calibri" pitchFamily="34" charset="0"/>
              </a:rPr>
              <a:t>síran berylnatý</a:t>
            </a:r>
          </a:p>
          <a:p>
            <a:pPr>
              <a:lnSpc>
                <a:spcPct val="120000"/>
              </a:lnSpc>
              <a:buNone/>
            </a:pPr>
            <a:r>
              <a:rPr lang="cs-CZ" sz="12800" dirty="0" smtClean="0">
                <a:latin typeface="Calibri" pitchFamily="34" charset="0"/>
              </a:rPr>
              <a:t>siřičitan barnatý</a:t>
            </a:r>
          </a:p>
          <a:p>
            <a:pPr>
              <a:lnSpc>
                <a:spcPct val="120000"/>
              </a:lnSpc>
              <a:buNone/>
            </a:pPr>
            <a:r>
              <a:rPr lang="cs-CZ" sz="12800" dirty="0" smtClean="0">
                <a:latin typeface="Calibri" pitchFamily="34" charset="0"/>
              </a:rPr>
              <a:t>dusičnan cíničitý</a:t>
            </a:r>
          </a:p>
          <a:p>
            <a:pPr>
              <a:lnSpc>
                <a:spcPct val="120000"/>
              </a:lnSpc>
              <a:buNone/>
            </a:pPr>
            <a:r>
              <a:rPr lang="cs-CZ" sz="12800" dirty="0" smtClean="0">
                <a:latin typeface="Calibri" pitchFamily="34" charset="0"/>
              </a:rPr>
              <a:t>dusitan strontnatý</a:t>
            </a:r>
          </a:p>
          <a:p>
            <a:pPr>
              <a:lnSpc>
                <a:spcPct val="120000"/>
              </a:lnSpc>
              <a:buNone/>
            </a:pPr>
            <a:r>
              <a:rPr lang="cs-CZ" sz="12800" dirty="0" smtClean="0">
                <a:latin typeface="Calibri" pitchFamily="34" charset="0"/>
              </a:rPr>
              <a:t>fosforečnan boritý</a:t>
            </a:r>
          </a:p>
          <a:p>
            <a:pPr>
              <a:lnSpc>
                <a:spcPct val="120000"/>
              </a:lnSpc>
              <a:buNone/>
            </a:pPr>
            <a:r>
              <a:rPr lang="cs-CZ" sz="12800" dirty="0" smtClean="0">
                <a:latin typeface="Calibri" pitchFamily="34" charset="0"/>
              </a:rPr>
              <a:t>uhličitan hlinitý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43608" y="1643050"/>
            <a:ext cx="7518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u="sng" dirty="0" smtClean="0">
                <a:latin typeface="Calibri" pitchFamily="34" charset="0"/>
                <a:cs typeface="Arial" pitchFamily="34" charset="0"/>
              </a:rPr>
              <a:t>3) K vzorci soli přiřaďte její název:</a:t>
            </a:r>
            <a:endParaRPr lang="cs-CZ" sz="3600" b="1" u="sng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5" name="Rovnoramenný trojúhelník 4">
            <a:hlinkClick r:id="rId3" action="ppaction://hlinksldjump"/>
          </p:cNvPr>
          <p:cNvSpPr/>
          <p:nvPr/>
        </p:nvSpPr>
        <p:spPr>
          <a:xfrm>
            <a:off x="8532440" y="6309320"/>
            <a:ext cx="432048" cy="36004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Obdélník 5">
            <a:hlinkClick r:id="rId4" action="ppaction://hlinksldjump"/>
          </p:cNvPr>
          <p:cNvSpPr/>
          <p:nvPr/>
        </p:nvSpPr>
        <p:spPr>
          <a:xfrm>
            <a:off x="8028384" y="6309320"/>
            <a:ext cx="360000" cy="360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  <a:endParaRPr lang="cs-CZ" dirty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8604448" y="6525344"/>
            <a:ext cx="2520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 na vysvětlení - video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www.youtube.com/watch?v=rLgAJzct97k</a:t>
            </a:r>
            <a:endParaRPr lang="cs-CZ" dirty="0" smtClean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602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1143000"/>
          </a:xfrm>
          <a:solidFill>
            <a:srgbClr val="9999FF"/>
          </a:solidFill>
        </p:spPr>
        <p:txBody>
          <a:bodyPr>
            <a:normAutofit/>
          </a:bodyPr>
          <a:lstStyle/>
          <a:p>
            <a:r>
              <a:rPr lang="cs-CZ" sz="4400" b="1" dirty="0" smtClean="0">
                <a:effectLst/>
                <a:latin typeface="Calibri" pitchFamily="34" charset="0"/>
              </a:rPr>
              <a:t>Názvosloví solí</a:t>
            </a:r>
            <a:endParaRPr lang="cs-CZ" sz="4400" b="1" dirty="0">
              <a:effectLst/>
              <a:latin typeface="Calibri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115616" y="1556792"/>
            <a:ext cx="4500000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ln>
                  <a:solidFill>
                    <a:sysClr val="windowText" lastClr="000000"/>
                  </a:solidFill>
                </a:ln>
                <a:latin typeface="Calibri" pitchFamily="34" charset="0"/>
                <a:hlinkClick r:id="rId2" action="ppaction://hlinksldjump"/>
              </a:rPr>
              <a:t>Obecná charakteristika</a:t>
            </a:r>
            <a:endParaRPr lang="cs-CZ" sz="3200" dirty="0">
              <a:ln>
                <a:solidFill>
                  <a:sysClr val="windowText" lastClr="000000"/>
                </a:solidFill>
              </a:ln>
              <a:latin typeface="Calibri" pitchFamily="34" charset="0"/>
            </a:endParaRPr>
          </a:p>
        </p:txBody>
      </p:sp>
      <p:sp>
        <p:nvSpPr>
          <p:cNvPr id="14" name="TextovéPole 13">
            <a:hlinkClick r:id="rId2" action="ppaction://hlinksldjump"/>
          </p:cNvPr>
          <p:cNvSpPr txBox="1"/>
          <p:nvPr/>
        </p:nvSpPr>
        <p:spPr>
          <a:xfrm>
            <a:off x="1115616" y="2276872"/>
            <a:ext cx="4500000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ln>
                  <a:solidFill>
                    <a:sysClr val="windowText" lastClr="000000"/>
                  </a:solidFill>
                </a:ln>
                <a:latin typeface="Calibri" pitchFamily="34" charset="0"/>
                <a:hlinkClick r:id="rId3" action="ppaction://hlinksldjump"/>
              </a:rPr>
              <a:t>Obecný vzorec</a:t>
            </a:r>
            <a:endParaRPr lang="cs-CZ" sz="3200" dirty="0">
              <a:ln>
                <a:solidFill>
                  <a:sysClr val="windowText" lastClr="000000"/>
                </a:solidFill>
              </a:ln>
              <a:latin typeface="Calibri" pitchFamily="34" charset="0"/>
            </a:endParaRPr>
          </a:p>
        </p:txBody>
      </p:sp>
      <p:sp>
        <p:nvSpPr>
          <p:cNvPr id="15" name="TextovéPole 14">
            <a:hlinkClick r:id="rId4" action="ppaction://hlinksldjump"/>
          </p:cNvPr>
          <p:cNvSpPr txBox="1"/>
          <p:nvPr/>
        </p:nvSpPr>
        <p:spPr>
          <a:xfrm>
            <a:off x="1115616" y="2996952"/>
            <a:ext cx="4500000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ln>
                  <a:solidFill>
                    <a:sysClr val="windowText" lastClr="000000"/>
                  </a:solidFill>
                </a:ln>
                <a:latin typeface="Calibri" pitchFamily="34" charset="0"/>
                <a:hlinkClick r:id="rId4" action="ppaction://hlinksldjump"/>
              </a:rPr>
              <a:t>Obecný název</a:t>
            </a:r>
            <a:endParaRPr lang="cs-CZ" sz="3200" dirty="0">
              <a:ln>
                <a:solidFill>
                  <a:sysClr val="windowText" lastClr="000000"/>
                </a:solidFill>
              </a:ln>
              <a:latin typeface="Calibri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115616" y="3717032"/>
            <a:ext cx="4500000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ln>
                  <a:solidFill>
                    <a:sysClr val="windowText" lastClr="000000"/>
                  </a:solidFill>
                </a:ln>
                <a:latin typeface="Calibri" pitchFamily="34" charset="0"/>
                <a:hlinkClick r:id="rId5" action="ppaction://hlinksldjump"/>
              </a:rPr>
              <a:t>Odvození názvu ze vzorce</a:t>
            </a:r>
            <a:endParaRPr lang="cs-CZ" sz="3200" dirty="0">
              <a:ln>
                <a:solidFill>
                  <a:sysClr val="windowText" lastClr="000000"/>
                </a:solidFill>
              </a:ln>
              <a:latin typeface="Calibri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115616" y="4437112"/>
            <a:ext cx="4500000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ln>
                  <a:solidFill>
                    <a:sysClr val="windowText" lastClr="000000"/>
                  </a:solidFill>
                </a:ln>
                <a:latin typeface="Calibri" pitchFamily="34" charset="0"/>
                <a:hlinkClick r:id="rId6" action="ppaction://hlinksldjump"/>
              </a:rPr>
              <a:t>Odvození vzorce z názvu</a:t>
            </a:r>
            <a:endParaRPr lang="cs-CZ" sz="3200" dirty="0">
              <a:ln>
                <a:solidFill>
                  <a:sysClr val="windowText" lastClr="000000"/>
                </a:solidFill>
              </a:ln>
              <a:latin typeface="Calibri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115616" y="5157192"/>
            <a:ext cx="3600000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ln>
                  <a:solidFill>
                    <a:sysClr val="windowText" lastClr="000000"/>
                  </a:solidFill>
                </a:ln>
                <a:latin typeface="Calibri" pitchFamily="34" charset="0"/>
                <a:hlinkClick r:id="rId7" action="ppaction://hlinksldjump"/>
              </a:rPr>
              <a:t>Procvičování</a:t>
            </a:r>
            <a:r>
              <a:rPr lang="cs-CZ" dirty="0" smtClean="0">
                <a:ln>
                  <a:solidFill>
                    <a:sysClr val="windowText" lastClr="000000"/>
                  </a:solidFill>
                </a:ln>
                <a:latin typeface="Calibri" pitchFamily="34" charset="0"/>
                <a:hlinkClick r:id="rId7" action="ppaction://hlinksldjump"/>
              </a:rPr>
              <a:t> </a:t>
            </a:r>
            <a:endParaRPr lang="cs-CZ" dirty="0">
              <a:ln>
                <a:solidFill>
                  <a:sysClr val="windowText" lastClr="000000"/>
                </a:solidFill>
              </a:ln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400" b="1" dirty="0" smtClean="0">
                <a:effectLst/>
                <a:latin typeface="Calibri" pitchFamily="34" charset="0"/>
              </a:rPr>
              <a:t>Názvosloví solí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pPr>
              <a:buNone/>
            </a:pPr>
            <a:r>
              <a:rPr lang="cs-CZ" b="1" u="sng" dirty="0" smtClean="0"/>
              <a:t> </a:t>
            </a:r>
            <a:r>
              <a:rPr lang="cs-CZ" b="1" u="sng" dirty="0" smtClean="0">
                <a:latin typeface="Calibri" pitchFamily="34" charset="0"/>
              </a:rPr>
              <a:t>Soli anorganických kyselin</a:t>
            </a:r>
          </a:p>
          <a:p>
            <a:pPr>
              <a:buNone/>
            </a:pPr>
            <a:endParaRPr lang="cs-CZ" b="1" u="sng" dirty="0" smtClean="0">
              <a:latin typeface="Calibri" pitchFamily="34" charset="0"/>
            </a:endParaRPr>
          </a:p>
          <a:p>
            <a:pPr marL="432000">
              <a:buNone/>
            </a:pPr>
            <a:r>
              <a:rPr lang="cs-CZ" dirty="0" smtClean="0">
                <a:latin typeface="Calibri" pitchFamily="34" charset="0"/>
              </a:rPr>
              <a:t>-  iontové sloučeniny tvořené kationty a   anionty  anorganických kyselin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- rozdělujeme je na soli bezkyslíkatých a   kyslíkatých kyselin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Rovnoramenný trojúhelník 3">
            <a:hlinkClick r:id="rId2" action="ppaction://hlinksldjump"/>
          </p:cNvPr>
          <p:cNvSpPr/>
          <p:nvPr/>
        </p:nvSpPr>
        <p:spPr>
          <a:xfrm>
            <a:off x="8532440" y="6309320"/>
            <a:ext cx="432048" cy="360040"/>
          </a:xfrm>
          <a:prstGeom prst="triangle">
            <a:avLst/>
          </a:prstGeom>
          <a:solidFill>
            <a:srgbClr val="FFC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5" name="Přímá spojovací šipka 4">
            <a:hlinkClick r:id="rId2" action="ppaction://hlinksldjump"/>
          </p:cNvPr>
          <p:cNvCxnSpPr/>
          <p:nvPr/>
        </p:nvCxnSpPr>
        <p:spPr>
          <a:xfrm>
            <a:off x="8604448" y="6525344"/>
            <a:ext cx="2520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400" b="1" dirty="0" smtClean="0">
                <a:effectLst/>
                <a:latin typeface="Calibri" pitchFamily="34" charset="0"/>
              </a:rPr>
              <a:t>Názvosloví solí</a:t>
            </a:r>
            <a:endParaRPr lang="cs-CZ" sz="4400" b="1" dirty="0">
              <a:effectLst/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pPr>
              <a:buNone/>
            </a:pPr>
            <a:r>
              <a:rPr lang="cs-CZ" b="1" u="sng" dirty="0" smtClean="0">
                <a:latin typeface="Calibri" pitchFamily="34" charset="0"/>
              </a:rPr>
              <a:t>Bezkyslíkaté kyseliny 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</a:rPr>
              <a:t>Ve své molekule neobsahují kyslík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</a:rPr>
              <a:t>např. HF, HCl, HBr, HI, H</a:t>
            </a:r>
            <a:r>
              <a:rPr lang="cs-CZ" baseline="-25000" dirty="0" smtClean="0">
                <a:latin typeface="Calibri" pitchFamily="34" charset="0"/>
              </a:rPr>
              <a:t>2</a:t>
            </a:r>
            <a:r>
              <a:rPr lang="cs-CZ" dirty="0" smtClean="0">
                <a:latin typeface="Calibri" pitchFamily="34" charset="0"/>
              </a:rPr>
              <a:t>S, HCN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</a:endParaRPr>
          </a:p>
          <a:p>
            <a:pPr>
              <a:buNone/>
            </a:pPr>
            <a:r>
              <a:rPr lang="cs-CZ" b="1" u="sng" dirty="0" smtClean="0">
                <a:latin typeface="Calibri" pitchFamily="34" charset="0"/>
              </a:rPr>
              <a:t>Kyslíkaté kyseliny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</a:rPr>
              <a:t>ve své molekule obsahují atom kyslíku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</a:rPr>
              <a:t>např. H</a:t>
            </a:r>
            <a:r>
              <a:rPr lang="cs-CZ" baseline="-25000" dirty="0" smtClean="0">
                <a:latin typeface="Calibri" pitchFamily="34" charset="0"/>
              </a:rPr>
              <a:t>2</a:t>
            </a:r>
            <a:r>
              <a:rPr lang="cs-CZ" dirty="0" smtClean="0">
                <a:latin typeface="Calibri" pitchFamily="34" charset="0"/>
              </a:rPr>
              <a:t>SO</a:t>
            </a:r>
            <a:r>
              <a:rPr lang="cs-CZ" baseline="-25000" dirty="0" smtClean="0">
                <a:latin typeface="Calibri" pitchFamily="34" charset="0"/>
              </a:rPr>
              <a:t>4</a:t>
            </a:r>
            <a:r>
              <a:rPr lang="cs-CZ" dirty="0" smtClean="0">
                <a:latin typeface="Calibri" pitchFamily="34" charset="0"/>
              </a:rPr>
              <a:t>, HNO</a:t>
            </a:r>
            <a:r>
              <a:rPr lang="cs-CZ" baseline="-25000" dirty="0" smtClean="0">
                <a:latin typeface="Calibri" pitchFamily="34" charset="0"/>
              </a:rPr>
              <a:t>3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Rovnoramenný trojúhelník 3">
            <a:hlinkClick r:id="rId2" action="ppaction://hlinksldjump"/>
          </p:cNvPr>
          <p:cNvSpPr/>
          <p:nvPr/>
        </p:nvSpPr>
        <p:spPr>
          <a:xfrm>
            <a:off x="8532440" y="6309320"/>
            <a:ext cx="432048" cy="360040"/>
          </a:xfrm>
          <a:prstGeom prst="triangle">
            <a:avLst/>
          </a:prstGeom>
          <a:solidFill>
            <a:srgbClr val="FFC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6" name="Přímá spojovací šipka 5"/>
          <p:cNvCxnSpPr/>
          <p:nvPr/>
        </p:nvCxnSpPr>
        <p:spPr>
          <a:xfrm>
            <a:off x="8604448" y="6525344"/>
            <a:ext cx="252000" cy="1588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Přímá spojovací šipka 6">
            <a:hlinkClick r:id="rId2" action="ppaction://hlinksldjump"/>
          </p:cNvPr>
          <p:cNvCxnSpPr/>
          <p:nvPr/>
        </p:nvCxnSpPr>
        <p:spPr>
          <a:xfrm>
            <a:off x="8604448" y="6525344"/>
            <a:ext cx="2520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400" b="1" dirty="0" smtClean="0">
                <a:effectLst/>
                <a:latin typeface="Calibri" pitchFamily="34" charset="0"/>
              </a:rPr>
              <a:t>Názvosloví solí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276872"/>
            <a:ext cx="7704856" cy="3993307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36000" algn="just">
              <a:buNone/>
            </a:pPr>
            <a:r>
              <a:rPr lang="cs-CZ" dirty="0" smtClean="0">
                <a:latin typeface="Calibri" pitchFamily="34" charset="0"/>
              </a:rPr>
              <a:t>Aniont kyseliny odvodíme tak, že od kyseliny odrhneme všechny vodíkové ionty. Záporný náboj aniontu je roven počtu odtržených vodíkových iontů.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Př. H</a:t>
            </a:r>
            <a:r>
              <a:rPr lang="cs-CZ" baseline="-25000" dirty="0" smtClean="0">
                <a:latin typeface="Calibri" pitchFamily="34" charset="0"/>
              </a:rPr>
              <a:t>2</a:t>
            </a:r>
            <a:r>
              <a:rPr lang="cs-CZ" dirty="0" smtClean="0">
                <a:latin typeface="Calibri" pitchFamily="34" charset="0"/>
              </a:rPr>
              <a:t>SO</a:t>
            </a:r>
            <a:r>
              <a:rPr lang="cs-CZ" baseline="-25000" dirty="0" smtClean="0">
                <a:latin typeface="Calibri" pitchFamily="34" charset="0"/>
              </a:rPr>
              <a:t>4</a:t>
            </a:r>
            <a:r>
              <a:rPr lang="cs-CZ" dirty="0" smtClean="0">
                <a:latin typeface="Calibri" pitchFamily="34" charset="0"/>
              </a:rPr>
              <a:t>                                    </a:t>
            </a:r>
            <a:r>
              <a:rPr lang="cs-CZ" dirty="0" smtClean="0"/>
              <a:t>SO</a:t>
            </a:r>
            <a:r>
              <a:rPr lang="cs-CZ" baseline="-25000" dirty="0" smtClean="0"/>
              <a:t>4</a:t>
            </a:r>
            <a:r>
              <a:rPr lang="cs-CZ" baseline="30000" dirty="0" smtClean="0">
                <a:solidFill>
                  <a:srgbClr val="FF0000"/>
                </a:solidFill>
              </a:rPr>
              <a:t>2</a:t>
            </a:r>
            <a:r>
              <a:rPr lang="cs-CZ" baseline="30000" dirty="0" smtClean="0"/>
              <a:t>-                     </a:t>
            </a:r>
          </a:p>
          <a:p>
            <a:pPr>
              <a:buNone/>
            </a:pPr>
            <a:r>
              <a:rPr lang="cs-CZ" baseline="30000" dirty="0" smtClean="0"/>
              <a:t> </a:t>
            </a:r>
            <a:r>
              <a:rPr lang="cs-CZ" dirty="0" smtClean="0"/>
              <a:t>                             - </a:t>
            </a:r>
            <a:r>
              <a:rPr lang="cs-CZ" dirty="0" smtClean="0">
                <a:solidFill>
                  <a:srgbClr val="FF0000"/>
                </a:solidFill>
              </a:rPr>
              <a:t>2</a:t>
            </a:r>
            <a:r>
              <a:rPr lang="cs-CZ" dirty="0" smtClean="0"/>
              <a:t>H</a:t>
            </a:r>
            <a:r>
              <a:rPr lang="cs-CZ" baseline="30000" dirty="0" smtClean="0"/>
              <a:t>+</a:t>
            </a:r>
            <a:endParaRPr lang="cs-CZ" baseline="30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43608" y="1556792"/>
            <a:ext cx="7631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Calibri" pitchFamily="34" charset="0"/>
              </a:rPr>
              <a:t>Odvození aniontu kyseliny:</a:t>
            </a:r>
            <a:endParaRPr lang="cs-CZ" sz="3200" b="1" dirty="0">
              <a:latin typeface="Calibri" pitchFamily="34" charset="0"/>
            </a:endParaRPr>
          </a:p>
        </p:txBody>
      </p:sp>
      <p:sp>
        <p:nvSpPr>
          <p:cNvPr id="7" name="Vývojový diagram: spojka 6"/>
          <p:cNvSpPr/>
          <p:nvPr/>
        </p:nvSpPr>
        <p:spPr>
          <a:xfrm>
            <a:off x="2915816" y="5157192"/>
            <a:ext cx="792000" cy="7920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8" name="Vývojový diagram: spojka 7"/>
          <p:cNvSpPr/>
          <p:nvPr/>
        </p:nvSpPr>
        <p:spPr>
          <a:xfrm>
            <a:off x="3131840" y="4869160"/>
            <a:ext cx="432000" cy="432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Vývojový diagram: spojka 8"/>
          <p:cNvSpPr/>
          <p:nvPr/>
        </p:nvSpPr>
        <p:spPr>
          <a:xfrm>
            <a:off x="3563888" y="5373216"/>
            <a:ext cx="432000" cy="432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Vývojový diagram: spojka 9"/>
          <p:cNvSpPr/>
          <p:nvPr/>
        </p:nvSpPr>
        <p:spPr>
          <a:xfrm>
            <a:off x="3131840" y="5733256"/>
            <a:ext cx="432000" cy="432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11" name="Vývojový diagram: spojka 10"/>
          <p:cNvSpPr/>
          <p:nvPr/>
        </p:nvSpPr>
        <p:spPr>
          <a:xfrm>
            <a:off x="2627784" y="5301208"/>
            <a:ext cx="432000" cy="432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Vývojový diagram: spojka 11"/>
          <p:cNvSpPr/>
          <p:nvPr/>
        </p:nvSpPr>
        <p:spPr>
          <a:xfrm>
            <a:off x="2483768" y="5373216"/>
            <a:ext cx="252000" cy="252000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Vývojový diagram: spojka 12"/>
          <p:cNvSpPr/>
          <p:nvPr/>
        </p:nvSpPr>
        <p:spPr>
          <a:xfrm>
            <a:off x="3923928" y="5517232"/>
            <a:ext cx="252000" cy="252000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Vývojový diagram: spojka 13"/>
          <p:cNvSpPr/>
          <p:nvPr/>
        </p:nvSpPr>
        <p:spPr>
          <a:xfrm>
            <a:off x="7308304" y="5085184"/>
            <a:ext cx="792000" cy="7920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8" name="Vývojový diagram: spojka 17"/>
          <p:cNvSpPr/>
          <p:nvPr/>
        </p:nvSpPr>
        <p:spPr>
          <a:xfrm>
            <a:off x="7524328" y="5733256"/>
            <a:ext cx="432000" cy="432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9" name="Vývojový diagram: spojka 18"/>
          <p:cNvSpPr/>
          <p:nvPr/>
        </p:nvSpPr>
        <p:spPr>
          <a:xfrm>
            <a:off x="7452320" y="4797152"/>
            <a:ext cx="432000" cy="432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0" name="Vývojový diagram: spojka 19"/>
          <p:cNvSpPr/>
          <p:nvPr/>
        </p:nvSpPr>
        <p:spPr>
          <a:xfrm>
            <a:off x="7956376" y="5229200"/>
            <a:ext cx="432000" cy="432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1" name="Vývojový diagram: spojka 20"/>
          <p:cNvSpPr/>
          <p:nvPr/>
        </p:nvSpPr>
        <p:spPr>
          <a:xfrm>
            <a:off x="7092280" y="5229200"/>
            <a:ext cx="432000" cy="4320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2" name="Vývojový diagram: spojka 21"/>
          <p:cNvSpPr/>
          <p:nvPr/>
        </p:nvSpPr>
        <p:spPr>
          <a:xfrm>
            <a:off x="5508104" y="5589240"/>
            <a:ext cx="252000" cy="252000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3" name="Vývojový diagram: spojka 22"/>
          <p:cNvSpPr/>
          <p:nvPr/>
        </p:nvSpPr>
        <p:spPr>
          <a:xfrm>
            <a:off x="5508104" y="5085184"/>
            <a:ext cx="252000" cy="252000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5" name="Rovnoramenný trojúhelník 24">
            <a:hlinkClick r:id="rId2" action="ppaction://hlinksldjump"/>
          </p:cNvPr>
          <p:cNvSpPr/>
          <p:nvPr/>
        </p:nvSpPr>
        <p:spPr>
          <a:xfrm>
            <a:off x="8532440" y="6309320"/>
            <a:ext cx="432048" cy="360040"/>
          </a:xfrm>
          <a:prstGeom prst="triangle">
            <a:avLst/>
          </a:prstGeom>
          <a:solidFill>
            <a:srgbClr val="FFC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24" name="Přímá spojovací šipka 23">
            <a:hlinkClick r:id="rId2" action="ppaction://hlinksldjump"/>
          </p:cNvPr>
          <p:cNvCxnSpPr/>
          <p:nvPr/>
        </p:nvCxnSpPr>
        <p:spPr>
          <a:xfrm>
            <a:off x="8604448" y="6525344"/>
            <a:ext cx="2520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4400" b="1" dirty="0" smtClean="0">
                <a:effectLst/>
                <a:latin typeface="Calibri" pitchFamily="34" charset="0"/>
              </a:rPr>
              <a:t>Názvosloví solí</a:t>
            </a:r>
            <a:endParaRPr lang="cs-CZ" sz="4400" b="1" dirty="0">
              <a:effectLst/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Přehled koncovek podle oxidačního čísla: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259632" y="2204865"/>
          <a:ext cx="5544616" cy="3913623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84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</a:rPr>
                        <a:t>Oxidační číslo</a:t>
                      </a:r>
                      <a:endParaRPr lang="cs-CZ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</a:rPr>
                        <a:t>Koncovka</a:t>
                      </a:r>
                      <a:endParaRPr lang="cs-CZ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84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Calibri" pitchFamily="34" charset="0"/>
                        </a:rPr>
                        <a:t>I</a:t>
                      </a:r>
                      <a:endParaRPr lang="cs-CZ" sz="20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Calibri" pitchFamily="34" charset="0"/>
                        </a:rPr>
                        <a:t>- ný</a:t>
                      </a:r>
                      <a:endParaRPr lang="cs-CZ" sz="20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84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Calibri" pitchFamily="34" charset="0"/>
                        </a:rPr>
                        <a:t>II</a:t>
                      </a:r>
                      <a:endParaRPr lang="cs-CZ" sz="20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Calibri" pitchFamily="34" charset="0"/>
                        </a:rPr>
                        <a:t>- natý</a:t>
                      </a:r>
                      <a:endParaRPr lang="cs-CZ" sz="20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84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Calibri" pitchFamily="34" charset="0"/>
                        </a:rPr>
                        <a:t>III</a:t>
                      </a:r>
                      <a:endParaRPr lang="cs-CZ" sz="20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Calibri" pitchFamily="34" charset="0"/>
                        </a:rPr>
                        <a:t>-</a:t>
                      </a:r>
                      <a:r>
                        <a:rPr lang="cs-CZ" sz="2000" baseline="0" dirty="0" smtClean="0">
                          <a:latin typeface="Calibri" pitchFamily="34" charset="0"/>
                        </a:rPr>
                        <a:t> itý</a:t>
                      </a:r>
                      <a:endParaRPr lang="cs-CZ" sz="20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84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Calibri" pitchFamily="34" charset="0"/>
                        </a:rPr>
                        <a:t>IV</a:t>
                      </a:r>
                      <a:endParaRPr lang="cs-CZ" sz="20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Calibri" pitchFamily="34" charset="0"/>
                        </a:rPr>
                        <a:t>-</a:t>
                      </a:r>
                      <a:r>
                        <a:rPr lang="cs-CZ" sz="2000" baseline="0" dirty="0" smtClean="0">
                          <a:latin typeface="Calibri" pitchFamily="34" charset="0"/>
                        </a:rPr>
                        <a:t> ičitý</a:t>
                      </a:r>
                      <a:endParaRPr lang="cs-CZ" sz="20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84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Calibri" pitchFamily="34" charset="0"/>
                        </a:rPr>
                        <a:t>V</a:t>
                      </a:r>
                      <a:endParaRPr lang="cs-CZ" sz="20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Calibri" pitchFamily="34" charset="0"/>
                        </a:rPr>
                        <a:t>- ečný,</a:t>
                      </a:r>
                      <a:r>
                        <a:rPr lang="cs-CZ" sz="2000" baseline="0" dirty="0" smtClean="0">
                          <a:latin typeface="Calibri" pitchFamily="34" charset="0"/>
                        </a:rPr>
                        <a:t> - ičný</a:t>
                      </a:r>
                      <a:endParaRPr lang="cs-CZ" sz="20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84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Calibri" pitchFamily="34" charset="0"/>
                        </a:rPr>
                        <a:t>VI</a:t>
                      </a:r>
                      <a:endParaRPr lang="cs-CZ" sz="20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Calibri" pitchFamily="34" charset="0"/>
                        </a:rPr>
                        <a:t>-</a:t>
                      </a:r>
                      <a:r>
                        <a:rPr lang="cs-CZ" sz="2000" baseline="0" dirty="0" smtClean="0">
                          <a:latin typeface="Calibri" pitchFamily="34" charset="0"/>
                        </a:rPr>
                        <a:t> ový</a:t>
                      </a:r>
                      <a:endParaRPr lang="cs-CZ" sz="20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484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Calibri" pitchFamily="34" charset="0"/>
                        </a:rPr>
                        <a:t>VII</a:t>
                      </a:r>
                      <a:endParaRPr lang="cs-CZ" sz="20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Calibri" pitchFamily="34" charset="0"/>
                        </a:rPr>
                        <a:t>- istý</a:t>
                      </a:r>
                      <a:endParaRPr lang="cs-CZ" sz="20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847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Calibri" pitchFamily="34" charset="0"/>
                        </a:rPr>
                        <a:t>VIII</a:t>
                      </a:r>
                      <a:endParaRPr lang="cs-CZ" sz="20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Calibri" pitchFamily="34" charset="0"/>
                        </a:rPr>
                        <a:t>- ičelý</a:t>
                      </a:r>
                      <a:endParaRPr lang="cs-CZ" sz="2000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ovnoramenný trojúhelník 4">
            <a:hlinkClick r:id="rId2" action="ppaction://hlinksldjump"/>
          </p:cNvPr>
          <p:cNvSpPr/>
          <p:nvPr/>
        </p:nvSpPr>
        <p:spPr>
          <a:xfrm>
            <a:off x="8532440" y="6309320"/>
            <a:ext cx="432048" cy="360040"/>
          </a:xfrm>
          <a:prstGeom prst="triangl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6" name="Přímá spojovací šipka 5"/>
          <p:cNvCxnSpPr/>
          <p:nvPr/>
        </p:nvCxnSpPr>
        <p:spPr>
          <a:xfrm>
            <a:off x="8604448" y="6525344"/>
            <a:ext cx="2520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63408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sz="4400" b="1" dirty="0" smtClean="0">
                <a:effectLst/>
                <a:latin typeface="Calibri" pitchFamily="34" charset="0"/>
              </a:rPr>
              <a:t>Názvosloví solí</a:t>
            </a:r>
            <a:endParaRPr lang="cs-CZ" sz="44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043608" y="1541898"/>
          <a:ext cx="7643192" cy="490031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10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2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95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07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1852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Název</a:t>
                      </a:r>
                      <a:r>
                        <a:rPr lang="cs-CZ" sz="2400" baseline="0" dirty="0" smtClean="0"/>
                        <a:t> kyseliny</a:t>
                      </a:r>
                      <a:endParaRPr lang="cs-CZ" sz="2400" b="1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Vzorec kyseliny</a:t>
                      </a:r>
                      <a:endParaRPr lang="cs-CZ" sz="2400" b="1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Název soli</a:t>
                      </a:r>
                      <a:endParaRPr lang="cs-CZ" sz="2400" b="1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Anion kyseliny</a:t>
                      </a:r>
                      <a:endParaRPr lang="cs-CZ" sz="2400" b="1" dirty="0">
                        <a:latin typeface="Calibri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26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kyselina</a:t>
                      </a:r>
                    </a:p>
                    <a:p>
                      <a:pPr algn="ctr"/>
                      <a:r>
                        <a:rPr lang="cs-CZ" sz="1800" baseline="0" dirty="0" smtClean="0"/>
                        <a:t>fluorovodíková</a:t>
                      </a:r>
                      <a:endParaRPr lang="cs-CZ" sz="1800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HF</a:t>
                      </a:r>
                      <a:endParaRPr lang="cs-CZ" sz="1800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fluorid</a:t>
                      </a:r>
                      <a:endParaRPr lang="cs-CZ" sz="1800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F</a:t>
                      </a:r>
                      <a:r>
                        <a:rPr lang="cs-CZ" sz="1800" baseline="30000" dirty="0" smtClean="0"/>
                        <a:t>-</a:t>
                      </a:r>
                      <a:endParaRPr lang="cs-CZ" sz="1800" b="0" baseline="30000" dirty="0">
                        <a:latin typeface="Calibri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726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kyselina</a:t>
                      </a:r>
                      <a:r>
                        <a:rPr lang="cs-CZ" sz="1800" baseline="0" dirty="0" smtClean="0"/>
                        <a:t> </a:t>
                      </a:r>
                      <a:r>
                        <a:rPr lang="cs-CZ" sz="1800" dirty="0" smtClean="0"/>
                        <a:t>chlorovodíková</a:t>
                      </a:r>
                      <a:endParaRPr lang="cs-CZ" sz="1800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HCl</a:t>
                      </a:r>
                      <a:endParaRPr lang="cs-CZ" sz="1800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chlorid</a:t>
                      </a:r>
                      <a:endParaRPr lang="cs-CZ" sz="1800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Cl</a:t>
                      </a:r>
                      <a:r>
                        <a:rPr lang="cs-CZ" sz="1800" baseline="30000" dirty="0" smtClean="0"/>
                        <a:t>-</a:t>
                      </a:r>
                      <a:endParaRPr lang="cs-CZ" sz="1800" b="0" baseline="30000" dirty="0">
                        <a:latin typeface="Calibri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726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kyselina</a:t>
                      </a:r>
                      <a:r>
                        <a:rPr lang="cs-CZ" sz="1800" baseline="0" dirty="0" smtClean="0"/>
                        <a:t> </a:t>
                      </a:r>
                      <a:r>
                        <a:rPr lang="cs-CZ" sz="1800" dirty="0" smtClean="0"/>
                        <a:t>bromovodíková</a:t>
                      </a:r>
                      <a:endParaRPr lang="cs-CZ" sz="1800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HBr</a:t>
                      </a:r>
                      <a:endParaRPr lang="cs-CZ" sz="1800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bromid</a:t>
                      </a:r>
                      <a:endParaRPr lang="cs-CZ" sz="1800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Br</a:t>
                      </a:r>
                      <a:r>
                        <a:rPr lang="cs-CZ" sz="1800" baseline="30000" dirty="0" smtClean="0"/>
                        <a:t>-</a:t>
                      </a:r>
                      <a:endParaRPr lang="cs-CZ" sz="1800" b="0" baseline="30000" dirty="0">
                        <a:latin typeface="Calibri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220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kyselina</a:t>
                      </a:r>
                      <a:r>
                        <a:rPr lang="cs-CZ" sz="1800" baseline="0" dirty="0" smtClean="0"/>
                        <a:t> </a:t>
                      </a:r>
                      <a:r>
                        <a:rPr lang="cs-CZ" sz="1800" dirty="0" smtClean="0"/>
                        <a:t>jodovodíková</a:t>
                      </a:r>
                      <a:endParaRPr lang="cs-CZ" sz="1800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HI</a:t>
                      </a:r>
                      <a:endParaRPr lang="cs-CZ" sz="1800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jodid</a:t>
                      </a:r>
                      <a:r>
                        <a:rPr lang="cs-CZ" sz="1800" baseline="30000" dirty="0" smtClean="0"/>
                        <a:t>-</a:t>
                      </a:r>
                      <a:endParaRPr lang="cs-CZ" sz="1800" b="0" baseline="3000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I</a:t>
                      </a:r>
                      <a:r>
                        <a:rPr lang="cs-CZ" sz="1800" baseline="30000" dirty="0" smtClean="0"/>
                        <a:t>-</a:t>
                      </a:r>
                      <a:endParaRPr lang="cs-CZ" sz="1800" b="0" baseline="30000" dirty="0">
                        <a:latin typeface="Calibri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9619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kyselina</a:t>
                      </a:r>
                      <a:r>
                        <a:rPr lang="cs-CZ" sz="1800" baseline="0" dirty="0" smtClean="0"/>
                        <a:t> sirovodíková</a:t>
                      </a:r>
                      <a:endParaRPr lang="cs-CZ" sz="1800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H</a:t>
                      </a:r>
                      <a:r>
                        <a:rPr lang="cs-CZ" sz="1800" baseline="-25000" dirty="0" smtClean="0"/>
                        <a:t>2</a:t>
                      </a:r>
                      <a:r>
                        <a:rPr lang="cs-CZ" sz="1800" dirty="0" smtClean="0"/>
                        <a:t>S</a:t>
                      </a:r>
                      <a:endParaRPr lang="cs-CZ" sz="1800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sulfid</a:t>
                      </a:r>
                      <a:endParaRPr lang="cs-CZ" sz="1800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S</a:t>
                      </a:r>
                      <a:r>
                        <a:rPr lang="cs-CZ" sz="1800" baseline="30000" dirty="0" smtClean="0"/>
                        <a:t>2-</a:t>
                      </a:r>
                      <a:endParaRPr lang="cs-CZ" sz="1800" b="0" baseline="30000" dirty="0">
                        <a:latin typeface="Calibri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726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kyselina</a:t>
                      </a:r>
                      <a:r>
                        <a:rPr lang="cs-CZ" sz="1800" baseline="0" dirty="0" smtClean="0"/>
                        <a:t> </a:t>
                      </a:r>
                      <a:r>
                        <a:rPr lang="cs-CZ" sz="1800" dirty="0" smtClean="0"/>
                        <a:t>kyanovodíková</a:t>
                      </a:r>
                      <a:endParaRPr lang="cs-CZ" sz="1800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HCN</a:t>
                      </a:r>
                      <a:endParaRPr lang="cs-CZ" sz="1800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kyanid</a:t>
                      </a:r>
                      <a:endParaRPr lang="cs-CZ" sz="1800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CN</a:t>
                      </a:r>
                      <a:r>
                        <a:rPr lang="cs-CZ" sz="1800" baseline="30000" dirty="0" smtClean="0"/>
                        <a:t>-</a:t>
                      </a:r>
                      <a:endParaRPr lang="cs-CZ" sz="1800" b="0" baseline="30000" dirty="0">
                        <a:latin typeface="Calibri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043608" y="980728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Calibri" pitchFamily="34" charset="0"/>
              </a:rPr>
              <a:t>Tabulka bezkyslíkatých kyselin a jejich solí:</a:t>
            </a:r>
            <a:endParaRPr lang="cs-CZ" sz="32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85010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400" b="1" dirty="0" smtClean="0">
                <a:effectLst/>
                <a:latin typeface="Calibri" pitchFamily="34" charset="0"/>
              </a:rPr>
              <a:t>Názvosloví solí</a:t>
            </a:r>
            <a:endParaRPr lang="cs-CZ" sz="44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043607" y="1916832"/>
          <a:ext cx="7509521" cy="446449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642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17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93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16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362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Název kyseliny</a:t>
                      </a:r>
                      <a:endParaRPr lang="cs-CZ" sz="1800" b="1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Oxidační číslo</a:t>
                      </a:r>
                    </a:p>
                    <a:p>
                      <a:pPr algn="ctr"/>
                      <a:r>
                        <a:rPr lang="cs-CZ" sz="1800" dirty="0" smtClean="0"/>
                        <a:t>kyselinotvorného</a:t>
                      </a:r>
                      <a:r>
                        <a:rPr lang="cs-CZ" sz="1800" baseline="0" dirty="0" smtClean="0"/>
                        <a:t> prvku</a:t>
                      </a:r>
                      <a:endParaRPr lang="cs-CZ" sz="1800" b="1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Vzorec kyseliny</a:t>
                      </a:r>
                      <a:endParaRPr lang="cs-CZ" sz="1800" b="1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Název soli</a:t>
                      </a:r>
                      <a:endParaRPr lang="cs-CZ" sz="1800" b="1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Anion kyseliny</a:t>
                      </a:r>
                      <a:endParaRPr lang="cs-CZ" sz="1800" b="1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88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k. chlorná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I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HClO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chlornan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ClO</a:t>
                      </a:r>
                      <a:r>
                        <a:rPr lang="cs-CZ" baseline="-25000" dirty="0" smtClean="0"/>
                        <a:t>3</a:t>
                      </a:r>
                      <a:r>
                        <a:rPr lang="cs-CZ" baseline="30000" dirty="0" smtClean="0"/>
                        <a:t>-</a:t>
                      </a:r>
                      <a:endParaRPr lang="cs-CZ" baseline="30000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5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Calibri" pitchFamily="34" charset="0"/>
                          <a:cs typeface="Arial" pitchFamily="34" charset="0"/>
                        </a:rPr>
                        <a:t>neexistuje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II</a:t>
                      </a:r>
                      <a:endParaRPr lang="cs-CZ" dirty="0" smtClean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neexistuje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neexistuje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neexistuje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88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k. dusitá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III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HNO</a:t>
                      </a:r>
                      <a:r>
                        <a:rPr lang="cs-CZ" baseline="-25000" dirty="0" smtClean="0"/>
                        <a:t>2</a:t>
                      </a:r>
                      <a:endParaRPr lang="cs-CZ" baseline="-25000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dusitan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NO</a:t>
                      </a:r>
                      <a:r>
                        <a:rPr lang="cs-CZ" baseline="-25000" dirty="0" smtClean="0"/>
                        <a:t>3</a:t>
                      </a:r>
                      <a:r>
                        <a:rPr lang="cs-CZ" baseline="30000" dirty="0" smtClean="0"/>
                        <a:t>-</a:t>
                      </a:r>
                      <a:endParaRPr lang="cs-CZ" baseline="30000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88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k. uhličitá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IV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</a:t>
                      </a:r>
                      <a:r>
                        <a:rPr lang="cs-CZ" baseline="-25000" dirty="0" smtClean="0"/>
                        <a:t>2</a:t>
                      </a:r>
                      <a:r>
                        <a:rPr lang="cs-CZ" dirty="0" smtClean="0"/>
                        <a:t>CO</a:t>
                      </a:r>
                      <a:r>
                        <a:rPr lang="cs-CZ" baseline="-25000" dirty="0" smtClean="0"/>
                        <a:t>3</a:t>
                      </a:r>
                      <a:endParaRPr lang="cs-CZ" baseline="-25000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uhličitan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CO</a:t>
                      </a:r>
                      <a:r>
                        <a:rPr lang="cs-CZ" baseline="-25000" dirty="0" smtClean="0"/>
                        <a:t>3</a:t>
                      </a:r>
                      <a:r>
                        <a:rPr lang="cs-CZ" baseline="30000" dirty="0" smtClean="0"/>
                        <a:t>2-</a:t>
                      </a:r>
                      <a:endParaRPr lang="cs-CZ" baseline="30000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53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k. dusičná</a:t>
                      </a:r>
                    </a:p>
                    <a:p>
                      <a:pPr algn="ctr"/>
                      <a:r>
                        <a:rPr lang="cs-CZ" dirty="0" smtClean="0"/>
                        <a:t>k.</a:t>
                      </a:r>
                      <a:r>
                        <a:rPr lang="cs-CZ" baseline="0" dirty="0" smtClean="0"/>
                        <a:t> chlorečná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</a:t>
                      </a:r>
                    </a:p>
                    <a:p>
                      <a:pPr algn="ctr"/>
                      <a:r>
                        <a:rPr lang="cs-CZ" dirty="0" smtClean="0"/>
                        <a:t>V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HNO</a:t>
                      </a:r>
                      <a:r>
                        <a:rPr lang="cs-CZ" baseline="-25000" dirty="0" smtClean="0"/>
                        <a:t>3</a:t>
                      </a:r>
                    </a:p>
                    <a:p>
                      <a:pPr algn="ctr"/>
                      <a:r>
                        <a:rPr lang="cs-CZ" dirty="0" smtClean="0"/>
                        <a:t>HClO</a:t>
                      </a:r>
                      <a:r>
                        <a:rPr lang="cs-CZ" baseline="-25000" dirty="0" smtClean="0"/>
                        <a:t>3</a:t>
                      </a:r>
                      <a:endParaRPr lang="cs-CZ" baseline="-25000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dusičnan</a:t>
                      </a:r>
                    </a:p>
                    <a:p>
                      <a:pPr algn="ctr"/>
                      <a:r>
                        <a:rPr lang="cs-CZ" dirty="0" smtClean="0"/>
                        <a:t>chlorečnan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NO</a:t>
                      </a:r>
                      <a:r>
                        <a:rPr lang="cs-CZ" baseline="-25000" dirty="0" smtClean="0"/>
                        <a:t>3</a:t>
                      </a:r>
                      <a:r>
                        <a:rPr lang="cs-CZ" baseline="30000" dirty="0" smtClean="0"/>
                        <a:t>-</a:t>
                      </a:r>
                    </a:p>
                    <a:p>
                      <a:pPr algn="ctr"/>
                      <a:r>
                        <a:rPr lang="cs-CZ" dirty="0" smtClean="0"/>
                        <a:t>ClO</a:t>
                      </a:r>
                      <a:r>
                        <a:rPr lang="cs-CZ" baseline="-25000" dirty="0" smtClean="0"/>
                        <a:t>3</a:t>
                      </a:r>
                      <a:r>
                        <a:rPr lang="cs-CZ" baseline="30000" dirty="0" smtClean="0"/>
                        <a:t>-</a:t>
                      </a:r>
                      <a:endParaRPr lang="cs-CZ" baseline="30000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88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k.</a:t>
                      </a:r>
                      <a:r>
                        <a:rPr lang="cs-CZ" baseline="0" dirty="0" smtClean="0"/>
                        <a:t> sírová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VI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</a:t>
                      </a:r>
                      <a:r>
                        <a:rPr lang="cs-CZ" baseline="-25000" dirty="0" smtClean="0"/>
                        <a:t>2</a:t>
                      </a:r>
                      <a:r>
                        <a:rPr lang="cs-CZ" dirty="0" smtClean="0"/>
                        <a:t>SO</a:t>
                      </a:r>
                      <a:r>
                        <a:rPr lang="cs-CZ" baseline="-25000" dirty="0" smtClean="0"/>
                        <a:t>4</a:t>
                      </a:r>
                      <a:endParaRPr lang="cs-CZ" baseline="-25000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síran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SO</a:t>
                      </a:r>
                      <a:r>
                        <a:rPr lang="cs-CZ" baseline="-25000" dirty="0" smtClean="0"/>
                        <a:t>4</a:t>
                      </a:r>
                      <a:r>
                        <a:rPr lang="cs-CZ" baseline="30000" dirty="0" smtClean="0"/>
                        <a:t>2-</a:t>
                      </a:r>
                      <a:endParaRPr lang="cs-CZ" baseline="30000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44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k. manganistá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VII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</a:t>
                      </a:r>
                      <a:r>
                        <a:rPr lang="cs-CZ" baseline="-25000" dirty="0" smtClean="0"/>
                        <a:t>2</a:t>
                      </a:r>
                      <a:r>
                        <a:rPr lang="cs-CZ" dirty="0" smtClean="0"/>
                        <a:t>MnO</a:t>
                      </a:r>
                      <a:r>
                        <a:rPr lang="cs-CZ" baseline="-25000" dirty="0" smtClean="0"/>
                        <a:t>4</a:t>
                      </a:r>
                      <a:endParaRPr lang="cs-CZ" baseline="-25000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manganistan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MnO</a:t>
                      </a:r>
                      <a:r>
                        <a:rPr lang="cs-CZ" baseline="-25000" dirty="0" smtClean="0"/>
                        <a:t>4</a:t>
                      </a:r>
                      <a:r>
                        <a:rPr lang="cs-CZ" baseline="30000" dirty="0" smtClean="0"/>
                        <a:t>2-</a:t>
                      </a:r>
                      <a:endParaRPr lang="cs-CZ" baseline="30000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088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k. osmičelá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VIII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</a:t>
                      </a:r>
                      <a:r>
                        <a:rPr lang="cs-CZ" baseline="-25000" dirty="0" smtClean="0"/>
                        <a:t>2</a:t>
                      </a:r>
                      <a:r>
                        <a:rPr lang="cs-CZ" dirty="0" smtClean="0"/>
                        <a:t>OsO</a:t>
                      </a:r>
                      <a:r>
                        <a:rPr lang="cs-CZ" baseline="-25000" dirty="0" smtClean="0"/>
                        <a:t>5</a:t>
                      </a:r>
                      <a:endParaRPr lang="cs-CZ" baseline="-25000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osmičelan</a:t>
                      </a:r>
                      <a:endParaRPr lang="cs-CZ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OsO</a:t>
                      </a:r>
                      <a:r>
                        <a:rPr lang="cs-CZ" baseline="-25000" dirty="0" smtClean="0"/>
                        <a:t>5</a:t>
                      </a:r>
                      <a:r>
                        <a:rPr lang="cs-CZ" baseline="30000" dirty="0" smtClean="0"/>
                        <a:t>2-</a:t>
                      </a:r>
                      <a:endParaRPr lang="cs-CZ" baseline="30000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043608" y="1196752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Calibri" pitchFamily="34" charset="0"/>
              </a:rPr>
              <a:t>Tabulka kyslíkatých kyselin a solí:</a:t>
            </a:r>
            <a:endParaRPr lang="cs-CZ" sz="3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400" b="1" dirty="0" smtClean="0">
                <a:effectLst/>
                <a:latin typeface="Calibri" pitchFamily="34" charset="0"/>
              </a:rPr>
              <a:t>Názvosloví solí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sz="3600" b="1" u="sng" dirty="0" smtClean="0">
                <a:latin typeface="Calibri" pitchFamily="34" charset="0"/>
              </a:rPr>
              <a:t>1) Obecný vzorec:</a:t>
            </a:r>
          </a:p>
          <a:p>
            <a:pPr marL="514350" indent="-514350">
              <a:buNone/>
            </a:pPr>
            <a:r>
              <a:rPr lang="cs-CZ" dirty="0" smtClean="0">
                <a:latin typeface="Calibri" pitchFamily="34" charset="0"/>
              </a:rPr>
              <a:t>                            </a:t>
            </a:r>
            <a:r>
              <a:rPr lang="cs-CZ" sz="10000" dirty="0" smtClean="0">
                <a:solidFill>
                  <a:srgbClr val="C00000"/>
                </a:solidFill>
                <a:latin typeface="Calibri" pitchFamily="34" charset="0"/>
              </a:rPr>
              <a:t>K</a:t>
            </a:r>
            <a:r>
              <a:rPr lang="cs-CZ" sz="10000" baseline="-25000" dirty="0" smtClean="0">
                <a:solidFill>
                  <a:srgbClr val="002060"/>
                </a:solidFill>
                <a:latin typeface="Calibri" pitchFamily="34" charset="0"/>
              </a:rPr>
              <a:t>m</a:t>
            </a:r>
            <a:r>
              <a:rPr lang="cs-CZ" sz="10000" dirty="0" smtClean="0">
                <a:solidFill>
                  <a:srgbClr val="00B050"/>
                </a:solidFill>
                <a:latin typeface="Calibri" pitchFamily="34" charset="0"/>
              </a:rPr>
              <a:t>A</a:t>
            </a:r>
            <a:r>
              <a:rPr lang="cs-CZ" sz="10000" baseline="-25000" dirty="0" smtClean="0">
                <a:solidFill>
                  <a:srgbClr val="002060"/>
                </a:solidFill>
                <a:latin typeface="Calibri" pitchFamily="34" charset="0"/>
              </a:rPr>
              <a:t>n</a:t>
            </a:r>
          </a:p>
          <a:p>
            <a:pPr marL="514350" indent="-514350">
              <a:buNone/>
            </a:pPr>
            <a:endParaRPr lang="cs-CZ" sz="3600" dirty="0" smtClean="0">
              <a:latin typeface="Calibri" pitchFamily="34" charset="0"/>
            </a:endParaRPr>
          </a:p>
          <a:p>
            <a:pPr marL="514350" indent="-514350">
              <a:buNone/>
            </a:pPr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  <a:r>
              <a:rPr lang="cs-CZ" dirty="0" smtClean="0">
                <a:latin typeface="Calibri" pitchFamily="34" charset="0"/>
              </a:rPr>
              <a:t>		symbol obecného kationtu</a:t>
            </a:r>
          </a:p>
          <a:p>
            <a:pPr marL="514350" indent="-514350">
              <a:buNone/>
            </a:pPr>
            <a:r>
              <a:rPr lang="cs-CZ" dirty="0" smtClean="0">
                <a:solidFill>
                  <a:srgbClr val="00B050"/>
                </a:solidFill>
                <a:latin typeface="Calibri" pitchFamily="34" charset="0"/>
              </a:rPr>
              <a:t>N</a:t>
            </a:r>
            <a:r>
              <a:rPr lang="cs-CZ" dirty="0" smtClean="0">
                <a:latin typeface="Calibri" pitchFamily="34" charset="0"/>
              </a:rPr>
              <a:t>		symbol obecného aniontu</a:t>
            </a:r>
          </a:p>
          <a:p>
            <a:pPr marL="514350" indent="-514350">
              <a:buNone/>
            </a:pPr>
            <a:r>
              <a:rPr lang="cs-CZ" dirty="0" smtClean="0">
                <a:solidFill>
                  <a:srgbClr val="002060"/>
                </a:solidFill>
                <a:latin typeface="Calibri" pitchFamily="34" charset="0"/>
              </a:rPr>
              <a:t>m, n</a:t>
            </a:r>
            <a:r>
              <a:rPr lang="cs-CZ" dirty="0" smtClean="0">
                <a:latin typeface="Calibri" pitchFamily="34" charset="0"/>
              </a:rPr>
              <a:t>	stechiometrické  koeficinty</a:t>
            </a:r>
          </a:p>
          <a:p>
            <a:pPr marL="514350" indent="-514350">
              <a:buNone/>
            </a:pPr>
            <a:endParaRPr lang="cs-CZ" sz="4800" dirty="0"/>
          </a:p>
        </p:txBody>
      </p:sp>
      <p:sp>
        <p:nvSpPr>
          <p:cNvPr id="5" name="Rovnoramenný trojúhelník 4">
            <a:hlinkClick r:id="rId2" action="ppaction://hlinksldjump"/>
          </p:cNvPr>
          <p:cNvSpPr/>
          <p:nvPr/>
        </p:nvSpPr>
        <p:spPr>
          <a:xfrm>
            <a:off x="8532440" y="6309320"/>
            <a:ext cx="432048" cy="360040"/>
          </a:xfrm>
          <a:prstGeom prst="triangl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6" name="Přímá spojovací šipka 5">
            <a:hlinkClick r:id="rId2" action="ppaction://hlinksldjump"/>
          </p:cNvPr>
          <p:cNvCxnSpPr/>
          <p:nvPr/>
        </p:nvCxnSpPr>
        <p:spPr>
          <a:xfrm>
            <a:off x="8604448" y="6525344"/>
            <a:ext cx="2520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1592</TotalTime>
  <Words>676</Words>
  <Application>Microsoft Office PowerPoint</Application>
  <PresentationFormat>Předvádění na obrazovce (4:3)</PresentationFormat>
  <Paragraphs>243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Gill Sans MT</vt:lpstr>
      <vt:lpstr>Verdana</vt:lpstr>
      <vt:lpstr>Wingdings 2</vt:lpstr>
      <vt:lpstr>Slunovrat</vt:lpstr>
      <vt:lpstr>NÁZVOSLOVÍ SOLÍ</vt:lpstr>
      <vt:lpstr>Názvosloví solí</vt:lpstr>
      <vt:lpstr>Názvosloví solí</vt:lpstr>
      <vt:lpstr>Názvosloví solí</vt:lpstr>
      <vt:lpstr>Názvosloví solí</vt:lpstr>
      <vt:lpstr>Názvosloví solí</vt:lpstr>
      <vt:lpstr>Názvosloví solí</vt:lpstr>
      <vt:lpstr>Názvosloví solí</vt:lpstr>
      <vt:lpstr>Názvosloví solí</vt:lpstr>
      <vt:lpstr>Názvosloví solí</vt:lpstr>
      <vt:lpstr>Názvosloví solí</vt:lpstr>
      <vt:lpstr>Názvosloví solí </vt:lpstr>
      <vt:lpstr>Názvosloví solí</vt:lpstr>
      <vt:lpstr>Názvosloví solí </vt:lpstr>
      <vt:lpstr>Názvosloví solí - procvičování</vt:lpstr>
      <vt:lpstr>Názvosloví solí - procvičování</vt:lpstr>
      <vt:lpstr>Názvosloví solí - procvičování</vt:lpstr>
      <vt:lpstr>Odkaz na vysvětlení - video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</dc:title>
  <dc:creator>Lenka</dc:creator>
  <cp:lastModifiedBy>Jan Řezníček</cp:lastModifiedBy>
  <cp:revision>34</cp:revision>
  <dcterms:created xsi:type="dcterms:W3CDTF">2011-03-12T14:05:35Z</dcterms:created>
  <dcterms:modified xsi:type="dcterms:W3CDTF">2020-11-18T06:20:06Z</dcterms:modified>
</cp:coreProperties>
</file>