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  <p:sldMasterId id="2147483839" r:id="rId2"/>
  </p:sldMasterIdLst>
  <p:sldIdLst>
    <p:sldId id="265" r:id="rId3"/>
    <p:sldId id="283" r:id="rId4"/>
    <p:sldId id="279" r:id="rId5"/>
    <p:sldId id="266" r:id="rId6"/>
    <p:sldId id="267" r:id="rId7"/>
    <p:sldId id="268" r:id="rId8"/>
    <p:sldId id="281" r:id="rId9"/>
    <p:sldId id="276" r:id="rId10"/>
    <p:sldId id="270" r:id="rId11"/>
    <p:sldId id="271" r:id="rId12"/>
    <p:sldId id="277" r:id="rId13"/>
    <p:sldId id="282" r:id="rId14"/>
    <p:sldId id="280" r:id="rId15"/>
    <p:sldId id="26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9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EEB6080B-BDEC-463A-BE0E-8B68DAC3F927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43FF59D-6F88-422D-B09A-E2336C4165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44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8DE46-0073-40F7-99B2-6E14B3FCA6D4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2AF1-2073-4E1F-9C7F-29A9F6250B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90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088FF-F1EE-4035-A5BA-C51D749A73B8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56FA0-CF24-4605-B93A-033CAB30EC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372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600BD235-2205-4C8A-8D66-3D23255323AA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rgbClr val="94C6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rgbClr val="94C600"/>
                </a:solidFill>
              </a:defRPr>
            </a:lvl1pPr>
          </a:lstStyle>
          <a:p>
            <a:pPr>
              <a:defRPr/>
            </a:pPr>
            <a:fld id="{2F8F276B-8186-416B-9192-869C1B5EC2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8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04BAF-6240-4763-BD6A-4B2442F1A582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1941-915F-4DE9-A319-82214DE4E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829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C6076-CB6E-4D52-8C69-3064FEB050C1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EC6B8-EDF7-4852-87CC-0BCE83831B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534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01694-F3FE-4AAC-93B0-BD42862440F5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5746A-0AA7-4A8F-BAC0-EEDB8B47EE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39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DC7CF-64D1-4F22-9C86-A7C0F01252DD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CCDED-F056-4074-9ABC-DF515F0DB0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095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73432-682F-40CD-959F-B508CC1FFD60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5EFC-27F0-46F1-B9A4-0D83C7EFD6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57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FE76-3E11-4609-9694-DDFB204991A6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BBC4-3B70-4E0A-A46E-84CD5CD46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326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A3CC6-4EA9-4A93-BC99-BBD25B277BAB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845F7-D5FE-4B34-927E-BE8CBE3DF6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18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BD71-057A-47AE-932E-AA8095FA10DA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1462-5659-4023-B2B1-FE18FC2B7F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40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43F2F-DAC6-43BA-ABA2-B8C0A9828D18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A8A2D-8FD6-4A5C-A722-A38B53EC7F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74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CDF3C-929D-43D6-A052-BF61F63D40D1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9597-7D62-42A6-89C5-4F394A0273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619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1F76D-D306-449B-BAAD-4299858BAE17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A890-CDE8-402D-BDCF-96E37D1F38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08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BE1D8-4785-495D-BB1F-1908A0CA09C1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7EE6-41FD-4B09-BA92-D146DAE220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52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E7669-551C-4D0C-8DA1-3EFD32DA346F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53458-0E88-4EA7-9E26-4ABAB37F78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BBDD7-0053-4A78-A743-D95669F1E057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97EB0-A663-443F-A429-3CC951324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35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2FE31-8B59-4DB7-B37B-245B728A0407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14A6D-76AC-482C-9F7A-DF69DC46A9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8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511D0-8B10-4B98-BAC2-52A019E6EF08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72ED6-5145-44A0-95CE-80F011ADF4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64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A9914-785D-492E-84E8-5AA0573DB591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79857-755E-4E6E-85B8-6DAA9A1990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73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52631-7E25-4467-8C62-12D9A10B40C7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2CDF-2637-4ADC-83EB-6C8AD997C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90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95194324-A3FD-4B5C-A426-8054A223998F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DC9B4391-067A-48EE-A3B9-9D7879B2AA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902" r:id="rId8"/>
    <p:sldLayoutId id="2147483903" r:id="rId9"/>
    <p:sldLayoutId id="2147483891" r:id="rId10"/>
    <p:sldLayoutId id="21474838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2059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082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083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084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09654F89-D7EE-4533-8B10-B8F8A631B47A}" type="datetimeFigureOut">
              <a:rPr lang="cs-CZ"/>
              <a:pPr>
                <a:defRPr/>
              </a:pPr>
              <a:t>16.01.2021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4C6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3BC7C1C-6044-4484-AAD1-E7CCAC66D5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905" r:id="rId8"/>
    <p:sldLayoutId id="2147483906" r:id="rId9"/>
    <p:sldLayoutId id="2147483899" r:id="rId10"/>
    <p:sldLayoutId id="21474839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3/3b/Elektrol%C3%BDza.jpeg" TargetMode="External"/><Relationship Id="rId2" Type="http://schemas.openxmlformats.org/officeDocument/2006/relationships/hyperlink" Target="https://www.youtube.com/watch?v=9uOfc7xK814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3/3b/Elektrol%C3%BDza.jpe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3/3b/Elektrol%C3%BDza.jpe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467544" y="404664"/>
            <a:ext cx="8208144" cy="8640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anchorCtr="1"/>
          <a:lstStyle/>
          <a:p>
            <a:pPr algn="ctr">
              <a:defRPr/>
            </a:pPr>
            <a:r>
              <a:rPr lang="cs-CZ" sz="3200" dirty="0" smtClean="0">
                <a:effectLst>
                  <a:reflection blurRad="6350" stA="60000" endA="900" endPos="60000" dist="29997" dir="5400000" sy="-100000" algn="bl" rotWithShape="0"/>
                </a:effectLst>
              </a:rPr>
              <a:t>ELEKTROLÝZA</a:t>
            </a:r>
            <a:endParaRPr lang="cs-CZ" sz="3200" dirty="0"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Dobrý den devítko,</a:t>
            </a:r>
          </a:p>
          <a:p>
            <a:pPr marL="69850" indent="0">
              <a:buNone/>
            </a:pPr>
            <a:r>
              <a:rPr lang="cs-CZ" dirty="0"/>
              <a:t>d</a:t>
            </a:r>
            <a:r>
              <a:rPr lang="cs-CZ" dirty="0" smtClean="0"/>
              <a:t>nes se podívejte na prezentaci na téma elektrolýza. V závěru máte odkaz i na video. Nezapomeňte si udělat zápis do sešitu.</a:t>
            </a:r>
          </a:p>
          <a:p>
            <a:pPr marL="69850" indent="0">
              <a:buNone/>
            </a:pPr>
            <a:endParaRPr lang="cs-CZ" dirty="0"/>
          </a:p>
          <a:p>
            <a:pPr marL="69850" indent="0">
              <a:buNone/>
            </a:pPr>
            <a:r>
              <a:rPr lang="cs-CZ" dirty="0" smtClean="0"/>
              <a:t>Hezký den</a:t>
            </a:r>
          </a:p>
          <a:p>
            <a:pPr marL="69850" indent="0">
              <a:buNone/>
            </a:pPr>
            <a:endParaRPr lang="cs-CZ" dirty="0"/>
          </a:p>
          <a:p>
            <a:pPr marL="69850" indent="0">
              <a:buNone/>
            </a:pPr>
            <a:r>
              <a:rPr lang="cs-CZ" dirty="0" smtClean="0"/>
              <a:t>Š.P.</a:t>
            </a:r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31055" y="640638"/>
            <a:ext cx="7024687" cy="685329"/>
          </a:xfrm>
        </p:spPr>
        <p:txBody>
          <a:bodyPr/>
          <a:lstStyle/>
          <a:p>
            <a:r>
              <a:rPr lang="cs-CZ" dirty="0" smtClean="0"/>
              <a:t>Galvanické pokovování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27584" y="1345579"/>
            <a:ext cx="7057404" cy="3771627"/>
          </a:xfrm>
        </p:spPr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Galvanické pokovování</a:t>
            </a:r>
            <a:r>
              <a:rPr lang="cs-CZ" dirty="0" smtClean="0">
                <a:solidFill>
                  <a:schemeClr val="accent3"/>
                </a:solidFill>
              </a:rPr>
              <a:t> </a:t>
            </a:r>
            <a:r>
              <a:rPr lang="cs-CZ" dirty="0" smtClean="0"/>
              <a:t>využívá principů elektrolýzy pro nanášení </a:t>
            </a:r>
            <a:r>
              <a:rPr lang="cs-CZ" b="1" dirty="0" smtClean="0">
                <a:solidFill>
                  <a:schemeClr val="accent3"/>
                </a:solidFill>
              </a:rPr>
              <a:t>vrstvy kovu </a:t>
            </a:r>
            <a:r>
              <a:rPr lang="cs-CZ" dirty="0" smtClean="0"/>
              <a:t>(většinou vzácného) </a:t>
            </a:r>
            <a:r>
              <a:rPr lang="cs-CZ" b="1" dirty="0" smtClean="0">
                <a:solidFill>
                  <a:schemeClr val="accent3"/>
                </a:solidFill>
              </a:rPr>
              <a:t>na kov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Využívá se např. v klenotnictví,                                  v chemickém průmyslu a ve výrobě dopravních prostředků, aj.</a:t>
            </a:r>
          </a:p>
          <a:p>
            <a:endParaRPr lang="cs-CZ" dirty="0"/>
          </a:p>
        </p:txBody>
      </p:sp>
      <p:pic>
        <p:nvPicPr>
          <p:cNvPr id="3078" name="Picture 6" descr="C:\Users\hoszowskir\AppData\Local\Microsoft\Windows\Temporary Internet Files\Content.IE5\2QHBZ273\MC900441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95663"/>
            <a:ext cx="1978025" cy="190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372960"/>
            <a:ext cx="4684415" cy="208358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534" y="4278187"/>
            <a:ext cx="2143125" cy="2143125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04664"/>
            <a:ext cx="8456241" cy="615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00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024687" cy="1143000"/>
          </a:xfrm>
        </p:spPr>
        <p:txBody>
          <a:bodyPr/>
          <a:lstStyle/>
          <a:p>
            <a:r>
              <a:rPr lang="cs-CZ" dirty="0" smtClean="0"/>
              <a:t>Otázky za 1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7050" indent="-457200">
              <a:buAutoNum type="arabicPeriod"/>
            </a:pPr>
            <a:r>
              <a:rPr lang="cs-CZ" dirty="0" smtClean="0"/>
              <a:t>Co je to elektrolýza?</a:t>
            </a:r>
          </a:p>
          <a:p>
            <a:pPr marL="527050" indent="-457200">
              <a:buAutoNum type="arabicPeriod"/>
            </a:pPr>
            <a:r>
              <a:rPr lang="cs-CZ" dirty="0" smtClean="0"/>
              <a:t>Co je to elektrolyt?</a:t>
            </a:r>
          </a:p>
          <a:p>
            <a:pPr marL="527050" indent="-457200">
              <a:buAutoNum type="arabicPeriod"/>
            </a:pPr>
            <a:r>
              <a:rPr lang="cs-CZ" dirty="0" smtClean="0"/>
              <a:t>Jaké máme druhy elektrod?</a:t>
            </a:r>
          </a:p>
          <a:p>
            <a:pPr marL="527050" indent="-457200">
              <a:buAutoNum type="arabicPeriod"/>
            </a:pPr>
            <a:r>
              <a:rPr lang="cs-CZ" dirty="0" smtClean="0"/>
              <a:t>K čemu se využívá elektrolýzy?</a:t>
            </a:r>
          </a:p>
          <a:p>
            <a:pPr marL="52705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962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4321100" cy="385663"/>
          </a:xfrm>
        </p:spPr>
        <p:txBody>
          <a:bodyPr/>
          <a:lstStyle/>
          <a:p>
            <a:r>
              <a:rPr lang="cs-CZ" sz="1200" b="1" u="sng" dirty="0" smtClean="0"/>
              <a:t>Zápis do sešitu:</a:t>
            </a:r>
            <a:endParaRPr lang="cs-CZ" sz="1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836712"/>
            <a:ext cx="7417444" cy="4752527"/>
          </a:xfrm>
        </p:spPr>
        <p:txBody>
          <a:bodyPr/>
          <a:lstStyle/>
          <a:p>
            <a:pPr marL="69850" indent="0">
              <a:buNone/>
            </a:pPr>
            <a:r>
              <a:rPr lang="cs-CZ" b="1" u="sng" dirty="0" smtClean="0"/>
              <a:t>Elektrolýza</a:t>
            </a:r>
          </a:p>
          <a:p>
            <a:pPr>
              <a:buFontTx/>
              <a:buChar char="-"/>
            </a:pPr>
            <a:r>
              <a:rPr lang="cs-CZ" dirty="0" smtClean="0"/>
              <a:t>rozklad látek při průchodu </a:t>
            </a:r>
            <a:r>
              <a:rPr lang="cs-CZ" dirty="0" smtClean="0">
                <a:solidFill>
                  <a:srgbClr val="FF0000"/>
                </a:solidFill>
              </a:rPr>
              <a:t>stejnosměrného </a:t>
            </a:r>
            <a:r>
              <a:rPr lang="cs-CZ" dirty="0" smtClean="0"/>
              <a:t>el. proudu roztokem nebo taveninou (musí obsahovat volné ionty)</a:t>
            </a:r>
          </a:p>
          <a:p>
            <a:pPr>
              <a:buFontTx/>
              <a:buChar char="-"/>
            </a:pPr>
            <a:r>
              <a:rPr lang="cs-CZ" dirty="0" smtClean="0"/>
              <a:t>= redoxní děj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accent3"/>
                </a:solidFill>
              </a:rPr>
              <a:t>Elektrolyt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/>
              <a:t>= speciální vodivý roztok zředěné kyseliny nebo </a:t>
            </a:r>
            <a:r>
              <a:rPr lang="cs-CZ" dirty="0" smtClean="0"/>
              <a:t>zásady obsahující ionty</a:t>
            </a:r>
          </a:p>
          <a:p>
            <a:pPr marL="69850" indent="0">
              <a:buNone/>
            </a:pPr>
            <a:r>
              <a:rPr lang="cs-CZ" dirty="0">
                <a:solidFill>
                  <a:schemeClr val="accent3"/>
                </a:solidFill>
              </a:rPr>
              <a:t>ELEKTRODY</a:t>
            </a:r>
            <a:r>
              <a:rPr lang="cs-CZ" dirty="0"/>
              <a:t>: katoda (záporná - ) – </a:t>
            </a:r>
            <a:r>
              <a:rPr lang="cs-CZ" dirty="0">
                <a:solidFill>
                  <a:srgbClr val="FF0000"/>
                </a:solidFill>
              </a:rPr>
              <a:t>dochází k 						redukci</a:t>
            </a:r>
          </a:p>
          <a:p>
            <a:pPr marL="69850" indent="0">
              <a:buNone/>
            </a:pPr>
            <a:r>
              <a:rPr lang="cs-CZ" dirty="0"/>
              <a:t>		anoda (kladná + )- </a:t>
            </a:r>
            <a:r>
              <a:rPr lang="cs-CZ" dirty="0">
                <a:solidFill>
                  <a:srgbClr val="FF0000"/>
                </a:solidFill>
              </a:rPr>
              <a:t>dochází k 							</a:t>
            </a:r>
            <a:r>
              <a:rPr lang="cs-CZ" dirty="0" smtClean="0">
                <a:solidFill>
                  <a:srgbClr val="FF0000"/>
                </a:solidFill>
              </a:rPr>
              <a:t>oxidaci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sz="1600" dirty="0" smtClean="0"/>
              <a:t>                                  </a:t>
            </a:r>
            <a:r>
              <a:rPr lang="cs-CZ" sz="1600" dirty="0" smtClean="0">
                <a:hlinkClick r:id="rId2"/>
              </a:rPr>
              <a:t>https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www.youtube.com/watch?v=9uOfc7xK814</a:t>
            </a:r>
            <a:endParaRPr lang="cs-CZ" sz="1600" dirty="0" smtClean="0"/>
          </a:p>
          <a:p>
            <a:pPr>
              <a:buFontTx/>
              <a:buChar char="-"/>
            </a:pPr>
            <a:endParaRPr lang="cs-CZ" sz="1600" dirty="0" smtClean="0"/>
          </a:p>
          <a:p>
            <a:pPr marL="69850" indent="0">
              <a:buNone/>
            </a:pPr>
            <a:endParaRPr lang="cs-CZ" dirty="0" smtClean="0"/>
          </a:p>
          <a:p>
            <a:pPr marL="69850" indent="0">
              <a:buNone/>
            </a:pPr>
            <a:endParaRPr lang="cs-CZ" dirty="0"/>
          </a:p>
          <a:p>
            <a:pPr marL="69850" indent="0">
              <a:buNone/>
            </a:pPr>
            <a:r>
              <a:rPr lang="cs-CZ" dirty="0" smtClean="0"/>
              <a:t>Odkaz </a:t>
            </a:r>
            <a:r>
              <a:rPr lang="cs-CZ" dirty="0"/>
              <a:t>na video: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www.youtube.com/watch?v=9uOfc7xK814</a:t>
            </a:r>
            <a:endParaRPr lang="cs-CZ" dirty="0" smtClean="0"/>
          </a:p>
          <a:p>
            <a:pPr marL="69850" indent="0">
              <a:buNone/>
            </a:pPr>
            <a:endParaRPr lang="cs-CZ" dirty="0"/>
          </a:p>
        </p:txBody>
      </p:sp>
      <p:pic>
        <p:nvPicPr>
          <p:cNvPr id="4" name="Picture 2" descr="Soubor:Elektrolýza.jpe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10" y="4437112"/>
            <a:ext cx="232425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87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044575" y="549275"/>
            <a:ext cx="7024688" cy="1143000"/>
          </a:xfrm>
        </p:spPr>
        <p:txBody>
          <a:bodyPr/>
          <a:lstStyle/>
          <a:p>
            <a:pPr eaLnBrk="1" hangingPunct="1"/>
            <a:r>
              <a:rPr lang="cs-CZ" smtClean="0"/>
              <a:t>Použité zdroje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11188" y="1773238"/>
            <a:ext cx="8086725" cy="4406900"/>
          </a:xfrm>
        </p:spPr>
        <p:txBody>
          <a:bodyPr/>
          <a:lstStyle/>
          <a:p>
            <a:pPr eaLnBrk="1" hangingPunct="1"/>
            <a:r>
              <a:rPr lang="cs-CZ" dirty="0" smtClean="0"/>
              <a:t>Kliparty </a:t>
            </a:r>
            <a:r>
              <a:rPr lang="cs-CZ" dirty="0"/>
              <a:t>pocházejí z archivů MS Office</a:t>
            </a:r>
            <a:r>
              <a:rPr lang="cs-CZ" dirty="0" smtClean="0"/>
              <a:t>.</a:t>
            </a:r>
          </a:p>
          <a:p>
            <a:pPr eaLnBrk="1" hangingPunct="1"/>
            <a:r>
              <a:rPr lang="cs-CZ" sz="1800" dirty="0" smtClean="0"/>
              <a:t>Obr. 1 - </a:t>
            </a:r>
            <a:r>
              <a:rPr lang="pt-BR" sz="1800" dirty="0"/>
              <a:t>TOMAS1889. </a:t>
            </a:r>
            <a:r>
              <a:rPr lang="pt-BR" sz="1800" i="1" dirty="0"/>
              <a:t>www.wikipedia.org</a:t>
            </a:r>
            <a:r>
              <a:rPr lang="pt-BR" sz="1800" dirty="0"/>
              <a:t> [online]. [cit. 12.12.2012]. Dostupný na WWW: http://</a:t>
            </a:r>
            <a:r>
              <a:rPr lang="pt-BR" sz="1800" dirty="0" smtClean="0"/>
              <a:t>cs.wikipedia.org/wiki/Soubor:Elektrol%C3%BDza.jpeg</a:t>
            </a:r>
            <a:r>
              <a:rPr lang="cs-CZ" sz="1800" dirty="0" smtClean="0"/>
              <a:t>.</a:t>
            </a:r>
          </a:p>
          <a:p>
            <a:pPr eaLnBrk="1" hangingPunct="1"/>
            <a:r>
              <a:rPr lang="cs-CZ" sz="1800" dirty="0" smtClean="0"/>
              <a:t>Obr. 2 - AUTOR </a:t>
            </a:r>
            <a:r>
              <a:rPr lang="cs-CZ" sz="1800" dirty="0"/>
              <a:t>NEUVEDEN. </a:t>
            </a:r>
            <a:r>
              <a:rPr lang="cs-CZ" sz="1800" i="1" dirty="0"/>
              <a:t>canov.jergym.cz</a:t>
            </a:r>
            <a:r>
              <a:rPr lang="cs-CZ" sz="1800" dirty="0"/>
              <a:t> [online]. [cit. 12.12.2012]. Dostupný na WWW: http://</a:t>
            </a:r>
            <a:r>
              <a:rPr lang="cs-CZ" sz="1800" dirty="0" smtClean="0"/>
              <a:t>canov.jergym.cz/</a:t>
            </a:r>
            <a:r>
              <a:rPr lang="cs-CZ" sz="1800" dirty="0" err="1" smtClean="0"/>
              <a:t>objevite</a:t>
            </a:r>
            <a:r>
              <a:rPr lang="cs-CZ" sz="1800" dirty="0" smtClean="0"/>
              <a:t>/objev4/</a:t>
            </a:r>
            <a:r>
              <a:rPr lang="cs-CZ" sz="1800" dirty="0" err="1" smtClean="0"/>
              <a:t>nic_soubory</a:t>
            </a:r>
            <a:r>
              <a:rPr lang="cs-CZ" sz="1800" dirty="0" smtClean="0"/>
              <a:t>/nicholson_electrolysis.jpg.</a:t>
            </a:r>
          </a:p>
          <a:p>
            <a:pPr eaLnBrk="1" hangingPunct="1"/>
            <a:r>
              <a:rPr lang="cs-CZ" sz="1800" dirty="0" smtClean="0"/>
              <a:t>Obr. 3 - </a:t>
            </a:r>
            <a:r>
              <a:rPr lang="nl-NL" sz="1800" dirty="0"/>
              <a:t>HENNING, Torsten. </a:t>
            </a:r>
            <a:r>
              <a:rPr lang="nl-NL" sz="1800" i="1" dirty="0"/>
              <a:t>www.wikipedia.org</a:t>
            </a:r>
            <a:r>
              <a:rPr lang="nl-NL" sz="1800" dirty="0"/>
              <a:t> [online]. [cit. 12.12.2012]. Dostupný na WWW: http://</a:t>
            </a:r>
            <a:r>
              <a:rPr lang="nl-NL" sz="1800" dirty="0" smtClean="0"/>
              <a:t>cs.wikipedia.org/wiki/Soubor:Copper_electroplating.svg</a:t>
            </a:r>
            <a:r>
              <a:rPr lang="cs-CZ" sz="1800" dirty="0" smtClean="0"/>
              <a:t>.</a:t>
            </a:r>
            <a:r>
              <a:rPr lang="nl-NL" sz="1800" dirty="0" smtClean="0"/>
              <a:t> </a:t>
            </a:r>
            <a:endParaRPr lang="cs-CZ" sz="1800" dirty="0" smtClean="0"/>
          </a:p>
          <a:p>
            <a:pPr eaLnBrk="1" hangingPunct="1"/>
            <a:endParaRPr lang="cs-CZ" sz="1400" dirty="0" smtClean="0">
              <a:latin typeface="Franklin Gothic Book" pitchFamily="34" charset="0"/>
            </a:endParaRPr>
          </a:p>
          <a:p>
            <a:pPr eaLnBrk="1" hangingPunct="1"/>
            <a:endParaRPr lang="cs-CZ" sz="1400" dirty="0" smtClean="0">
              <a:latin typeface="Franklin Gothic Book" pitchFamily="34" charset="0"/>
            </a:endParaRPr>
          </a:p>
          <a:p>
            <a:pPr eaLnBrk="1" hangingPunct="1"/>
            <a:endParaRPr lang="cs-CZ" sz="1400" dirty="0" smtClean="0">
              <a:latin typeface="Franklin Gothic Book" pitchFamily="34" charset="0"/>
            </a:endParaRPr>
          </a:p>
          <a:p>
            <a:pPr eaLnBrk="1" hangingPunct="1"/>
            <a:endParaRPr lang="cs-CZ" sz="1400" dirty="0" smtClean="0">
              <a:latin typeface="Franklin Gothic Book" pitchFamily="34" charset="0"/>
            </a:endParaRPr>
          </a:p>
          <a:p>
            <a:pPr eaLnBrk="1" hangingPunct="1"/>
            <a:endParaRPr lang="cs-CZ" sz="1400" dirty="0" smtClean="0">
              <a:latin typeface="Franklin Gothic Book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5925" y="6180138"/>
            <a:ext cx="8281988" cy="576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Radek </a:t>
            </a:r>
            <a:r>
              <a:rPr lang="cs-CZ" sz="14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Hoszowski</a:t>
            </a:r>
            <a:endParaRPr lang="cs-CZ" sz="1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Financováno z ESF a státního rozpočtu ČR. 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Obdélník 4"/>
          <p:cNvSpPr>
            <a:spLocks noChangeArrowheads="1"/>
          </p:cNvSpPr>
          <p:nvPr/>
        </p:nvSpPr>
        <p:spPr bwMode="auto">
          <a:xfrm>
            <a:off x="755650" y="549275"/>
            <a:ext cx="64420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dirty="0">
                <a:latin typeface="Franklin Gothic Book" pitchFamily="34" charset="0"/>
              </a:rPr>
              <a:t> </a:t>
            </a:r>
            <a:r>
              <a:rPr lang="cs-CZ" sz="2400" dirty="0">
                <a:latin typeface="Franklin Gothic Book" pitchFamily="34" charset="0"/>
              </a:rPr>
              <a:t>Veškeré použité obrázky (kliparty) </a:t>
            </a:r>
            <a:r>
              <a:rPr lang="cs-CZ" sz="2400" dirty="0" smtClean="0">
                <a:latin typeface="Franklin Gothic Book" pitchFamily="34" charset="0"/>
              </a:rPr>
              <a:t>pocházejí</a:t>
            </a:r>
            <a:endParaRPr lang="cs-CZ" sz="2400" dirty="0">
              <a:latin typeface="Franklin Gothic Book" pitchFamily="34" charset="0"/>
            </a:endParaRPr>
          </a:p>
          <a:p>
            <a:endParaRPr lang="cs-CZ" dirty="0">
              <a:latin typeface="Franklin Gothic Book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6409332" cy="961727"/>
          </a:xfrm>
        </p:spPr>
        <p:txBody>
          <a:bodyPr/>
          <a:lstStyle/>
          <a:p>
            <a:r>
              <a:rPr lang="cs-CZ" sz="2400" dirty="0" smtClean="0">
                <a:solidFill>
                  <a:schemeClr val="accent3"/>
                </a:solidFill>
              </a:rPr>
              <a:t>Opakování – výroba </a:t>
            </a:r>
            <a:r>
              <a:rPr lang="cs-CZ" sz="2400" dirty="0" err="1" smtClean="0">
                <a:solidFill>
                  <a:schemeClr val="accent3"/>
                </a:solidFill>
              </a:rPr>
              <a:t>Fe</a:t>
            </a:r>
            <a:r>
              <a:rPr lang="cs-CZ" sz="2400" dirty="0" smtClean="0">
                <a:solidFill>
                  <a:schemeClr val="accent3"/>
                </a:solidFill>
              </a:rPr>
              <a:t>, oceli, koroze</a:t>
            </a:r>
            <a:endParaRPr lang="cs-CZ" sz="2400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6777037" cy="3508375"/>
          </a:xfrm>
        </p:spPr>
        <p:txBody>
          <a:bodyPr/>
          <a:lstStyle/>
          <a:p>
            <a:pPr marL="527050" indent="-457200">
              <a:buAutoNum type="arabicPeriod"/>
            </a:pPr>
            <a:r>
              <a:rPr lang="cs-CZ" dirty="0" smtClean="0"/>
              <a:t>Kde se vyrábí </a:t>
            </a:r>
            <a:r>
              <a:rPr lang="cs-CZ" dirty="0" err="1" smtClean="0"/>
              <a:t>Fe</a:t>
            </a:r>
            <a:r>
              <a:rPr lang="cs-CZ" dirty="0" smtClean="0"/>
              <a:t>?</a:t>
            </a:r>
          </a:p>
          <a:p>
            <a:pPr marL="527050" indent="-457200">
              <a:buAutoNum type="arabicPeriod"/>
            </a:pPr>
            <a:r>
              <a:rPr lang="cs-CZ" dirty="0" smtClean="0"/>
              <a:t>Jaké suroviny využíváme pro výrobu </a:t>
            </a:r>
            <a:r>
              <a:rPr lang="cs-CZ" dirty="0" err="1" smtClean="0"/>
              <a:t>Fe</a:t>
            </a:r>
            <a:r>
              <a:rPr lang="cs-CZ" dirty="0" smtClean="0"/>
              <a:t>:</a:t>
            </a:r>
          </a:p>
          <a:p>
            <a:pPr marL="527050" indent="-457200">
              <a:buAutoNum type="arabicPeriod"/>
            </a:pPr>
            <a:r>
              <a:rPr lang="cs-CZ" dirty="0" smtClean="0"/>
              <a:t>Co je to hlušina?</a:t>
            </a:r>
          </a:p>
          <a:p>
            <a:pPr marL="527050" indent="-457200">
              <a:buAutoNum type="arabicPeriod"/>
            </a:pPr>
            <a:r>
              <a:rPr lang="cs-CZ" dirty="0" smtClean="0"/>
              <a:t>K čemu se požívá struska?</a:t>
            </a:r>
          </a:p>
          <a:p>
            <a:pPr marL="527050" indent="-457200">
              <a:buAutoNum type="arabicPeriod"/>
            </a:pPr>
            <a:r>
              <a:rPr lang="cs-CZ" dirty="0" smtClean="0"/>
              <a:t>Jaký je rozdíl mezi železem a ocelí?</a:t>
            </a:r>
          </a:p>
          <a:p>
            <a:pPr marL="527050" indent="-457200">
              <a:buAutoNum type="arabicPeriod"/>
            </a:pPr>
            <a:r>
              <a:rPr lang="cs-CZ" dirty="0" smtClean="0"/>
              <a:t>Vyjmenuj výrobky z oceli:</a:t>
            </a:r>
          </a:p>
          <a:p>
            <a:pPr marL="527050" indent="-457200">
              <a:buAutoNum type="arabicPeriod"/>
            </a:pPr>
            <a:r>
              <a:rPr lang="cs-CZ" dirty="0" smtClean="0"/>
              <a:t>Co je to koroze?</a:t>
            </a:r>
          </a:p>
          <a:p>
            <a:pPr marL="527050" indent="-457200">
              <a:buAutoNum type="arabicPeriod"/>
            </a:pPr>
            <a:r>
              <a:rPr lang="cs-CZ" dirty="0" smtClean="0"/>
              <a:t>Jaké předměty podléhají korozi?</a:t>
            </a:r>
          </a:p>
          <a:p>
            <a:pPr marL="527050" indent="-457200">
              <a:buAutoNum type="arabicPeriod"/>
            </a:pPr>
            <a:r>
              <a:rPr lang="cs-CZ" dirty="0" smtClean="0"/>
              <a:t>Co způsobuje korozi?</a:t>
            </a:r>
          </a:p>
          <a:p>
            <a:pPr marL="527050" indent="-457200">
              <a:buAutoNum type="arabicPeriod"/>
            </a:pPr>
            <a:r>
              <a:rPr lang="cs-CZ" dirty="0" smtClean="0"/>
              <a:t>Jak chráníme předměty proti korozi?</a:t>
            </a:r>
          </a:p>
          <a:p>
            <a:pPr marL="527050" indent="-457200">
              <a:buAutoNum type="arabicPeriod"/>
            </a:pPr>
            <a:endParaRPr lang="cs-CZ" dirty="0" smtClean="0"/>
          </a:p>
          <a:p>
            <a:pPr marL="52705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89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4" y="116632"/>
            <a:ext cx="890587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4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oubor:Elektrolýza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33056"/>
            <a:ext cx="3545625" cy="285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95958" y="354025"/>
            <a:ext cx="7024687" cy="757337"/>
          </a:xfrm>
        </p:spPr>
        <p:txBody>
          <a:bodyPr/>
          <a:lstStyle/>
          <a:p>
            <a:r>
              <a:rPr lang="cs-CZ" dirty="0" smtClean="0"/>
              <a:t>Elektrolýza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563550" y="1083087"/>
            <a:ext cx="6777037" cy="3843635"/>
          </a:xfrm>
        </p:spPr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Elektrolýza</a:t>
            </a:r>
            <a:r>
              <a:rPr lang="cs-CZ" dirty="0" smtClean="0">
                <a:solidFill>
                  <a:schemeClr val="accent3"/>
                </a:solidFill>
              </a:rPr>
              <a:t> </a:t>
            </a:r>
            <a:r>
              <a:rPr lang="cs-CZ" dirty="0" smtClean="0"/>
              <a:t>= chemicko-fyzikální </a:t>
            </a:r>
            <a:r>
              <a:rPr lang="cs-CZ" dirty="0" smtClean="0"/>
              <a:t>děj</a:t>
            </a:r>
            <a:r>
              <a:rPr lang="cs-CZ" dirty="0"/>
              <a:t> </a:t>
            </a:r>
            <a:r>
              <a:rPr lang="cs-CZ" dirty="0" smtClean="0"/>
              <a:t>probíhající na elektrodách při průchodu stejnosměrného proudu roztokem nebo taveninou (musí obsahovat volné ionty)</a:t>
            </a:r>
          </a:p>
          <a:p>
            <a:r>
              <a:rPr lang="cs-CZ" dirty="0" smtClean="0"/>
              <a:t> Při </a:t>
            </a:r>
            <a:r>
              <a:rPr lang="cs-CZ" dirty="0" smtClean="0"/>
              <a:t>elektrolýze dochází ke </a:t>
            </a:r>
            <a:r>
              <a:rPr lang="cs-CZ" b="1" dirty="0" smtClean="0">
                <a:solidFill>
                  <a:schemeClr val="accent3"/>
                </a:solidFill>
              </a:rPr>
              <a:t>změnám</a:t>
            </a:r>
            <a:r>
              <a:rPr lang="cs-CZ" dirty="0" smtClean="0">
                <a:solidFill>
                  <a:schemeClr val="accent3"/>
                </a:solidFill>
              </a:rPr>
              <a:t>                     </a:t>
            </a:r>
            <a:r>
              <a:rPr lang="cs-CZ" dirty="0" smtClean="0"/>
              <a:t>na elektrodách.</a:t>
            </a:r>
          </a:p>
          <a:p>
            <a:r>
              <a:rPr lang="cs-CZ" dirty="0" smtClean="0"/>
              <a:t>Jedná se o pohyb </a:t>
            </a:r>
            <a:r>
              <a:rPr lang="cs-CZ" b="1" dirty="0" smtClean="0">
                <a:solidFill>
                  <a:schemeClr val="accent3"/>
                </a:solidFill>
              </a:rPr>
              <a:t>iontů</a:t>
            </a:r>
            <a:r>
              <a:rPr lang="cs-CZ" dirty="0" smtClean="0">
                <a:solidFill>
                  <a:schemeClr val="accent3"/>
                </a:solidFill>
              </a:rPr>
              <a:t> </a:t>
            </a:r>
            <a:r>
              <a:rPr lang="cs-CZ" dirty="0" smtClean="0"/>
              <a:t>v </a:t>
            </a:r>
            <a:r>
              <a:rPr lang="cs-CZ" b="1" dirty="0" smtClean="0">
                <a:solidFill>
                  <a:schemeClr val="accent3"/>
                </a:solidFill>
              </a:rPr>
              <a:t>elektrolytu</a:t>
            </a:r>
            <a:r>
              <a:rPr lang="cs-CZ" dirty="0" smtClean="0"/>
              <a:t>.</a:t>
            </a:r>
          </a:p>
          <a:p>
            <a:r>
              <a:rPr lang="cs-CZ" b="1" dirty="0" smtClean="0">
                <a:solidFill>
                  <a:schemeClr val="accent3"/>
                </a:solidFill>
              </a:rPr>
              <a:t>Elektrolyt</a:t>
            </a:r>
            <a:r>
              <a:rPr lang="cs-CZ" dirty="0" smtClean="0">
                <a:solidFill>
                  <a:schemeClr val="accent3"/>
                </a:solidFill>
              </a:rPr>
              <a:t> </a:t>
            </a:r>
            <a:r>
              <a:rPr lang="cs-CZ" dirty="0" smtClean="0"/>
              <a:t>= speciální vodivý roztok zředěné kyseliny nebo zásady. </a:t>
            </a:r>
            <a:endParaRPr lang="cs-CZ" b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687" cy="685329"/>
          </a:xfrm>
        </p:spPr>
        <p:txBody>
          <a:bodyPr/>
          <a:lstStyle/>
          <a:p>
            <a:r>
              <a:rPr lang="cs-CZ" dirty="0" smtClean="0"/>
              <a:t>Princip elektrolýzy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42988" y="1988840"/>
            <a:ext cx="6777037" cy="3843635"/>
          </a:xfrm>
        </p:spPr>
        <p:txBody>
          <a:bodyPr/>
          <a:lstStyle/>
          <a:p>
            <a:r>
              <a:rPr lang="cs-CZ" dirty="0" smtClean="0"/>
              <a:t>Vodivá kapalina obsahuje </a:t>
            </a:r>
            <a:r>
              <a:rPr lang="cs-CZ" b="1" dirty="0" smtClean="0">
                <a:solidFill>
                  <a:schemeClr val="accent3"/>
                </a:solidFill>
              </a:rPr>
              <a:t>anionty</a:t>
            </a:r>
            <a:r>
              <a:rPr lang="cs-CZ" dirty="0" smtClean="0">
                <a:solidFill>
                  <a:schemeClr val="accent3"/>
                </a:solidFill>
              </a:rPr>
              <a:t>                       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chemeClr val="accent3"/>
                </a:solidFill>
              </a:rPr>
              <a:t>kationty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Při </a:t>
            </a:r>
            <a:r>
              <a:rPr lang="cs-CZ" dirty="0" smtClean="0"/>
              <a:t>průchodu STEJNOSMĚRNÉHO </a:t>
            </a:r>
            <a:r>
              <a:rPr lang="cs-CZ" dirty="0" smtClean="0"/>
              <a:t>elektrického proudu se začnou ionty </a:t>
            </a:r>
            <a:r>
              <a:rPr lang="cs-CZ" b="1" dirty="0" smtClean="0">
                <a:solidFill>
                  <a:schemeClr val="accent3"/>
                </a:solidFill>
              </a:rPr>
              <a:t>pohybovat</a:t>
            </a:r>
            <a:r>
              <a:rPr lang="cs-CZ" dirty="0" smtClean="0"/>
              <a:t>.</a:t>
            </a:r>
          </a:p>
          <a:p>
            <a:pPr marL="69850" indent="0">
              <a:buNone/>
            </a:pPr>
            <a:r>
              <a:rPr lang="cs-CZ" dirty="0" smtClean="0"/>
              <a:t>ELEKTRODY: katoda (záporná - ) – </a:t>
            </a:r>
            <a:r>
              <a:rPr lang="cs-CZ" dirty="0" smtClean="0">
                <a:solidFill>
                  <a:srgbClr val="FF0000"/>
                </a:solidFill>
              </a:rPr>
              <a:t>dochází k 						redukci</a:t>
            </a:r>
          </a:p>
          <a:p>
            <a:pPr marL="69850" indent="0">
              <a:buNone/>
            </a:pPr>
            <a:r>
              <a:rPr lang="cs-CZ" dirty="0"/>
              <a:t>	</a:t>
            </a:r>
            <a:r>
              <a:rPr lang="cs-CZ" dirty="0" smtClean="0"/>
              <a:t>	anoda (kladná + )- </a:t>
            </a:r>
            <a:r>
              <a:rPr lang="cs-CZ" dirty="0">
                <a:solidFill>
                  <a:srgbClr val="FF0000"/>
                </a:solidFill>
              </a:rPr>
              <a:t>dochází k </a:t>
            </a:r>
            <a:r>
              <a:rPr lang="cs-CZ" dirty="0" smtClean="0">
                <a:solidFill>
                  <a:srgbClr val="FF0000"/>
                </a:solidFill>
              </a:rPr>
              <a:t>							oxidaci</a:t>
            </a:r>
          </a:p>
          <a:p>
            <a:pPr marL="69850" indent="0">
              <a:buNone/>
            </a:pPr>
            <a:r>
              <a:rPr lang="cs-CZ" dirty="0" smtClean="0"/>
              <a:t>ELEKTROLYT: roztok obsahující ionty</a:t>
            </a:r>
            <a:endParaRPr lang="cs-CZ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oubor:Elektrolýza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6048672" cy="487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871043" y="6522478"/>
            <a:ext cx="1977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1 - Princip elektrolýzy</a:t>
            </a:r>
            <a:endParaRPr lang="cs-CZ" sz="1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 to redoxní reakce!</a:t>
            </a:r>
            <a:br>
              <a:rPr lang="cs-CZ" b="1" dirty="0" smtClean="0"/>
            </a:b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ZnI</a:t>
            </a:r>
            <a:r>
              <a:rPr lang="cs-CZ" sz="36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                 </a:t>
            </a:r>
            <a:r>
              <a:rPr lang="cs-CZ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Zn</a:t>
            </a:r>
            <a:r>
              <a:rPr lang="cs-CZ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36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2+ </a:t>
            </a:r>
            <a:r>
              <a:rPr lang="cs-CZ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+ 2I</a:t>
            </a:r>
            <a:r>
              <a:rPr lang="cs-CZ" sz="36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endParaRPr lang="cs-CZ" sz="3600" b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2195736" y="1844824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" y="419100"/>
            <a:ext cx="8429625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1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elektrolýzy: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6777037" cy="3508375"/>
          </a:xfrm>
        </p:spPr>
        <p:txBody>
          <a:bodyPr/>
          <a:lstStyle/>
          <a:p>
            <a:r>
              <a:rPr lang="cs-CZ" dirty="0" smtClean="0"/>
              <a:t>Galvanické pokovování, pozinkování, chromování</a:t>
            </a:r>
          </a:p>
          <a:p>
            <a:r>
              <a:rPr lang="cs-CZ" dirty="0" smtClean="0"/>
              <a:t>Suché články</a:t>
            </a:r>
          </a:p>
          <a:p>
            <a:r>
              <a:rPr lang="cs-CZ" dirty="0" smtClean="0"/>
              <a:t>Akumulátory </a:t>
            </a:r>
          </a:p>
          <a:p>
            <a:r>
              <a:rPr lang="cs-CZ" dirty="0" smtClean="0"/>
              <a:t>Výroba kovů (hliníku)</a:t>
            </a:r>
          </a:p>
          <a:p>
            <a:r>
              <a:rPr lang="cs-CZ" dirty="0" smtClean="0"/>
              <a:t>Čištění kovů</a:t>
            </a:r>
          </a:p>
          <a:p>
            <a:r>
              <a:rPr lang="cs-CZ" dirty="0"/>
              <a:t>při </a:t>
            </a:r>
            <a:r>
              <a:rPr lang="cs-CZ" b="1" dirty="0"/>
              <a:t>výrobě chemických prvků</a:t>
            </a:r>
            <a:r>
              <a:rPr lang="cs-CZ" dirty="0"/>
              <a:t> (např. hliníku, </a:t>
            </a:r>
            <a:r>
              <a:rPr lang="cs-CZ" dirty="0">
                <a:solidFill>
                  <a:srgbClr val="FF0000"/>
                </a:solidFill>
              </a:rPr>
              <a:t>vodíku, </a:t>
            </a:r>
            <a:r>
              <a:rPr lang="cs-CZ" dirty="0" smtClean="0">
                <a:solidFill>
                  <a:srgbClr val="FF0000"/>
                </a:solidFill>
              </a:rPr>
              <a:t>kyslíku – elektrolýzou vody</a:t>
            </a:r>
            <a:r>
              <a:rPr lang="cs-CZ" dirty="0" smtClean="0"/>
              <a:t>) – v </a:t>
            </a:r>
            <a:r>
              <a:rPr lang="cs-CZ" dirty="0" err="1" smtClean="0"/>
              <a:t>lékařsvtí</a:t>
            </a:r>
            <a:endParaRPr lang="cs-CZ" dirty="0" smtClean="0"/>
          </a:p>
          <a:p>
            <a:r>
              <a:rPr lang="cs-CZ" dirty="0" smtClean="0"/>
              <a:t>Výroba </a:t>
            </a:r>
            <a:r>
              <a:rPr lang="cs-CZ" dirty="0" err="1" smtClean="0"/>
              <a:t>HCl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234888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0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canov.jergym.cz/objevite/objev4/nic_soubory/nicholson_electrolys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08920"/>
            <a:ext cx="4025290" cy="377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687" cy="685329"/>
          </a:xfrm>
        </p:spPr>
        <p:txBody>
          <a:bodyPr/>
          <a:lstStyle/>
          <a:p>
            <a:r>
              <a:rPr lang="cs-CZ" dirty="0" smtClean="0"/>
              <a:t>Hoffmanův přístroj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42988" y="1916832"/>
            <a:ext cx="6777037" cy="3915643"/>
          </a:xfrm>
        </p:spPr>
        <p:txBody>
          <a:bodyPr/>
          <a:lstStyle/>
          <a:p>
            <a:r>
              <a:rPr lang="cs-CZ" b="1" dirty="0" smtClean="0">
                <a:solidFill>
                  <a:schemeClr val="accent3"/>
                </a:solidFill>
              </a:rPr>
              <a:t>Hoffmanův přístroj</a:t>
            </a:r>
            <a:r>
              <a:rPr lang="cs-CZ" dirty="0" smtClean="0">
                <a:solidFill>
                  <a:schemeClr val="accent3"/>
                </a:solidFill>
              </a:rPr>
              <a:t> </a:t>
            </a:r>
            <a:r>
              <a:rPr lang="cs-CZ" dirty="0" smtClean="0"/>
              <a:t>= slouží k rozkladu vody na vodík a kyslík za pomoci elektrického proudu.</a:t>
            </a:r>
          </a:p>
          <a:p>
            <a:r>
              <a:rPr lang="cs-CZ" dirty="0" smtClean="0"/>
              <a:t>Elektrody: </a:t>
            </a:r>
            <a:r>
              <a:rPr lang="cs-CZ" b="1" dirty="0" smtClean="0">
                <a:solidFill>
                  <a:schemeClr val="accent3"/>
                </a:solidFill>
              </a:rPr>
              <a:t>platina</a:t>
            </a:r>
            <a:r>
              <a:rPr lang="cs-CZ" dirty="0" smtClean="0"/>
              <a:t>.</a:t>
            </a:r>
          </a:p>
          <a:p>
            <a:r>
              <a:rPr lang="cs-CZ" dirty="0" smtClean="0"/>
              <a:t>Elektrolyt: </a:t>
            </a:r>
            <a:r>
              <a:rPr lang="cs-CZ" b="1" dirty="0" smtClean="0">
                <a:solidFill>
                  <a:schemeClr val="accent3"/>
                </a:solidFill>
              </a:rPr>
              <a:t>H</a:t>
            </a:r>
            <a:r>
              <a:rPr lang="cs-CZ" b="1" baseline="-25000" dirty="0" smtClean="0">
                <a:solidFill>
                  <a:schemeClr val="accent3"/>
                </a:solidFill>
              </a:rPr>
              <a:t>2</a:t>
            </a:r>
            <a:r>
              <a:rPr lang="cs-CZ" b="1" dirty="0" smtClean="0">
                <a:solidFill>
                  <a:schemeClr val="accent3"/>
                </a:solidFill>
              </a:rPr>
              <a:t>SO</a:t>
            </a:r>
            <a:r>
              <a:rPr lang="cs-CZ" b="1" baseline="-25000" dirty="0" smtClean="0">
                <a:solidFill>
                  <a:schemeClr val="accent3"/>
                </a:solidFill>
              </a:rPr>
              <a:t>4</a:t>
            </a:r>
            <a:r>
              <a:rPr lang="cs-CZ" b="1" dirty="0" smtClean="0">
                <a:solidFill>
                  <a:schemeClr val="accent3"/>
                </a:solidFill>
              </a:rPr>
              <a:t>+H</a:t>
            </a:r>
            <a:r>
              <a:rPr lang="cs-CZ" b="1" baseline="-25000" dirty="0" smtClean="0">
                <a:solidFill>
                  <a:schemeClr val="accent3"/>
                </a:solidFill>
              </a:rPr>
              <a:t>2</a:t>
            </a:r>
            <a:r>
              <a:rPr lang="cs-CZ" b="1" dirty="0" smtClean="0">
                <a:solidFill>
                  <a:schemeClr val="accent3"/>
                </a:solidFill>
              </a:rPr>
              <a:t>O.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Na katodě vzniká vodík.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Na anodě kyslík.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92080" y="6481192"/>
            <a:ext cx="2028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Obr. 2 – Hoffmanův přístroj</a:t>
            </a:r>
            <a:endParaRPr lang="cs-CZ" sz="12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744</TotalTime>
  <Words>466</Words>
  <Application>Microsoft Office PowerPoint</Application>
  <PresentationFormat>Předvádění na obrazovce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Franklin Gothic Book</vt:lpstr>
      <vt:lpstr>Wingdings</vt:lpstr>
      <vt:lpstr>Wingdings 2</vt:lpstr>
      <vt:lpstr>Austin</vt:lpstr>
      <vt:lpstr>1_Austin</vt:lpstr>
      <vt:lpstr>Prezentace aplikace PowerPoint</vt:lpstr>
      <vt:lpstr>Opakování – výroba Fe, oceli, koroze</vt:lpstr>
      <vt:lpstr>Prezentace aplikace PowerPoint</vt:lpstr>
      <vt:lpstr>Elektrolýza</vt:lpstr>
      <vt:lpstr>Princip elektrolýzy</vt:lpstr>
      <vt:lpstr>Je to redoxní reakce! ZnI2                  Zn 2+ + 2I-</vt:lpstr>
      <vt:lpstr>Prezentace aplikace PowerPoint</vt:lpstr>
      <vt:lpstr>Využití elektrolýzy: </vt:lpstr>
      <vt:lpstr>Hoffmanův přístroj</vt:lpstr>
      <vt:lpstr>Galvanické pokovování</vt:lpstr>
      <vt:lpstr>Prezentace aplikace PowerPoint</vt:lpstr>
      <vt:lpstr>Otázky za 1 </vt:lpstr>
      <vt:lpstr>Zápis do sešitu:</vt:lpstr>
      <vt:lpstr>Použité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tematického celku</dc:title>
  <dc:creator>koala</dc:creator>
  <cp:lastModifiedBy>Šárka Petrů</cp:lastModifiedBy>
  <cp:revision>86</cp:revision>
  <dcterms:created xsi:type="dcterms:W3CDTF">2011-04-17T19:50:20Z</dcterms:created>
  <dcterms:modified xsi:type="dcterms:W3CDTF">2021-01-16T16:58:20Z</dcterms:modified>
</cp:coreProperties>
</file>