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8A94-7060-49BC-80CE-9DCF5D6D6C1B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3038A-039F-46AD-B1C3-75BA2750A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65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 smtClean="0"/>
              <a:t>Jsou ničivé (destruktivní).</a:t>
            </a:r>
          </a:p>
          <a:p>
            <a:pPr marL="228600" indent="-228600">
              <a:buAutoNum type="arabicParenR"/>
            </a:pPr>
            <a:r>
              <a:rPr lang="cs-CZ" dirty="0" smtClean="0"/>
              <a:t>Zarovnávají</a:t>
            </a:r>
            <a:r>
              <a:rPr lang="cs-CZ" baseline="0" dirty="0" smtClean="0"/>
              <a:t> ho.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Proces, při kterém dochází k rozpadu nebo rozkladu horniny.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Mechanické a chemické.</a:t>
            </a:r>
          </a:p>
          <a:p>
            <a:pPr marL="228600" indent="-228600">
              <a:buAutoNum type="arabicParenR"/>
            </a:pPr>
            <a:endParaRPr lang="cs-CZ" baseline="0" dirty="0" smtClean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9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 chemického složení. Někdy může jít o obojí.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Pravčická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brána - voštiny - chemické zvětrávání, voda vsakující se do pískovce rozpouští minerály, které na povrchu při odpařování vody krystalizují mezi zrnky pískovce, které rozvolňují a vznikají charakteristické „plástve“.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63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 vpravo: prasklé kameny z ohniště.</a:t>
            </a:r>
          </a:p>
          <a:p>
            <a:endParaRPr lang="cs-CZ" dirty="0" smtClean="0"/>
          </a:p>
          <a:p>
            <a:r>
              <a:rPr lang="cs-CZ" dirty="0" smtClean="0"/>
              <a:t>Mrazové zvětrávání</a:t>
            </a:r>
          </a:p>
          <a:p>
            <a:r>
              <a:rPr lang="cs-CZ" dirty="0" smtClean="0"/>
              <a:t>Jeho principem</a:t>
            </a:r>
            <a:r>
              <a:rPr lang="cs-CZ" baseline="0" dirty="0" smtClean="0"/>
              <a:t> je objemový rozdíl mezi vodou a ledem. Voda proniká do trhlin v horninách a její opakované mrznutí a tání způsobuje jejich roztrhání. Tyto změny jsou dobře pozorovatelné na obnažených svazích hor.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8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Mrazové zvětrávání</a:t>
            </a:r>
          </a:p>
          <a:p>
            <a:r>
              <a:rPr lang="cs-CZ" dirty="0" smtClean="0"/>
              <a:t>Jeho principem</a:t>
            </a:r>
            <a:r>
              <a:rPr lang="cs-CZ" baseline="0" dirty="0" smtClean="0"/>
              <a:t> je objemový rozdíl mezi vodou a ledem. Voda proniká do trhlin v horninách a její opakované mrznutí a tání způsobuje jejich roztrhání. Tyto změny jsou dobře pozorovatelné na obnažených svazích hor.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9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 důsledky mrazového zvětrávání</a:t>
            </a:r>
            <a:r>
              <a:rPr lang="cs-CZ" baseline="0" dirty="0" smtClean="0"/>
              <a:t> se často setkáváme v našich kopcovitých terénech. Jsou to takzvané mrazové sruby – skály s kolmými stěnami, které nacházíme ve svazích nebo vrcholových částech kopců. Představují zbytky původních souvislých vrstev.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Působením gravitace se balvany mohou přemísťovat dolů po svahu.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Mrazové zvětrávání sice v naší zeměpisné šířce probíhá neustále, ale už není tak intenzivní. Kamenná moře a mrazové sruby vznikaly zejména ve straších čtvrtohorách, kdy tu byly mnohem drsnější klimatické podmínky.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Fotka vlevo: Skalní srub (Pasecká skála). Rula. Žďár nad Sázavou.</a:t>
            </a:r>
          </a:p>
          <a:p>
            <a:r>
              <a:rPr lang="cs-CZ" baseline="0" dirty="0" smtClean="0"/>
              <a:t>Fotka vpravo: Kamenné moře (Holý vrch). Čedič. Jílová u Děčína.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62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Minerály se </a:t>
            </a:r>
            <a:r>
              <a:rPr lang="cs-CZ" baseline="0" dirty="0" smtClean="0"/>
              <a:t>liší svojí </a:t>
            </a:r>
            <a:r>
              <a:rPr lang="cs-CZ" baseline="0" dirty="0" smtClean="0"/>
              <a:t>odolností vůči zvětrávání. Nejodolnější z běžných minerálů je křemen, který je velmi stálý jak při mechanickém, tak při chemickém zvětrávání.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1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Stránská</a:t>
            </a:r>
            <a:r>
              <a:rPr lang="cs-CZ" baseline="0" dirty="0" smtClean="0"/>
              <a:t> skála (Brno).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6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Matečná hornina = původní hornina.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51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Další důležitou</a:t>
            </a:r>
            <a:r>
              <a:rPr lang="cs-CZ" baseline="0" dirty="0" smtClean="0"/>
              <a:t> vlastností je kyselost půdy (pH půdy). </a:t>
            </a:r>
            <a:r>
              <a:rPr lang="cs-CZ" dirty="0" smtClean="0"/>
              <a:t>O okyselení</a:t>
            </a:r>
            <a:r>
              <a:rPr lang="cs-CZ" baseline="0" dirty="0" smtClean="0"/>
              <a:t> půdy nás může informovat zvýšený výskyt některých rostlin. V zahradách to může být například zvýšený výskyt mechu.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Proč ne písčitá? Protože jí snadno prosakuje voda a rychle vysychá. Proč ne jílovitá? Protože je za sucha tvrdá, za deště mazlavá, těžko obdělávatelná.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038A-039F-46AD-B1C3-75BA2750AF8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Vnější geologické děje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2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půd podle obsahu humusu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Jaká z těchto půd je nejúrodnější?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1) Černozem</a:t>
            </a:r>
          </a:p>
          <a:p>
            <a:r>
              <a:rPr lang="cs-CZ" dirty="0" smtClean="0"/>
              <a:t>2) Hnědozem</a:t>
            </a:r>
          </a:p>
          <a:p>
            <a:r>
              <a:rPr lang="cs-CZ" dirty="0" smtClean="0"/>
              <a:t>3) Podzol</a:t>
            </a:r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9831813" y="782303"/>
            <a:ext cx="1553497" cy="15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Humus je rozložený organický materiál.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1444260" y="3483619"/>
            <a:ext cx="137652" cy="1127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Image result for HUMUS PŮ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988748"/>
            <a:ext cx="4270375" cy="24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půd podle obsahu humusu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Jaká z těchto půd je nejúrodnější?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1) Černozem</a:t>
            </a:r>
          </a:p>
          <a:p>
            <a:r>
              <a:rPr lang="cs-CZ" dirty="0" smtClean="0"/>
              <a:t>2) Hnědozem</a:t>
            </a:r>
          </a:p>
          <a:p>
            <a:r>
              <a:rPr lang="cs-CZ" dirty="0" smtClean="0"/>
              <a:t>3) Podzol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9831813" y="782303"/>
            <a:ext cx="1553497" cy="15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Humus je rozložený organický materiál.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1444260" y="3483619"/>
            <a:ext cx="137652" cy="1127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Image result for černozem hnědozem podz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76" y="2638045"/>
            <a:ext cx="4474990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9271373" y="2939845"/>
            <a:ext cx="1366684" cy="136668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půd podle zrnitosti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1) Písčité</a:t>
            </a:r>
          </a:p>
          <a:p>
            <a:r>
              <a:rPr lang="cs-CZ" dirty="0" smtClean="0"/>
              <a:t>2) Hlinitá</a:t>
            </a:r>
          </a:p>
          <a:p>
            <a:r>
              <a:rPr lang="cs-CZ" dirty="0" smtClean="0"/>
              <a:t>3) Jílovitá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Některé půdy jsou hrubé, obsahují velké množství nezvětralých částic. Jiné se mažou a připomínají spíše keramickou hlínu (obsahují velký podíl jílovitých částic).</a:t>
            </a:r>
          </a:p>
          <a:p>
            <a:endParaRPr lang="cs-CZ" dirty="0"/>
          </a:p>
          <a:p>
            <a:r>
              <a:rPr lang="cs-CZ" b="1" dirty="0" smtClean="0"/>
              <a:t>Jaká půda je nejvhodnější pro zemědělské využití?</a:t>
            </a:r>
          </a:p>
          <a:p>
            <a:endParaRPr lang="cs-CZ" dirty="0"/>
          </a:p>
          <a:p>
            <a:r>
              <a:rPr lang="cs-CZ" dirty="0" smtClean="0"/>
              <a:t>Hlinitá. Přiměřeně propouští, ale i zadržuje vodu, je dobře zpracovatelná.</a:t>
            </a:r>
            <a:endParaRPr lang="cs-CZ" dirty="0"/>
          </a:p>
        </p:txBody>
      </p:sp>
      <p:pic>
        <p:nvPicPr>
          <p:cNvPr id="9222" name="Picture 6" descr="Image result for písčitá pů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10" y="2640356"/>
            <a:ext cx="2422216" cy="16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¨jílovitá hlí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10" y="5302096"/>
            <a:ext cx="2422216" cy="16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linitá pů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10" y="4188318"/>
            <a:ext cx="2422216" cy="13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1) Jsou vnější geologické děje tvořivé, nebo ničivé?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2) Co dělají vnější geologické děje s reliéfem?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3) Co je to zvětrávání?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4) Jaké jsou 2 základní typy zvětrávání?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AutoNum type="arabicParenR"/>
            </a:pPr>
            <a:r>
              <a:rPr lang="cs-CZ" dirty="0">
                <a:solidFill>
                  <a:schemeClr val="tx1"/>
                </a:solidFill>
              </a:rPr>
              <a:t>Jsou ničivé (destruktivní).</a:t>
            </a:r>
          </a:p>
          <a:p>
            <a:pPr>
              <a:buAutoNum type="arabicParenR"/>
            </a:pPr>
            <a:r>
              <a:rPr lang="cs-CZ" dirty="0">
                <a:solidFill>
                  <a:schemeClr val="tx1"/>
                </a:solidFill>
              </a:rPr>
              <a:t>Zarovnávají ho.</a:t>
            </a:r>
          </a:p>
          <a:p>
            <a:pPr>
              <a:buAutoNum type="arabicParenR"/>
            </a:pPr>
            <a:r>
              <a:rPr lang="cs-CZ" dirty="0">
                <a:solidFill>
                  <a:schemeClr val="tx1"/>
                </a:solidFill>
              </a:rPr>
              <a:t>Proces, při kterém dochází k rozpadu nebo rozkladu horniny.</a:t>
            </a:r>
          </a:p>
          <a:p>
            <a:pPr>
              <a:buAutoNum type="arabicParenR"/>
            </a:pPr>
            <a:r>
              <a:rPr lang="cs-CZ" dirty="0">
                <a:solidFill>
                  <a:schemeClr val="tx1"/>
                </a:solidFill>
              </a:rPr>
              <a:t>Mechanické a chemické.</a:t>
            </a:r>
          </a:p>
          <a:p>
            <a:endParaRPr lang="cs-CZ" dirty="0"/>
          </a:p>
        </p:txBody>
      </p:sp>
      <p:pic>
        <p:nvPicPr>
          <p:cNvPr id="5" name="Picture 2" descr="Image result for skála s rostli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21" y="5027659"/>
            <a:ext cx="3274482" cy="24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ísčitá pů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32" y="5027659"/>
            <a:ext cx="3030189" cy="20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zvětráván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21" b="10108"/>
          <a:stretch/>
        </p:blipFill>
        <p:spPr bwMode="auto">
          <a:xfrm>
            <a:off x="-190933" y="5027659"/>
            <a:ext cx="3537527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kamenné moř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87" y="5027659"/>
            <a:ext cx="2933464" cy="19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geologické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Jsou ničivé / tvořivé?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Utvářejí reliéf / zarovnávají reliéf?</a:t>
            </a:r>
          </a:p>
          <a:p>
            <a:endParaRPr lang="cs-CZ" dirty="0" smtClean="0"/>
          </a:p>
          <a:p>
            <a:r>
              <a:rPr lang="cs-CZ" dirty="0" smtClean="0"/>
              <a:t>Jsou ničivé (destruktivní).</a:t>
            </a:r>
          </a:p>
          <a:p>
            <a:r>
              <a:rPr lang="cs-CZ" dirty="0" smtClean="0"/>
              <a:t>Zarovnávají reliéf – erodují vyvýšeniny a vyplňují sníženiny.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90617" y="2638044"/>
            <a:ext cx="4270247" cy="3101982"/>
          </a:xfrm>
        </p:spPr>
        <p:txBody>
          <a:bodyPr>
            <a:normAutofit/>
          </a:bodyPr>
          <a:lstStyle/>
          <a:p>
            <a:r>
              <a:rPr lang="cs-CZ" dirty="0" smtClean="0"/>
              <a:t>Činitelé vnějších geologických dějů:</a:t>
            </a:r>
          </a:p>
          <a:p>
            <a:pPr lvl="1"/>
            <a:r>
              <a:rPr lang="cs-CZ" dirty="0" smtClean="0"/>
              <a:t>gravitace,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oda,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ítr,</a:t>
            </a:r>
          </a:p>
          <a:p>
            <a:pPr lvl="1"/>
            <a:r>
              <a:rPr lang="cs-CZ" dirty="0" smtClean="0"/>
              <a:t>organismy (včetně člověka).</a:t>
            </a:r>
          </a:p>
          <a:p>
            <a:pPr lvl="1"/>
            <a:endParaRPr lang="cs-CZ" dirty="0"/>
          </a:p>
        </p:txBody>
      </p:sp>
      <p:pic>
        <p:nvPicPr>
          <p:cNvPr id="1026" name="Picture 2" descr="Image result for gravitace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/>
          <a:stretch/>
        </p:blipFill>
        <p:spPr bwMode="auto">
          <a:xfrm>
            <a:off x="10099763" y="964692"/>
            <a:ext cx="1620028" cy="13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10929" r="13891" b="7381"/>
          <a:stretch/>
        </p:blipFill>
        <p:spPr bwMode="auto">
          <a:xfrm>
            <a:off x="10099763" y="2453722"/>
            <a:ext cx="1622216" cy="13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ít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11255"/>
          <a:stretch/>
        </p:blipFill>
        <p:spPr bwMode="auto">
          <a:xfrm>
            <a:off x="10099763" y="3949079"/>
            <a:ext cx="1616364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591" y="2685889"/>
            <a:ext cx="6229373" cy="310198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 zemském povrchu působí na horniny a nerosty řada </a:t>
            </a:r>
            <a:r>
              <a:rPr lang="cs-CZ" b="1" dirty="0" smtClean="0"/>
              <a:t>fyzikálních, chemických</a:t>
            </a:r>
            <a:r>
              <a:rPr lang="cs-CZ" dirty="0" smtClean="0"/>
              <a:t> a </a:t>
            </a:r>
            <a:r>
              <a:rPr lang="cs-CZ" b="1" dirty="0" smtClean="0"/>
              <a:t>biologických pochodů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Ty mají za následek </a:t>
            </a:r>
            <a:r>
              <a:rPr lang="cs-CZ" b="1" u="sng" dirty="0" smtClean="0"/>
              <a:t>mechanické</a:t>
            </a:r>
            <a:r>
              <a:rPr lang="cs-CZ" b="1" dirty="0" smtClean="0"/>
              <a:t> rozrušování hornin </a:t>
            </a:r>
            <a:r>
              <a:rPr lang="cs-CZ" dirty="0" smtClean="0"/>
              <a:t>(jejich rozpad na menší částice) nebo </a:t>
            </a:r>
            <a:r>
              <a:rPr lang="cs-CZ" b="1" dirty="0" smtClean="0"/>
              <a:t>změny jejich </a:t>
            </a:r>
            <a:r>
              <a:rPr lang="cs-CZ" b="1" u="sng" dirty="0" smtClean="0"/>
              <a:t>chemického</a:t>
            </a:r>
            <a:r>
              <a:rPr lang="cs-CZ" b="1" dirty="0" smtClean="0"/>
              <a:t> složení </a:t>
            </a:r>
            <a:r>
              <a:rPr lang="cs-CZ" dirty="0" smtClean="0"/>
              <a:t>(někdy může jít o obojí).</a:t>
            </a:r>
          </a:p>
          <a:p>
            <a:endParaRPr lang="cs-CZ" dirty="0"/>
          </a:p>
          <a:p>
            <a:r>
              <a:rPr lang="cs-CZ" dirty="0" smtClean="0"/>
              <a:t>Tento proces nazýváme </a:t>
            </a:r>
            <a:r>
              <a:rPr lang="cs-CZ" b="1" dirty="0" smtClean="0"/>
              <a:t>zvětrávání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Jeho </a:t>
            </a:r>
            <a:r>
              <a:rPr lang="cs-CZ" b="1" dirty="0" smtClean="0"/>
              <a:t>rychlost</a:t>
            </a:r>
            <a:r>
              <a:rPr lang="cs-CZ" dirty="0" smtClean="0"/>
              <a:t> je ovlivněna </a:t>
            </a:r>
            <a:r>
              <a:rPr lang="cs-CZ" b="1" dirty="0" smtClean="0"/>
              <a:t>klimatickými podmínkami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Image result for zvětráván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21" b="10108"/>
          <a:stretch/>
        </p:blipFill>
        <p:spPr bwMode="auto">
          <a:xfrm>
            <a:off x="7416801" y="2685889"/>
            <a:ext cx="3537527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7656945" y="1101697"/>
            <a:ext cx="757382" cy="375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7656945" y="1613854"/>
            <a:ext cx="757382" cy="375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509277" y="1135384"/>
            <a:ext cx="1352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MECHANICKÉ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09277" y="1653845"/>
            <a:ext cx="1352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CHEMICKÉ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21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Mechanické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Děje, při kterých se horniny </a:t>
            </a:r>
            <a:r>
              <a:rPr lang="cs-CZ" b="1" dirty="0" smtClean="0"/>
              <a:t>rozpadají</a:t>
            </a:r>
            <a:r>
              <a:rPr lang="cs-CZ" dirty="0" smtClean="0"/>
              <a:t> na menší části, aniž by nastaly změny jejich chemického složení.</a:t>
            </a:r>
          </a:p>
          <a:p>
            <a:endParaRPr lang="cs-CZ" dirty="0"/>
          </a:p>
          <a:p>
            <a:r>
              <a:rPr lang="cs-CZ" dirty="0" smtClean="0"/>
              <a:t>Jeho hlavní příčinou jsou </a:t>
            </a:r>
            <a:r>
              <a:rPr lang="cs-CZ" b="1" dirty="0" smtClean="0"/>
              <a:t>změny teploty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 našich podmínkách → zejména </a:t>
            </a:r>
            <a:r>
              <a:rPr lang="cs-CZ" b="1" dirty="0" smtClean="0"/>
              <a:t>mrazové zvětrávání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Image result for zvětrává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25" y="2638044"/>
            <a:ext cx="2178098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fire cracked r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9" r="12909"/>
          <a:stretch/>
        </p:blipFill>
        <p:spPr bwMode="auto">
          <a:xfrm>
            <a:off x="8140722" y="2638044"/>
            <a:ext cx="2917849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Mechanické </a:t>
            </a:r>
            <a:r>
              <a:rPr lang="cs-CZ" dirty="0" smtClean="0"/>
              <a:t>zvětrávání → </a:t>
            </a:r>
            <a:r>
              <a:rPr lang="cs-CZ" sz="2000" dirty="0" smtClean="0"/>
              <a:t>Mrazové zvětrávání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lustrační 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96" y="2638051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742573" y="3133594"/>
            <a:ext cx="2105890" cy="2105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Proč jsou zvláště na jaře silnice „samá díra“?</a:t>
            </a:r>
            <a:endParaRPr lang="cs-CZ" dirty="0"/>
          </a:p>
        </p:txBody>
      </p:sp>
      <p:pic>
        <p:nvPicPr>
          <p:cNvPr id="2054" name="Picture 6" descr="474601799_ab9cf0a1e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" b="4524"/>
          <a:stretch/>
        </p:blipFill>
        <p:spPr bwMode="auto">
          <a:xfrm>
            <a:off x="1649148" y="2633052"/>
            <a:ext cx="4292741" cy="31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Mechanické </a:t>
            </a:r>
            <a:r>
              <a:rPr lang="cs-CZ" dirty="0" smtClean="0"/>
              <a:t>zvětrávání → </a:t>
            </a:r>
            <a:r>
              <a:rPr lang="cs-CZ" sz="2000" dirty="0" smtClean="0"/>
              <a:t>Mrazové zvětrávání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Mrazové sruby </a:t>
            </a:r>
            <a:r>
              <a:rPr lang="cs-CZ" dirty="0" smtClean="0"/>
              <a:t>– skály s kolmými stěnami, které nacházíme ve svazích nebo vrcholových částech kopců.</a:t>
            </a:r>
          </a:p>
          <a:p>
            <a:endParaRPr lang="cs-CZ" dirty="0"/>
          </a:p>
          <a:p>
            <a:r>
              <a:rPr lang="cs-CZ" dirty="0" smtClean="0"/>
              <a:t>Balvanitá </a:t>
            </a:r>
            <a:r>
              <a:rPr lang="cs-CZ" b="1" dirty="0" smtClean="0"/>
              <a:t>kamenná moře</a:t>
            </a:r>
            <a:r>
              <a:rPr lang="cs-CZ" dirty="0" smtClean="0"/>
              <a:t> – vznikají úplným rozložením skal na kopcích.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098" name="Picture 2" descr="Image result for skalní srub pasecká ská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28585"/>
          <a:stretch/>
        </p:blipFill>
        <p:spPr bwMode="auto">
          <a:xfrm>
            <a:off x="6338315" y="2638044"/>
            <a:ext cx="2299855" cy="310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813987" y="5065676"/>
            <a:ext cx="1348509" cy="1348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Skalní srub (Pasecká skála).</a:t>
            </a:r>
            <a:endParaRPr lang="cs-CZ" sz="1600" dirty="0"/>
          </a:p>
        </p:txBody>
      </p:sp>
      <p:pic>
        <p:nvPicPr>
          <p:cNvPr id="4100" name="Picture 4" descr="Image result for kamenné moř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70" y="2637853"/>
            <a:ext cx="4650648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9960864" y="5065580"/>
            <a:ext cx="1348509" cy="1348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Kamenné moře (Holý vrch).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4733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) chemické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Dochází ke </a:t>
            </a:r>
            <a:r>
              <a:rPr lang="cs-CZ" b="1" dirty="0" smtClean="0"/>
              <a:t>změnám chemického složení</a:t>
            </a:r>
            <a:r>
              <a:rPr lang="cs-CZ" dirty="0" smtClean="0"/>
              <a:t> minerálů → vznikají minerály </a:t>
            </a:r>
            <a:r>
              <a:rPr lang="cs-CZ" b="1" dirty="0" smtClean="0"/>
              <a:t>nové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Děje se tak na povrchu, v atmosférických podmínkách, v </a:t>
            </a:r>
            <a:r>
              <a:rPr lang="cs-CZ" b="1" dirty="0" smtClean="0"/>
              <a:t>důsledku působení vody, kyslíku</a:t>
            </a:r>
            <a:r>
              <a:rPr lang="cs-CZ" dirty="0" smtClean="0"/>
              <a:t> a </a:t>
            </a:r>
            <a:r>
              <a:rPr lang="cs-CZ" b="1" dirty="0" smtClean="0"/>
              <a:t>oxidu uhličitého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Voda působí jako </a:t>
            </a:r>
            <a:r>
              <a:rPr lang="cs-CZ" b="1" dirty="0" smtClean="0"/>
              <a:t>rozpouštědlo</a:t>
            </a:r>
            <a:r>
              <a:rPr lang="cs-CZ" dirty="0" smtClean="0"/>
              <a:t> a také </a:t>
            </a:r>
            <a:r>
              <a:rPr lang="cs-CZ" b="1" dirty="0" smtClean="0"/>
              <a:t>vstupuje</a:t>
            </a:r>
            <a:r>
              <a:rPr lang="cs-CZ" dirty="0" smtClean="0"/>
              <a:t> do nově vzniklých minerálů.</a:t>
            </a:r>
            <a:endParaRPr lang="cs-CZ" dirty="0"/>
          </a:p>
        </p:txBody>
      </p:sp>
      <p:pic>
        <p:nvPicPr>
          <p:cNvPr id="5122" name="Picture 2" descr="Image result for LIMO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46" y="4052882"/>
            <a:ext cx="2249526" cy="16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eologie.vsb.cz/loziska/loziska/rudy/hematit%2001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4" y="4056699"/>
            <a:ext cx="2244436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7862455" y="2401584"/>
            <a:ext cx="1399309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PŘÍKLAD:</a:t>
            </a:r>
          </a:p>
          <a:p>
            <a:pPr algn="ctr"/>
            <a:r>
              <a:rPr lang="cs-CZ" sz="1400" dirty="0"/>
              <a:t>P</a:t>
            </a:r>
            <a:r>
              <a:rPr lang="cs-CZ" sz="1400" dirty="0" smtClean="0"/>
              <a:t>řeměna hematitu na limonit.</a:t>
            </a:r>
            <a:endParaRPr lang="cs-CZ" sz="1400" dirty="0"/>
          </a:p>
        </p:txBody>
      </p:sp>
      <p:pic>
        <p:nvPicPr>
          <p:cNvPr id="5128" name="Picture 8" descr="Image result for křem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/>
          <a:stretch/>
        </p:blipFill>
        <p:spPr bwMode="auto">
          <a:xfrm>
            <a:off x="464491" y="964692"/>
            <a:ext cx="154921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12954" y="256806"/>
            <a:ext cx="45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622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BIOLOGICKÉ ZVĚTRÁVÁNÍ </a:t>
            </a:r>
            <a:r>
              <a:rPr lang="cs-CZ" sz="2000" dirty="0" smtClean="0"/>
              <a:t>(mechanické i chemické narušování hornin)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způsobeno </a:t>
            </a:r>
            <a:r>
              <a:rPr lang="cs-CZ" b="1" dirty="0" smtClean="0"/>
              <a:t>činností organismů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Lišejníky a kořeny vyšších rostlin </a:t>
            </a:r>
            <a:r>
              <a:rPr lang="cs-CZ" b="1" dirty="0" smtClean="0"/>
              <a:t>mechanicky</a:t>
            </a:r>
            <a:r>
              <a:rPr lang="cs-CZ" dirty="0" smtClean="0"/>
              <a:t> i </a:t>
            </a:r>
            <a:r>
              <a:rPr lang="cs-CZ" b="1" dirty="0" smtClean="0"/>
              <a:t>chemicky</a:t>
            </a:r>
            <a:r>
              <a:rPr lang="cs-CZ" dirty="0" smtClean="0"/>
              <a:t> narušují horniny a způsobují jejich </a:t>
            </a:r>
            <a:r>
              <a:rPr lang="cs-CZ" b="1" dirty="0" smtClean="0"/>
              <a:t>rozpad</a:t>
            </a:r>
            <a:r>
              <a:rPr lang="cs-CZ" dirty="0" smtClean="0"/>
              <a:t>. → Intenzivní rozrušování rozšiřuje </a:t>
            </a:r>
            <a:r>
              <a:rPr lang="cs-CZ" b="1" dirty="0" smtClean="0"/>
              <a:t>pukliny</a:t>
            </a:r>
            <a:r>
              <a:rPr lang="cs-CZ" dirty="0" smtClean="0"/>
              <a:t>, které jsou postupně </a:t>
            </a:r>
            <a:r>
              <a:rPr lang="cs-CZ" b="1" dirty="0" smtClean="0"/>
              <a:t>vyplňovány vznikající půdou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Skály tak mohou být postupně </a:t>
            </a:r>
            <a:r>
              <a:rPr lang="cs-CZ" b="1" dirty="0" smtClean="0"/>
              <a:t>osidlovány rostliny a živočichy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146" name="Picture 2" descr="Image result for skála s rostlinam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71" y="2638425"/>
            <a:ext cx="4140809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60879" t="48414" r="12561" b="15923"/>
          <a:stretch/>
        </p:blipFill>
        <p:spPr>
          <a:xfrm>
            <a:off x="9517629" y="2638044"/>
            <a:ext cx="4107092" cy="31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2025" t="21108" r="30122" b="7645"/>
          <a:stretch/>
        </p:blipFill>
        <p:spPr>
          <a:xfrm>
            <a:off x="10805652" y="-127817"/>
            <a:ext cx="1386348" cy="70744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</a:t>
            </a:r>
            <a:r>
              <a:rPr lang="cs-CZ" dirty="0" err="1" smtClean="0"/>
              <a:t>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Co je to vlastně půda?</a:t>
            </a:r>
          </a:p>
          <a:p>
            <a:endParaRPr lang="cs-CZ" dirty="0" smtClean="0"/>
          </a:p>
          <a:p>
            <a:r>
              <a:rPr lang="cs-CZ" dirty="0" smtClean="0"/>
              <a:t>Směs </a:t>
            </a:r>
            <a:r>
              <a:rPr lang="cs-CZ" b="1" dirty="0" smtClean="0"/>
              <a:t>nezpevněných částic </a:t>
            </a:r>
            <a:r>
              <a:rPr lang="cs-CZ" dirty="0" smtClean="0"/>
              <a:t>– minerálů, hornin, organické hmoty, vody a vzduchu.</a:t>
            </a:r>
          </a:p>
          <a:p>
            <a:endParaRPr lang="cs-CZ" dirty="0"/>
          </a:p>
          <a:p>
            <a:r>
              <a:rPr lang="cs-CZ" dirty="0" smtClean="0"/>
              <a:t>Vzniká </a:t>
            </a:r>
            <a:r>
              <a:rPr lang="cs-CZ" b="1" dirty="0" smtClean="0"/>
              <a:t>zvětráváním</a:t>
            </a:r>
            <a:r>
              <a:rPr lang="cs-CZ" dirty="0" smtClean="0"/>
              <a:t> minerálů a hornin tvořících litosféru.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317521" y="777118"/>
            <a:ext cx="1553497" cy="15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je to tzv. matečná hornina?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8544232" y="5417574"/>
            <a:ext cx="2733368" cy="322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184267" y="5081001"/>
            <a:ext cx="189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MATEČNÁ HORNINA</a:t>
            </a:r>
            <a:endParaRPr lang="cs-CZ" sz="1400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9242323" y="1877962"/>
            <a:ext cx="1681316" cy="1531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369254" y="3401763"/>
            <a:ext cx="2050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SVRCHNÍ PŮDA NEJBOHATŠÍ NA ORGANICKOU HMOTU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33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231</TotalTime>
  <Words>913</Words>
  <Application>Microsoft Office PowerPoint</Application>
  <PresentationFormat>Širokoúhlá obrazovka</PresentationFormat>
  <Paragraphs>130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Vnější geologické děje</vt:lpstr>
      <vt:lpstr>Vnější geologické děje</vt:lpstr>
      <vt:lpstr>zvětrávání</vt:lpstr>
      <vt:lpstr>1) Mechanické zvětrávání</vt:lpstr>
      <vt:lpstr>1) Mechanické zvětrávání → Mrazové zvětrávání</vt:lpstr>
      <vt:lpstr>1) Mechanické zvětrávání → Mrazové zvětrávání</vt:lpstr>
      <vt:lpstr>2) chemické zvětrávání</vt:lpstr>
      <vt:lpstr>BIOLOGICKÉ ZVĚTRÁVÁNÍ (mechanické i chemické narušování hornin)</vt:lpstr>
      <vt:lpstr>Vznik půdY</vt:lpstr>
      <vt:lpstr>Dělení půd podle obsahu humusu</vt:lpstr>
      <vt:lpstr>Dělení půd podle obsahu humusu</vt:lpstr>
      <vt:lpstr>Dělení půd podle zrnitosti</vt:lpstr>
      <vt:lpstr>Otázky na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Vnější geologické děje</dc:title>
  <dc:creator>Nezvalová Alena</dc:creator>
  <cp:lastModifiedBy>Alena Nezvalová</cp:lastModifiedBy>
  <cp:revision>20</cp:revision>
  <dcterms:created xsi:type="dcterms:W3CDTF">2021-02-03T16:21:43Z</dcterms:created>
  <dcterms:modified xsi:type="dcterms:W3CDTF">2021-02-16T11:29:29Z</dcterms:modified>
</cp:coreProperties>
</file>