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65" r:id="rId9"/>
    <p:sldId id="263" r:id="rId10"/>
    <p:sldId id="264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zvalová Alena" initials="NA" lastIdx="1" clrIdx="0">
    <p:extLst>
      <p:ext uri="{19B8F6BF-5375-455C-9EA6-DF929625EA0E}">
        <p15:presenceInfo xmlns:p15="http://schemas.microsoft.com/office/powerpoint/2012/main" userId="Nezvalová Al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9543"/>
    <a:srgbClr val="FFC000"/>
    <a:srgbClr val="E95C3A"/>
    <a:srgbClr val="E8482F"/>
    <a:srgbClr val="B57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16548-8C91-4ED8-97A3-92F3BACE63A1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26D51-E00C-4466-96CB-CDD3752574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07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Term%C3%A1ln%C3%AD_pramen" TargetMode="External"/><Relationship Id="rId7" Type="http://schemas.openxmlformats.org/officeDocument/2006/relationships/hyperlink" Target="https://cs.wikipedia.org/wiki/Oxid_uhli%C4%8Dit%C3%BD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V%C5%99%C3%ADdeln%C3%AD_kolon%C3%A1da" TargetMode="External"/><Relationship Id="rId5" Type="http://schemas.openxmlformats.org/officeDocument/2006/relationships/hyperlink" Target="https://cs.wikipedia.org/wiki/%C4%8Cesko" TargetMode="External"/><Relationship Id="rId4" Type="http://schemas.openxmlformats.org/officeDocument/2006/relationships/hyperlink" Target="https://cs.wikipedia.org/wiki/Karlovy_Vary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Vnitřní</a:t>
            </a:r>
            <a:r>
              <a:rPr lang="cs-CZ" baseline="0" dirty="0" smtClean="0"/>
              <a:t> (tvořivé, konstruktivní) – vytvářejí reliéf – např. vznik pohoří nebo sopečných kuželů.</a:t>
            </a:r>
          </a:p>
          <a:p>
            <a:r>
              <a:rPr lang="cs-CZ" baseline="0" dirty="0" smtClean="0"/>
              <a:t>Vnější (ničivé, destruktivní) – zarovnávají reliéf – např. erodují vyvýšeniny a vyplňují sníženiny.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26D51-E00C-4466-96CB-CDD37525748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427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Zemětřesení</a:t>
            </a:r>
            <a:r>
              <a:rPr lang="cs-CZ" baseline="0" dirty="0" smtClean="0"/>
              <a:t> a sopečná činnost.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26D51-E00C-4466-96CB-CDD37525748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711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Fotka: </a:t>
            </a:r>
            <a:r>
              <a:rPr lang="cs-CZ" dirty="0" err="1" smtClean="0"/>
              <a:t>Popocatépetl</a:t>
            </a:r>
            <a:r>
              <a:rPr lang="cs-CZ" baseline="0" dirty="0" smtClean="0"/>
              <a:t> (Mexiko).</a:t>
            </a:r>
          </a:p>
          <a:p>
            <a:endParaRPr lang="cs-CZ" baseline="0" dirty="0" smtClean="0"/>
          </a:p>
          <a:p>
            <a:r>
              <a:rPr lang="cs-CZ" baseline="0" dirty="0" smtClean="0"/>
              <a:t>Fotka nahoře: </a:t>
            </a:r>
            <a:r>
              <a:rPr lang="cs-CZ" baseline="0" smtClean="0"/>
              <a:t>České středohoří.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26D51-E00C-4466-96CB-CDD37525748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966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Učebnice – str. 51.</a:t>
            </a:r>
          </a:p>
          <a:p>
            <a:endParaRPr lang="cs-CZ" dirty="0" smtClean="0"/>
          </a:p>
          <a:p>
            <a:r>
              <a:rPr lang="cs-CZ" dirty="0" smtClean="0"/>
              <a:t>Sledujeme obrázek:</a:t>
            </a:r>
            <a:r>
              <a:rPr lang="cs-CZ" baseline="0" dirty="0" smtClean="0"/>
              <a:t> Magma stoupající z hloubky se hromadí pod sopkou v magmatickém krbu, který je vlastně zásobárnou pro činnost sopky. Odtud vede sopečný komín (sopouch), jímž se magmatické produkty dostávají na povrch. Jejich hromaděním se sopka postupně zvyšuje a mění svůj tvar. Činné sopky se vykytují na pevnině i v oceánech. Jsou dokladem neustále probíhajícího vývoje planety Země.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26D51-E00C-4466-96CB-CDD37525748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36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Fotka: Uhlířský vrch u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Bruntálu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jedna z nejmladších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sopek v České republice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Přírodní památka Uhlířský vrch (672 m n.m.) je jednou z nejmladších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sopek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na našem území. Dnes již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vyhaslá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čtvrtohorní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sopka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soptila naposledy zhruba před 1,7 milióny let.</a:t>
            </a:r>
          </a:p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 jste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určitě všimli na obrázku, vypadá velice „nenápadně“. Takto z dálky bychom vůbec nepoznali, že se jedná o vyhaslou sopku. Co by nám však mohlo pomoci? Horniny, které se u ní nacházejí. Např. tzv. tuf, což je druh horniny, která vznikla ze sopečného popela.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26D51-E00C-4466-96CB-CDD37525748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055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Extrémní</a:t>
            </a:r>
            <a:r>
              <a:rPr lang="cs-CZ" baseline="0" dirty="0" smtClean="0"/>
              <a:t> vulkanickou aktivitou se vyznačují okraje obří pacifické desky a menších desek, které tvoří dno Tichého oceánu. Pás sopek obklopující Tichý oceán si získal přezdívku „ohnivý kruh“.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26D51-E00C-4466-96CB-CDD37525748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113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Vesuv,</a:t>
            </a:r>
            <a:r>
              <a:rPr lang="cs-CZ" baseline="0" dirty="0" smtClean="0"/>
              <a:t> Etna, </a:t>
            </a:r>
            <a:r>
              <a:rPr lang="cs-CZ" baseline="0" dirty="0" err="1" smtClean="0"/>
              <a:t>Stromboli</a:t>
            </a:r>
            <a:r>
              <a:rPr lang="cs-CZ" baseline="0" dirty="0" smtClean="0"/>
              <a:t> </a:t>
            </a:r>
            <a:r>
              <a:rPr lang="cs-CZ" dirty="0" smtClean="0"/>
              <a:t>→ Itálie.</a:t>
            </a:r>
          </a:p>
          <a:p>
            <a:r>
              <a:rPr lang="cs-CZ" dirty="0" smtClean="0"/>
              <a:t>Pompeje. </a:t>
            </a:r>
          </a:p>
          <a:p>
            <a:r>
              <a:rPr lang="cs-CZ" dirty="0" smtClean="0"/>
              <a:t>Fotka 1:</a:t>
            </a:r>
            <a:r>
              <a:rPr lang="cs-CZ" baseline="0" dirty="0" smtClean="0"/>
              <a:t> zkamenělá těla v Pompejích (výbuch sopky v r. 79 n. l.).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26D51-E00C-4466-96CB-CDD37525748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Karlových</a:t>
            </a:r>
            <a:r>
              <a:rPr lang="cs-CZ" baseline="0" dirty="0" smtClean="0"/>
              <a:t> Varech.</a:t>
            </a:r>
          </a:p>
          <a:p>
            <a:endParaRPr lang="cs-CZ" baseline="0" dirty="0" smtClean="0"/>
          </a:p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Vřídlo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 oficiální název pro největší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Termální pramen"/>
              </a:rPr>
              <a:t>pramen termální vody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Karlovy Vary"/>
              </a:rPr>
              <a:t>Karlových Varech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který je s teplotou 73 °C zároveň nejteplejším termálním pramenem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Česko"/>
              </a:rPr>
              <a:t>Česka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Výstřik Vřídla ve formě Vřídelní fontány se nachází v centru lázeňského území Karlových Varů ve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Vřídelní kolonáda"/>
              </a:rPr>
              <a:t>Vřídelní kolonádě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kde díky tlaku a obsahu plynného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Oxid uhličitý"/>
              </a:rPr>
              <a:t>oxidu uhličitého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dosahuje výšky až 12 m. Od května roku 2016 je Vřídelní fontána v provizorním uspořádání umístěna u jihozápadního vchodu do kolonády. V prostoru Vřídelní kolonády je umístěno pět pitných stojanů s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Termální pramen"/>
              </a:rPr>
              <a:t>vřídelní vodou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nejen v původní teplotě ale i zchlazenou na teploty 57 a 41 °C.</a:t>
            </a:r>
          </a:p>
          <a:p>
            <a:endParaRPr lang="cs-CZ" baseline="0" dirty="0" smtClean="0"/>
          </a:p>
          <a:p>
            <a:r>
              <a:rPr lang="cs-CZ" baseline="0" dirty="0" smtClean="0"/>
              <a:t>Zatímco pramen je trvalým zdrojem různě teplé vody, gejzír vystřikuje vodu v určitých intervalech.</a:t>
            </a:r>
          </a:p>
          <a:p>
            <a:endParaRPr lang="cs-CZ" baseline="0" dirty="0" smtClean="0"/>
          </a:p>
          <a:p>
            <a:r>
              <a:rPr lang="cs-CZ" baseline="0" dirty="0" smtClean="0"/>
              <a:t>Geotermální energie se využívá v některých částech světa, např. na výše uvedeném Islandu. Horké vody a páry slouží k výrobě elektrické energie v geotermálních elektrárnách, k vytápění budov i k vyhřívání skleníků.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26D51-E00C-4466-96CB-CDD37525748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49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9v6JpOrzC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olasnadhledem.cz/game/2059" TargetMode="External"/><Relationship Id="rId2" Type="http://schemas.openxmlformats.org/officeDocument/2006/relationships/hyperlink" Target="https://www.ikoktejl.cz/lide-a-priroda/15-nejaktivnejsich-sopek-sveta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NOQFdguqN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olitician man speaking behind podium public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3" t="4988" r="-1289" b="13233"/>
          <a:stretch/>
        </p:blipFill>
        <p:spPr bwMode="auto">
          <a:xfrm>
            <a:off x="4180115" y="4032664"/>
            <a:ext cx="3831770" cy="451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utváření zemského povrchu – geologické děje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6387629" y="4343835"/>
            <a:ext cx="1206246" cy="123989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</a:rPr>
              <a:t>Země není klidnou planetou!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30" name="Picture 6" descr="Cartoon earth running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1"/>
          <a:stretch/>
        </p:blipFill>
        <p:spPr bwMode="auto">
          <a:xfrm>
            <a:off x="6341449" y="5827407"/>
            <a:ext cx="1217497" cy="103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4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Doprovodné jevy sopečné činnosti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dirty="0"/>
              <a:t>Sopečnou činnost doprovázejí jevy jako výrony teplých vod, par a plynů (gejzíry na Islandu, vřídlo v K. Varech</a:t>
            </a:r>
            <a:r>
              <a:rPr lang="cs-CZ" dirty="0" smtClean="0"/>
              <a:t>).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Vývěry horkých a minerálních vod = </a:t>
            </a:r>
            <a:r>
              <a:rPr lang="cs-CZ" u="sng" dirty="0" smtClean="0"/>
              <a:t>vřídla</a:t>
            </a:r>
            <a:r>
              <a:rPr lang="cs-CZ" dirty="0" smtClean="0"/>
              <a:t> (v ČR např. v _______ ______).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Vřídlo</a:t>
            </a:r>
            <a:r>
              <a:rPr lang="cs-CZ" dirty="0"/>
              <a:t>, které tryská v pravidelných intervalech = </a:t>
            </a:r>
            <a:r>
              <a:rPr lang="cs-CZ" u="sng" dirty="0"/>
              <a:t>gejzír</a:t>
            </a:r>
            <a:r>
              <a:rPr lang="cs-CZ" dirty="0"/>
              <a:t> (např. </a:t>
            </a:r>
            <a:r>
              <a:rPr lang="cs-CZ" dirty="0" smtClean="0"/>
              <a:t>na Islandu).</a:t>
            </a:r>
          </a:p>
          <a:p>
            <a:pPr lvl="0"/>
            <a:endParaRPr lang="cs-CZ" dirty="0"/>
          </a:p>
          <a:p>
            <a:pPr lvl="0"/>
            <a:r>
              <a:rPr lang="cs-CZ" dirty="0">
                <a:solidFill>
                  <a:schemeClr val="accent3"/>
                </a:solidFill>
              </a:rPr>
              <a:t>Video</a:t>
            </a:r>
            <a:r>
              <a:rPr lang="cs-CZ" dirty="0" smtClean="0">
                <a:solidFill>
                  <a:schemeClr val="accent3"/>
                </a:solidFill>
              </a:rPr>
              <a:t>: </a:t>
            </a:r>
            <a:r>
              <a:rPr lang="cs-CZ" dirty="0" smtClean="0">
                <a:solidFill>
                  <a:schemeClr val="accent3"/>
                </a:solidFill>
                <a:hlinkClick r:id="rId3"/>
              </a:rPr>
              <a:t>JAK FUNGUJÍ GEJZÍRY?</a:t>
            </a:r>
            <a:endParaRPr lang="cs-CZ" dirty="0" smtClean="0">
              <a:solidFill>
                <a:schemeClr val="accent3"/>
              </a:solidFill>
            </a:endParaRPr>
          </a:p>
          <a:p>
            <a:pPr lvl="0"/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cs-CZ"/>
          </a:p>
        </p:txBody>
      </p:sp>
      <p:pic>
        <p:nvPicPr>
          <p:cNvPr id="5" name="Picture 4" descr="Island, gejzír Strokkur | CK Mun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777" y="2638044"/>
            <a:ext cx="2326486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ontána Vřídla ve Vřídelní kolonádě v roce 20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15" y="2638045"/>
            <a:ext cx="2325760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0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15 nejaktivnějších sopek světa + procvičování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https://www.ikoktejl.cz/lide-a-priroda/15-nejaktivnejsich-sopek-sveta/</a:t>
            </a:r>
            <a:endParaRPr lang="cs-CZ" dirty="0"/>
          </a:p>
          <a:p>
            <a:endParaRPr lang="cs-CZ" dirty="0" smtClean="0"/>
          </a:p>
          <a:p>
            <a:r>
              <a:rPr lang="cs-CZ" dirty="0">
                <a:hlinkClick r:id="rId3"/>
              </a:rPr>
              <a:t>https://www.skolasnadhledem.cz/game/2059</a:t>
            </a:r>
            <a:endParaRPr lang="cs-CZ" dirty="0"/>
          </a:p>
          <a:p>
            <a:endParaRPr lang="cs-CZ" dirty="0"/>
          </a:p>
        </p:txBody>
      </p:sp>
      <p:pic>
        <p:nvPicPr>
          <p:cNvPr id="5" name="Picture 6" descr="Klipartový obrázek Sopka vektorové ilustrace.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652" y="2638425"/>
            <a:ext cx="4138846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Utváření zemského povrchu – GEOLOGICKÉ DĚJE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Země není klidná planeta.</a:t>
            </a:r>
          </a:p>
          <a:p>
            <a:endParaRPr lang="cs-CZ" dirty="0"/>
          </a:p>
          <a:p>
            <a:r>
              <a:rPr lang="cs-CZ" dirty="0" smtClean="0"/>
              <a:t>Na povrchu i uvnitř probíhají neustálé změny.</a:t>
            </a:r>
          </a:p>
          <a:p>
            <a:endParaRPr lang="cs-CZ" dirty="0"/>
          </a:p>
          <a:p>
            <a:r>
              <a:rPr lang="cs-CZ" dirty="0" smtClean="0"/>
              <a:t>Tyto změny nazýváme geologické děje.</a:t>
            </a:r>
          </a:p>
          <a:p>
            <a:endParaRPr lang="cs-CZ" dirty="0"/>
          </a:p>
          <a:p>
            <a:r>
              <a:rPr lang="cs-CZ" dirty="0" smtClean="0"/>
              <a:t>→ </a:t>
            </a:r>
            <a:r>
              <a:rPr lang="cs-CZ" dirty="0"/>
              <a:t>VNITŘNÍ a </a:t>
            </a:r>
            <a:r>
              <a:rPr lang="cs-CZ" dirty="0" smtClean="0"/>
              <a:t>VNĚJŠÍ</a:t>
            </a: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6251946" y="2638044"/>
            <a:ext cx="2505519" cy="2505519"/>
          </a:xfrm>
          <a:prstGeom prst="ellipse">
            <a:avLst/>
          </a:prstGeom>
          <a:solidFill>
            <a:srgbClr val="E95C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VNITŘNÍ:</a:t>
            </a:r>
          </a:p>
          <a:p>
            <a:pPr algn="ctr"/>
            <a:endParaRPr lang="cs-CZ" dirty="0"/>
          </a:p>
          <a:p>
            <a:pPr algn="ctr"/>
            <a:r>
              <a:rPr lang="cs-CZ" dirty="0" smtClean="0"/>
              <a:t>VYVOLÁNY ENERGIÍ ZEMSKÉHO JÁDRA</a:t>
            </a:r>
            <a:endParaRPr lang="cs-CZ" dirty="0"/>
          </a:p>
        </p:txBody>
      </p:sp>
      <p:sp>
        <p:nvSpPr>
          <p:cNvPr id="7" name="Ovál 6"/>
          <p:cNvSpPr/>
          <p:nvPr/>
        </p:nvSpPr>
        <p:spPr>
          <a:xfrm>
            <a:off x="8843834" y="2638044"/>
            <a:ext cx="2505519" cy="250551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VNĚJŠÍ:</a:t>
            </a:r>
          </a:p>
          <a:p>
            <a:pPr algn="ctr"/>
            <a:endParaRPr lang="cs-CZ" dirty="0"/>
          </a:p>
          <a:p>
            <a:pPr algn="ctr"/>
            <a:r>
              <a:rPr lang="cs-CZ" dirty="0" smtClean="0"/>
              <a:t>VYVOLÁNY SLUNEČNÍ ENERGIÍ A ZEMSKOU PŘITAŽLIVOSTÍ</a:t>
            </a:r>
            <a:endParaRPr lang="cs-CZ" dirty="0"/>
          </a:p>
        </p:txBody>
      </p:sp>
      <p:pic>
        <p:nvPicPr>
          <p:cNvPr id="7170" name="Picture 2" descr="Zemské jádro je pevné, ale elastické. Objevil se první důkaz | Nedd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529" y="5495636"/>
            <a:ext cx="1596352" cy="89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Skupina 7"/>
          <p:cNvGrpSpPr/>
          <p:nvPr/>
        </p:nvGrpSpPr>
        <p:grpSpPr>
          <a:xfrm>
            <a:off x="8969894" y="5495268"/>
            <a:ext cx="2253397" cy="898316"/>
            <a:chOff x="9101938" y="5495268"/>
            <a:chExt cx="2253397" cy="898316"/>
          </a:xfrm>
        </p:grpSpPr>
        <p:pic>
          <p:nvPicPr>
            <p:cNvPr id="7172" name="Picture 4" descr="Které hvězdy se blíží ke Slunci? – 21stoleti.c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1938" y="5495636"/>
              <a:ext cx="1506624" cy="897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Examples of gravitational force in our daily lif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2580" y="5495268"/>
              <a:ext cx="752755" cy="898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Ovál 10"/>
          <p:cNvSpPr/>
          <p:nvPr/>
        </p:nvSpPr>
        <p:spPr>
          <a:xfrm>
            <a:off x="6662432" y="1071418"/>
            <a:ext cx="1684545" cy="1684545"/>
          </a:xfrm>
          <a:prstGeom prst="ellipse">
            <a:avLst/>
          </a:prstGeom>
          <a:solidFill>
            <a:srgbClr val="E95C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JSOU TVOŘIVÉ</a:t>
            </a:r>
          </a:p>
        </p:txBody>
      </p:sp>
      <p:sp>
        <p:nvSpPr>
          <p:cNvPr id="12" name="Ovál 11"/>
          <p:cNvSpPr/>
          <p:nvPr/>
        </p:nvSpPr>
        <p:spPr>
          <a:xfrm>
            <a:off x="9254320" y="1071417"/>
            <a:ext cx="1684545" cy="1684545"/>
          </a:xfrm>
          <a:prstGeom prst="ellipse">
            <a:avLst/>
          </a:prstGeom>
          <a:solidFill>
            <a:srgbClr val="FFC000"/>
          </a:solidFill>
          <a:ln>
            <a:solidFill>
              <a:srgbClr val="C695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JSOU NIČIVÉ</a:t>
            </a:r>
          </a:p>
        </p:txBody>
      </p:sp>
    </p:spTree>
    <p:extLst>
      <p:ext uri="{BB962C8B-B14F-4D97-AF65-F5344CB8AC3E}">
        <p14:creationId xmlns:p14="http://schemas.microsoft.com/office/powerpoint/2010/main" val="34806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VNITŘNÍ GEOLOGICKÉ DĚJE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Jsou vyvolány vnitřní energií Země, tedy energií zemského jádra.</a:t>
            </a:r>
          </a:p>
          <a:p>
            <a:endParaRPr lang="cs-CZ" dirty="0"/>
          </a:p>
          <a:p>
            <a:r>
              <a:rPr lang="cs-CZ" dirty="0" smtClean="0"/>
              <a:t>Patří sem: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opečná činnost,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emětřesení,</a:t>
            </a:r>
          </a:p>
          <a:p>
            <a:pPr lvl="1"/>
            <a:r>
              <a:rPr lang="cs-CZ" dirty="0" smtClean="0"/>
              <a:t>poruchy zemské kůry,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ohyby litosférických desek.</a:t>
            </a:r>
          </a:p>
          <a:p>
            <a:pPr lvl="1"/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Probíhají v dlouhých časových obdobích  – nelze je většinou přímo pozorovat (např. pohyb litosférických desek je několik mm až cm za rok).</a:t>
            </a:r>
          </a:p>
          <a:p>
            <a:endParaRPr lang="cs-CZ" dirty="0"/>
          </a:p>
          <a:p>
            <a:r>
              <a:rPr lang="cs-CZ" dirty="0" smtClean="0">
                <a:solidFill>
                  <a:schemeClr val="accent3"/>
                </a:solidFill>
              </a:rPr>
              <a:t>Výjimky? </a:t>
            </a:r>
            <a:r>
              <a:rPr lang="cs-CZ" dirty="0" smtClean="0"/>
              <a:t>Které z vnitřních geologických dějů neprobíhají v dlouhých časových intervalech?</a:t>
            </a:r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4858327" y="5495159"/>
            <a:ext cx="7333673" cy="1376696"/>
            <a:chOff x="5406360" y="5598037"/>
            <a:chExt cx="6785640" cy="1273818"/>
          </a:xfrm>
        </p:grpSpPr>
        <p:pic>
          <p:nvPicPr>
            <p:cNvPr id="4098" name="Picture 2" descr="Slavné dny - Stream.c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791" y="5598037"/>
              <a:ext cx="1981410" cy="1253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Sopečná aktivita na Islandu – Hvězdárna v Rokycanech a Plzn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360" y="5598037"/>
              <a:ext cx="1980431" cy="1253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Zlomy: modelace poruch zemské kůr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2196" y="5598037"/>
              <a:ext cx="800566" cy="1253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https://upload.wikimedia.org/wikipedia/commons/thumb/6/68/Plates_tect_cs.svg/1024px-Plates_tect_cs.svg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06" b="9671"/>
            <a:stretch/>
          </p:blipFill>
          <p:spPr bwMode="auto">
            <a:xfrm>
              <a:off x="10249826" y="5598037"/>
              <a:ext cx="1942174" cy="1273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88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České středohoří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685" y="-996"/>
            <a:ext cx="5706630" cy="12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Sopečná činnost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Ve </a:t>
            </a:r>
            <a:r>
              <a:rPr lang="cs-CZ" dirty="0"/>
              <a:t>velkých hloubkách vzniká z roztavených hornin magma → přemisťuje se do míst s nižším tlakem (k zemskému povrchu) → vzniká sopka (vulkán</a:t>
            </a:r>
            <a:r>
              <a:rPr lang="cs-CZ" dirty="0" smtClean="0"/>
              <a:t>).</a:t>
            </a:r>
          </a:p>
          <a:p>
            <a:pPr lvl="0"/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lvl="1"/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1581912" y="4301918"/>
            <a:ext cx="1922740" cy="1922740"/>
          </a:xfrm>
          <a:prstGeom prst="ellipse">
            <a:avLst/>
          </a:prstGeom>
          <a:solidFill>
            <a:srgbClr val="E95C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Sopka = místo, kde magma vystupuje na zemský povrch.  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4181347" y="4301918"/>
            <a:ext cx="1922740" cy="19227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Jaký mají obvykle tvar?</a:t>
            </a:r>
            <a:endParaRPr lang="cs-CZ" dirty="0"/>
          </a:p>
        </p:txBody>
      </p:sp>
      <p:pic>
        <p:nvPicPr>
          <p:cNvPr id="8" name="Picture 2" descr="KLM Travel Guide - The majestic Popocatepet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2638425"/>
            <a:ext cx="3101975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ál 8"/>
          <p:cNvSpPr/>
          <p:nvPr/>
        </p:nvSpPr>
        <p:spPr>
          <a:xfrm>
            <a:off x="8685453" y="257034"/>
            <a:ext cx="1275411" cy="12754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ČINNOSTÍ SOPEK VZNIKLA SOPEČNÁ POHOŘÍ.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09358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Sopky (vulkánu)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1) Magmatický krb</a:t>
            </a:r>
          </a:p>
          <a:p>
            <a:r>
              <a:rPr lang="cs-CZ" dirty="0" smtClean="0"/>
              <a:t>2) Sopečný komín (sopouch)</a:t>
            </a:r>
          </a:p>
          <a:p>
            <a:r>
              <a:rPr lang="cs-CZ" dirty="0" smtClean="0"/>
              <a:t>3) Sopečný kužel</a:t>
            </a:r>
          </a:p>
          <a:p>
            <a:r>
              <a:rPr lang="cs-CZ" dirty="0" smtClean="0"/>
              <a:t>4) Lávový proud (stékající láva)</a:t>
            </a:r>
          </a:p>
          <a:p>
            <a:r>
              <a:rPr lang="cs-CZ" dirty="0" smtClean="0"/>
              <a:t>5) Kráter</a:t>
            </a:r>
          </a:p>
          <a:p>
            <a:r>
              <a:rPr lang="cs-CZ" dirty="0" smtClean="0"/>
              <a:t>6) Mrak sopečného popelu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5" name="Obrázek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3" t="34266" r="40476" b="18024"/>
          <a:stretch/>
        </p:blipFill>
        <p:spPr bwMode="auto">
          <a:xfrm>
            <a:off x="1581912" y="2638044"/>
            <a:ext cx="4459128" cy="30965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ál 5"/>
          <p:cNvSpPr/>
          <p:nvPr/>
        </p:nvSpPr>
        <p:spPr>
          <a:xfrm>
            <a:off x="1581912" y="5024582"/>
            <a:ext cx="985797" cy="985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1.</a:t>
            </a:r>
            <a:endParaRPr lang="cs-CZ" dirty="0"/>
          </a:p>
        </p:txBody>
      </p:sp>
      <p:sp>
        <p:nvSpPr>
          <p:cNvPr id="7" name="Ovál 6"/>
          <p:cNvSpPr/>
          <p:nvPr/>
        </p:nvSpPr>
        <p:spPr>
          <a:xfrm>
            <a:off x="1374882" y="3976138"/>
            <a:ext cx="985797" cy="985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2.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1523519" y="3175233"/>
            <a:ext cx="985797" cy="985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3.</a:t>
            </a:r>
            <a:endParaRPr lang="cs-CZ" dirty="0"/>
          </a:p>
        </p:txBody>
      </p:sp>
      <p:sp>
        <p:nvSpPr>
          <p:cNvPr id="9" name="Ovál 8"/>
          <p:cNvSpPr/>
          <p:nvPr/>
        </p:nvSpPr>
        <p:spPr>
          <a:xfrm>
            <a:off x="3798176" y="5248515"/>
            <a:ext cx="985797" cy="985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0" name="Ovál 9"/>
          <p:cNvSpPr/>
          <p:nvPr/>
        </p:nvSpPr>
        <p:spPr>
          <a:xfrm>
            <a:off x="2008151" y="2212250"/>
            <a:ext cx="985797" cy="985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5.</a:t>
            </a:r>
            <a:endParaRPr lang="cs-CZ" dirty="0"/>
          </a:p>
        </p:txBody>
      </p:sp>
      <p:sp>
        <p:nvSpPr>
          <p:cNvPr id="11" name="Ovál 10"/>
          <p:cNvSpPr/>
          <p:nvPr/>
        </p:nvSpPr>
        <p:spPr>
          <a:xfrm>
            <a:off x="5016523" y="3200537"/>
            <a:ext cx="985797" cy="985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6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2" name="Ovál 11"/>
          <p:cNvSpPr/>
          <p:nvPr/>
        </p:nvSpPr>
        <p:spPr>
          <a:xfrm>
            <a:off x="9413342" y="4154895"/>
            <a:ext cx="2187240" cy="2187240"/>
          </a:xfrm>
          <a:prstGeom prst="ellipse">
            <a:avLst/>
          </a:prstGeom>
          <a:solidFill>
            <a:srgbClr val="E95C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Věděli jste, že činné sopky se nenacházejí pouze na pevnině, ale</a:t>
            </a:r>
          </a:p>
          <a:p>
            <a:pPr algn="ctr"/>
            <a:r>
              <a:rPr lang="cs-CZ" dirty="0" smtClean="0"/>
              <a:t>i v oceánech?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150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sopek podle typu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EXPLOZIVNÍ SOPKA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Š</a:t>
            </a:r>
            <a:r>
              <a:rPr lang="cs-CZ" dirty="0" smtClean="0"/>
              <a:t>TÍTOVÁ SOPKA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SMÍŠENÁ SOPKA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Střídá </a:t>
            </a:r>
            <a:r>
              <a:rPr lang="cs-CZ" dirty="0" smtClean="0">
                <a:solidFill>
                  <a:schemeClr val="tx1"/>
                </a:solidFill>
              </a:rPr>
              <a:t>výlevy lávy s výbuchy</a:t>
            </a:r>
            <a:r>
              <a:rPr lang="cs-CZ" dirty="0" smtClean="0"/>
              <a:t>. Říkáme jí také stratovulkán.</a:t>
            </a:r>
          </a:p>
          <a:p>
            <a:endParaRPr lang="cs-CZ" dirty="0"/>
          </a:p>
          <a:p>
            <a:r>
              <a:rPr lang="cs-CZ" dirty="0" smtClean="0"/>
              <a:t>U této sopky se magma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klidně vylévá </a:t>
            </a:r>
            <a:r>
              <a:rPr lang="cs-CZ" dirty="0" smtClean="0"/>
              <a:t>z kráteru a ve formě lávových proudů stéká po svazích.</a:t>
            </a:r>
          </a:p>
          <a:p>
            <a:endParaRPr lang="cs-CZ" dirty="0"/>
          </a:p>
          <a:p>
            <a:r>
              <a:rPr lang="cs-CZ" dirty="0"/>
              <a:t>Sopka, která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vyvrhuje útržky lávy</a:t>
            </a:r>
            <a:r>
              <a:rPr lang="cs-CZ" dirty="0"/>
              <a:t> a vytváří tak kolem sebe sypaný kužel materiálu sopečného původu (</a:t>
            </a:r>
            <a:r>
              <a:rPr lang="cs-CZ" dirty="0" err="1"/>
              <a:t>pyroklastik</a:t>
            </a:r>
            <a:r>
              <a:rPr lang="cs-CZ" dirty="0"/>
              <a:t>).</a:t>
            </a:r>
          </a:p>
          <a:p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4017818" y="3112655"/>
            <a:ext cx="2078182" cy="2022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4017818" y="4103426"/>
            <a:ext cx="2078180" cy="20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4017818" y="3112655"/>
            <a:ext cx="2078180" cy="1981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35795" y="1019348"/>
            <a:ext cx="4146317" cy="691052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0" t="33030" r="8248" b="34512"/>
          <a:stretch/>
        </p:blipFill>
        <p:spPr>
          <a:xfrm rot="16200000">
            <a:off x="407065" y="4505933"/>
            <a:ext cx="893971" cy="1455723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5" t="1515" b="66296"/>
          <a:stretch/>
        </p:blipFill>
        <p:spPr>
          <a:xfrm rot="16200000">
            <a:off x="274863" y="2445373"/>
            <a:ext cx="1037217" cy="1334563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4" t="65656" r="10899" b="2954"/>
          <a:stretch/>
        </p:blipFill>
        <p:spPr>
          <a:xfrm rot="16200000">
            <a:off x="446117" y="3432796"/>
            <a:ext cx="896504" cy="1536357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5331777" y="2198890"/>
            <a:ext cx="1801091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EXPLOZIVNÍ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7285268" y="2186608"/>
            <a:ext cx="1801091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SMÍŠENÁ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9238759" y="2186608"/>
            <a:ext cx="1801091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ŠTÍTOVÁ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7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sopek podle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Činné</a:t>
            </a:r>
            <a:r>
              <a:rPr lang="cs-CZ" dirty="0" smtClean="0"/>
              <a:t> </a:t>
            </a:r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sopky</a:t>
            </a:r>
            <a:r>
              <a:rPr lang="cs-CZ" dirty="0"/>
              <a:t> (vulkány) – vybuchly alespoň 1 za </a:t>
            </a:r>
            <a:r>
              <a:rPr lang="cs-CZ"/>
              <a:t>posledních </a:t>
            </a:r>
            <a:r>
              <a:rPr lang="cs-CZ" smtClean="0"/>
              <a:t>10 000 </a:t>
            </a:r>
            <a:r>
              <a:rPr lang="cs-CZ" dirty="0"/>
              <a:t>let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Spící sopky </a:t>
            </a:r>
            <a:r>
              <a:rPr lang="cs-CZ" dirty="0"/>
              <a:t>(nevybuchly 10 000 let</a:t>
            </a:r>
            <a:r>
              <a:rPr lang="cs-CZ" dirty="0" smtClean="0"/>
              <a:t>).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Vyhaslé sopky </a:t>
            </a:r>
            <a:r>
              <a:rPr lang="cs-CZ" dirty="0"/>
              <a:t>(nevybuchly 25 000 let).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cs-CZ" dirty="0"/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cs-CZ" dirty="0"/>
          </a:p>
        </p:txBody>
      </p:sp>
      <p:pic>
        <p:nvPicPr>
          <p:cNvPr id="8198" name="Picture 6" descr="Kudy z nudy - Uhlířský vrch u Bruntálu - jedna z nejmladších sopek v České  repub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38044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Tuf - Uhlířský vrc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9"/>
          <a:stretch/>
        </p:blipFill>
        <p:spPr bwMode="auto">
          <a:xfrm>
            <a:off x="6109718" y="3546764"/>
            <a:ext cx="4748782" cy="266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Skupina 9"/>
          <p:cNvGrpSpPr/>
          <p:nvPr/>
        </p:nvGrpSpPr>
        <p:grpSpPr>
          <a:xfrm>
            <a:off x="274070" y="166237"/>
            <a:ext cx="2155094" cy="3071444"/>
            <a:chOff x="274070" y="166237"/>
            <a:chExt cx="2155094" cy="3071444"/>
          </a:xfrm>
        </p:grpSpPr>
        <p:sp>
          <p:nvSpPr>
            <p:cNvPr id="11" name="Ovál 10"/>
            <p:cNvSpPr/>
            <p:nvPr/>
          </p:nvSpPr>
          <p:spPr>
            <a:xfrm>
              <a:off x="274070" y="166237"/>
              <a:ext cx="1731818" cy="173181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500" dirty="0"/>
                <a:t>Takových je na světě přibližně </a:t>
              </a:r>
              <a:r>
                <a:rPr lang="cs-CZ" dirty="0" smtClean="0"/>
                <a:t>1500.</a:t>
              </a:r>
              <a:endParaRPr lang="cs-CZ" dirty="0"/>
            </a:p>
          </p:txBody>
        </p:sp>
        <p:sp>
          <p:nvSpPr>
            <p:cNvPr id="9" name="Ovál 8"/>
            <p:cNvSpPr/>
            <p:nvPr/>
          </p:nvSpPr>
          <p:spPr>
            <a:xfrm>
              <a:off x="295900" y="1527693"/>
              <a:ext cx="1709988" cy="17099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500" dirty="0" smtClean="0"/>
                <a:t>Každoročně </a:t>
              </a:r>
              <a:r>
                <a:rPr lang="cs-CZ" sz="1500" dirty="0"/>
                <a:t>dojde k erupcím přibližně </a:t>
              </a:r>
              <a:r>
                <a:rPr lang="cs-CZ" sz="1500" dirty="0" smtClean="0"/>
                <a:t>50 </a:t>
              </a:r>
              <a:r>
                <a:rPr lang="cs-CZ" sz="1500" dirty="0"/>
                <a:t>z nich.</a:t>
              </a:r>
            </a:p>
          </p:txBody>
        </p:sp>
        <p:cxnSp>
          <p:nvCxnSpPr>
            <p:cNvPr id="7" name="Přímá spojnice se šipkou 6"/>
            <p:cNvCxnSpPr/>
            <p:nvPr/>
          </p:nvCxnSpPr>
          <p:spPr>
            <a:xfrm flipH="1" flipV="1">
              <a:off x="2115127" y="2638044"/>
              <a:ext cx="314037" cy="3730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079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je nejvíce činných sopek?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cs-CZ" dirty="0"/>
              <a:t>Nejvíce sopek je v místech, kde přechází zemská kůra oceánská v pevninskou (= na okraji litosférických desek).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Dát si s dětmi okruh na kole.“ Největší, co existuje – vulkanický Ring of  Fire | eMontana.cz | Původní články o lezení a dobrodružství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331" y="2638425"/>
            <a:ext cx="3887488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7 Hot Facts About the Pacific Ring of Fire | HowStuffWor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96" y="3993294"/>
            <a:ext cx="3640402" cy="20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/>
          <p:cNvSpPr/>
          <p:nvPr/>
        </p:nvSpPr>
        <p:spPr>
          <a:xfrm>
            <a:off x="9327655" y="630261"/>
            <a:ext cx="1857581" cy="1857581"/>
          </a:xfrm>
          <a:prstGeom prst="ellipse">
            <a:avLst/>
          </a:prstGeom>
          <a:solidFill>
            <a:srgbClr val="E95C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„OHNIVÝ KRUH“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907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Nejbližší sopky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Nejbližší </a:t>
            </a:r>
            <a:r>
              <a:rPr lang="cs-CZ" dirty="0"/>
              <a:t>sopky: Vesuv, Etna, </a:t>
            </a:r>
            <a:r>
              <a:rPr lang="cs-CZ" dirty="0" err="1"/>
              <a:t>Stromboli</a:t>
            </a:r>
            <a:r>
              <a:rPr lang="cs-CZ" dirty="0"/>
              <a:t>.</a:t>
            </a:r>
          </a:p>
          <a:p>
            <a:pPr lvl="0"/>
            <a:endParaRPr lang="cs-CZ" dirty="0"/>
          </a:p>
          <a:p>
            <a:pPr lvl="0"/>
            <a:r>
              <a:rPr lang="cs-CZ" dirty="0">
                <a:solidFill>
                  <a:schemeClr val="accent3"/>
                </a:solidFill>
              </a:rPr>
              <a:t>V jakém státě se nacházejí</a:t>
            </a:r>
            <a:r>
              <a:rPr lang="cs-CZ" dirty="0" smtClean="0">
                <a:solidFill>
                  <a:schemeClr val="accent3"/>
                </a:solidFill>
              </a:rPr>
              <a:t>?</a:t>
            </a:r>
          </a:p>
          <a:p>
            <a:pPr lvl="0"/>
            <a:endParaRPr lang="cs-CZ" dirty="0">
              <a:solidFill>
                <a:schemeClr val="accent3"/>
              </a:solidFill>
            </a:endParaRPr>
          </a:p>
          <a:p>
            <a:pPr lvl="0"/>
            <a:r>
              <a:rPr lang="cs-CZ" dirty="0">
                <a:solidFill>
                  <a:schemeClr val="accent3"/>
                </a:solidFill>
              </a:rPr>
              <a:t>Jaké město zničila sopka zvaná Vesuv</a:t>
            </a:r>
            <a:r>
              <a:rPr lang="cs-CZ" dirty="0" smtClean="0">
                <a:solidFill>
                  <a:schemeClr val="accent3"/>
                </a:solidFill>
              </a:rPr>
              <a:t>?</a:t>
            </a:r>
          </a:p>
          <a:p>
            <a:pPr lvl="0"/>
            <a:endParaRPr lang="cs-CZ" dirty="0">
              <a:solidFill>
                <a:schemeClr val="accent3"/>
              </a:solidFill>
            </a:endParaRPr>
          </a:p>
          <a:p>
            <a:r>
              <a:rPr lang="cs-CZ" dirty="0" smtClean="0">
                <a:solidFill>
                  <a:schemeClr val="accent3"/>
                </a:solidFill>
              </a:rPr>
              <a:t>Video:  </a:t>
            </a:r>
            <a:r>
              <a:rPr lang="cs-CZ" dirty="0" smtClean="0">
                <a:hlinkClick r:id="rId3"/>
              </a:rPr>
              <a:t>VÝBUCH SOPKY (VESUV)</a:t>
            </a:r>
            <a:endParaRPr lang="cs-CZ" dirty="0"/>
          </a:p>
          <a:p>
            <a:pPr lvl="0"/>
            <a:endParaRPr lang="cs-CZ" dirty="0">
              <a:solidFill>
                <a:schemeClr val="accent3"/>
              </a:solidFill>
            </a:endParaRPr>
          </a:p>
          <a:p>
            <a:endParaRPr lang="cs-CZ" dirty="0"/>
          </a:p>
          <a:p>
            <a:pPr lvl="1"/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Picture 2" descr="Pompeje – zkamenělá těla | Blog Invia.cz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761667"/>
            <a:ext cx="4270375" cy="285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36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660</TotalTime>
  <Words>615</Words>
  <Application>Microsoft Office PowerPoint</Application>
  <PresentationFormat>Širokoúhlá obrazovka</PresentationFormat>
  <Paragraphs>137</Paragraphs>
  <Slides>11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Parcel</vt:lpstr>
      <vt:lpstr>utváření zemského povrchu – geologické děje</vt:lpstr>
      <vt:lpstr>Utváření zemského povrchu – GEOLOGICKÉ DĚJE</vt:lpstr>
      <vt:lpstr>VNITŘNÍ GEOLOGICKÉ DĚJE</vt:lpstr>
      <vt:lpstr>Sopečná činnost</vt:lpstr>
      <vt:lpstr>Stavba Sopky (vulkánu)</vt:lpstr>
      <vt:lpstr>Rozdělení sopek podle typu</vt:lpstr>
      <vt:lpstr>Rozdělení sopek podle aktivity</vt:lpstr>
      <vt:lpstr>Kde je nejvíce činných sopek?</vt:lpstr>
      <vt:lpstr>Nejbližší sopky</vt:lpstr>
      <vt:lpstr>Doprovodné jevy sopečné činnosti</vt:lpstr>
      <vt:lpstr>15 nejaktivnějších sopek světa + procvičování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utváření zemského povrchu – geologické děje</dc:title>
  <dc:creator>Nezvalová Alena</dc:creator>
  <cp:lastModifiedBy>Nezvalová Alena</cp:lastModifiedBy>
  <cp:revision>33</cp:revision>
  <dcterms:created xsi:type="dcterms:W3CDTF">2021-01-06T10:08:33Z</dcterms:created>
  <dcterms:modified xsi:type="dcterms:W3CDTF">2021-01-13T07:25:20Z</dcterms:modified>
</cp:coreProperties>
</file>