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9" r:id="rId2"/>
    <p:sldId id="296" r:id="rId3"/>
    <p:sldId id="267" r:id="rId4"/>
    <p:sldId id="268" r:id="rId5"/>
    <p:sldId id="285" r:id="rId6"/>
    <p:sldId id="286" r:id="rId7"/>
    <p:sldId id="289" r:id="rId8"/>
    <p:sldId id="294" r:id="rId9"/>
    <p:sldId id="291" r:id="rId10"/>
    <p:sldId id="298" r:id="rId11"/>
    <p:sldId id="295" r:id="rId12"/>
    <p:sldId id="281" r:id="rId13"/>
    <p:sldId id="297" r:id="rId14"/>
  </p:sldIdLst>
  <p:sldSz cx="9144000" cy="6858000" type="screen4x3"/>
  <p:notesSz cx="7099300" cy="10234613"/>
  <p:custDataLst>
    <p:tags r:id="rId16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842" autoAdjust="0"/>
  </p:normalViewPr>
  <p:slideViewPr>
    <p:cSldViewPr>
      <p:cViewPr varScale="1">
        <p:scale>
          <a:sx n="63" d="100"/>
          <a:sy n="63" d="100"/>
        </p:scale>
        <p:origin x="20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B023CF-610C-4122-91DE-B10C2AEC8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2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F5F922-DFD7-4B31-AE43-35109B495FF5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37217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Calibri" pitchFamily="34" charset="0"/>
            </a:endParaRPr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2D239-EA28-4169-B63A-4720D4031837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3232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C0F79-9075-4849-B3D4-F107BEE4D635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35122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39B09-C451-46C8-9C0A-C717F20CD17E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41526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D8E32-C7E4-4C6A-B36B-ABB6A21523B0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1364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/>
            <a:endParaRPr lang="cs-CZ" dirty="0" smtClean="0">
              <a:latin typeface="Calibri" pitchFamily="34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048F9-B8AC-4C05-A858-C775CEE3E2FF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88292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/>
            <a:endParaRPr lang="cs-CZ" dirty="0" smtClean="0">
              <a:latin typeface="Calibri" pitchFamily="34" charset="0"/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F2FD9-BB66-4757-B72F-88D53B3AAF52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12016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/>
            <a:endParaRPr lang="cs-CZ" smtClean="0">
              <a:latin typeface="Calibri" pitchFamily="34" charset="0"/>
            </a:endParaRP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EFA97-4CFF-4462-88D1-816581221B92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714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>
              <a:latin typeface="Calibri" pitchFamily="34" charset="0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55C19-1941-4EA9-BE26-CF553F98736C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05323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Calibri" pitchFamily="34" charset="0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1F3A0-3224-4A4E-B48F-AE07FB0770DB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711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01D53-0994-4BA8-9849-6E8AB33B4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CECD6-3321-420A-95A5-7117155757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FB906-B2B0-4284-82A6-E50AFCF38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626DC-5999-4399-A314-74FF3BA658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FD86-456C-41D9-B2EC-F2BE88A03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D5D0-7F88-43C6-B902-5FF64EF040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4836-BDF9-487F-855D-C514653FD0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0AEEC-AD09-4E9F-B33F-1E69F9453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C047-E560-4431-B947-382D9A999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D7B7-3341-43F6-81F5-33AB22DF73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AFD6F-A2DC-465A-ACCC-B1E3F9D6BE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970A74D-6079-4DBC-80F5-46FCFFD4D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Dobrý den devítko,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nes se podívejte na prezentaci o korozi a </a:t>
            </a:r>
            <a:r>
              <a:rPr lang="cs-CZ" dirty="0" smtClean="0">
                <a:solidFill>
                  <a:srgbClr val="FF0000"/>
                </a:solidFill>
              </a:rPr>
              <a:t>udělejte si zápis!!!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 pondělí se vás budu ptát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popř. připravím nějaký povinný úkol na zopakování.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Hezký den 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Š.P.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24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79" y="0"/>
            <a:ext cx="8574242" cy="658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6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67544" y="20992"/>
            <a:ext cx="8229600" cy="5616153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800" b="1" dirty="0" smtClean="0">
                <a:latin typeface="Calibri" pitchFamily="34" charset="0"/>
              </a:rPr>
              <a:t>Proč ve zdravotnictví je potřeba využívat materiály, které korozi nepodléhají?</a:t>
            </a:r>
          </a:p>
          <a:p>
            <a:pPr algn="ctr">
              <a:buFontTx/>
              <a:buNone/>
            </a:pPr>
            <a:endParaRPr lang="cs-CZ" sz="2800" b="1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800" b="1" dirty="0" smtClean="0">
                <a:latin typeface="Calibri" pitchFamily="34" charset="0"/>
              </a:rPr>
              <a:t>Které materiály to jsou?</a:t>
            </a:r>
          </a:p>
          <a:p>
            <a:pPr algn="ctr">
              <a:buFontTx/>
              <a:buNone/>
            </a:pPr>
            <a:endParaRPr lang="cs-CZ" sz="2800" b="1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  <a:latin typeface="Calibri" pitchFamily="34" charset="0"/>
              </a:rPr>
              <a:t>( platina, zlato, titan, nerez ocel, plasty…)</a:t>
            </a:r>
          </a:p>
          <a:p>
            <a:pPr algn="ctr">
              <a:buFontTx/>
              <a:buNone/>
            </a:pPr>
            <a:endParaRPr lang="cs-CZ" sz="28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800" dirty="0" smtClean="0">
                <a:latin typeface="Calibri" pitchFamily="34" charset="0"/>
              </a:rPr>
              <a:t>Dovedli byste si představit rovnátka či zuby vyrobené ze železa?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941168"/>
            <a:ext cx="26289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68312" y="1484313"/>
            <a:ext cx="8352159" cy="5373687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Tx/>
              <a:buChar char="-"/>
            </a:pPr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koroze</a:t>
            </a:r>
            <a:r>
              <a:rPr lang="cs-CZ" sz="2400" dirty="0">
                <a:latin typeface="Calibri" pitchFamily="34" charset="0"/>
                <a:sym typeface="Wingdings" pitchFamily="2" charset="2"/>
              </a:rPr>
              <a:t> - chemické reakce, při kterých dochází vlivem okolí (teplo, vlhko, slaná voda…) k rozrušení povrchu </a:t>
            </a:r>
            <a:r>
              <a:rPr lang="cs-CZ" sz="2400" dirty="0">
                <a:solidFill>
                  <a:srgbClr val="00B050"/>
                </a:solidFill>
                <a:latin typeface="Calibri" pitchFamily="34" charset="0"/>
                <a:sym typeface="Wingdings" pitchFamily="2" charset="2"/>
              </a:rPr>
              <a:t>různých </a:t>
            </a:r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  <a:sym typeface="Wingdings" pitchFamily="2" charset="2"/>
              </a:rPr>
              <a:t>materiálů !!!!!</a:t>
            </a:r>
            <a:endParaRPr lang="cs-CZ" sz="2400" dirty="0">
              <a:solidFill>
                <a:srgbClr val="00B050"/>
              </a:solidFill>
              <a:latin typeface="Calibri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cs-CZ" sz="2400" dirty="0">
                <a:latin typeface="Calibri" pitchFamily="34" charset="0"/>
                <a:sym typeface="Wingdings" pitchFamily="2" charset="2"/>
              </a:rPr>
              <a:t>Při korozi železa vzniká z kovového železa červenohnědě zabarvený </a:t>
            </a:r>
            <a:r>
              <a:rPr lang="cs-CZ" sz="2400" b="1" dirty="0">
                <a:latin typeface="Calibri" pitchFamily="34" charset="0"/>
                <a:sym typeface="Wingdings" pitchFamily="2" charset="2"/>
              </a:rPr>
              <a:t>hydroxid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železitý </a:t>
            </a:r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4Fe + 3 O</a:t>
            </a:r>
            <a:r>
              <a:rPr lang="cs-CZ" sz="2400" b="1" baseline="-25000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2</a:t>
            </a:r>
            <a:r>
              <a:rPr lang="cs-CZ" sz="2400" b="1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 4 </a:t>
            </a:r>
            <a:r>
              <a:rPr lang="cs-CZ" sz="2400" b="1" u="sng" dirty="0" err="1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Fe</a:t>
            </a:r>
            <a:r>
              <a:rPr lang="cs-CZ" sz="2400" b="1" u="sng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(OH)</a:t>
            </a:r>
            <a:r>
              <a:rPr lang="cs-CZ" sz="2400" b="1" u="sng" baseline="-25000" dirty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3</a:t>
            </a:r>
          </a:p>
          <a:p>
            <a:pPr marL="0" indent="0"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způsobuje ji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vzdušný kyslík, vlhkost, CO</a:t>
            </a:r>
            <a:r>
              <a:rPr lang="cs-CZ" sz="2400" b="1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, soli, kyseliny</a:t>
            </a:r>
            <a:endParaRPr lang="cs-CZ" sz="2400" b="1" baseline="-25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největší škody způsobuje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koroze kovů</a:t>
            </a:r>
          </a:p>
          <a:p>
            <a:pPr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důležitá je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ochrana proti korozi </a:t>
            </a:r>
            <a:r>
              <a:rPr lang="cs-CZ" sz="2400" dirty="0" smtClean="0">
                <a:latin typeface="Calibri" pitchFamily="34" charset="0"/>
              </a:rPr>
              <a:t>(nátěry, mazání, pokovování…) a nebo využití materiálů, které korozi nepodléhají</a:t>
            </a:r>
          </a:p>
          <a:p>
            <a:pPr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Zápis do sešitu</a:t>
            </a:r>
            <a:endParaRPr lang="cs-CZ" sz="3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84775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cs-CZ" sz="24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dirty="0" smtClean="0"/>
              <a:t>Obrázky převzaty:</a:t>
            </a:r>
          </a:p>
          <a:p>
            <a:pPr>
              <a:buNone/>
            </a:pPr>
            <a:r>
              <a:rPr lang="cs-CZ" sz="2400" dirty="0" smtClean="0"/>
              <a:t>[cit. 2011-09-10] </a:t>
            </a:r>
            <a:r>
              <a:rPr lang="cs-CZ" sz="2400" i="1" dirty="0" smtClean="0"/>
              <a:t>www.office.</a:t>
            </a:r>
            <a:r>
              <a:rPr lang="cs-CZ" sz="2400" i="1" smtClean="0"/>
              <a:t>microsoft.com</a:t>
            </a:r>
            <a:endParaRPr lang="cs-CZ" sz="2400" i="1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Použité zdroje</a:t>
            </a:r>
            <a:endParaRPr lang="cs-CZ" sz="3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4"/>
          <p:cNvSpPr txBox="1">
            <a:spLocks/>
          </p:cNvSpPr>
          <p:nvPr/>
        </p:nvSpPr>
        <p:spPr bwMode="auto">
          <a:xfrm>
            <a:off x="1619672" y="548680"/>
            <a:ext cx="5400600" cy="1296144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  <a:defRPr/>
            </a:pPr>
            <a:endParaRPr lang="cs-CZ" sz="32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200" b="1" kern="0" dirty="0" smtClean="0">
                <a:solidFill>
                  <a:schemeClr val="tx1"/>
                </a:solidFill>
                <a:latin typeface="Calibri" pitchFamily="34" charset="0"/>
              </a:rPr>
              <a:t>Koroze</a:t>
            </a:r>
            <a:endParaRPr lang="cs-CZ" sz="3200" b="1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6" name="Obrázek 5" descr="Lokfriedhof Turned Off Wreck - Free photo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687" y="2132856"/>
            <a:ext cx="5190793" cy="3465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Co už o </a:t>
            </a:r>
            <a:r>
              <a:rPr lang="cs-CZ" sz="2400" b="1" dirty="0" smtClean="0">
                <a:latin typeface="Calibri" pitchFamily="34" charset="0"/>
              </a:rPr>
              <a:t>korozi</a:t>
            </a:r>
            <a:r>
              <a:rPr lang="cs-CZ" sz="2400" dirty="0" smtClean="0">
                <a:latin typeface="Calibri" pitchFamily="34" charset="0"/>
              </a:rPr>
              <a:t> víte? </a:t>
            </a:r>
          </a:p>
          <a:p>
            <a:pPr algn="ctr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Jak se </a:t>
            </a:r>
            <a:r>
              <a:rPr lang="cs-CZ" sz="2400" b="1" dirty="0" smtClean="0">
                <a:latin typeface="Calibri" pitchFamily="34" charset="0"/>
              </a:rPr>
              <a:t>projevuje</a:t>
            </a:r>
            <a:r>
              <a:rPr lang="cs-CZ" sz="2400" dirty="0" smtClean="0">
                <a:latin typeface="Calibri" pitchFamily="34" charset="0"/>
              </a:rPr>
              <a:t>? </a:t>
            </a:r>
          </a:p>
          <a:p>
            <a:pPr algn="ctr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Které </a:t>
            </a:r>
            <a:r>
              <a:rPr lang="cs-CZ" sz="2400" b="1" dirty="0" smtClean="0">
                <a:latin typeface="Calibri" pitchFamily="34" charset="0"/>
              </a:rPr>
              <a:t>materiály</a:t>
            </a:r>
            <a:r>
              <a:rPr lang="cs-CZ" sz="2400" dirty="0" smtClean="0">
                <a:latin typeface="Calibri" pitchFamily="34" charset="0"/>
              </a:rPr>
              <a:t> korozi podléhají?</a:t>
            </a:r>
          </a:p>
          <a:p>
            <a:pPr algn="ctr">
              <a:buFontTx/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-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kovy (železo), horniny (koroze pískovce)</a:t>
            </a:r>
          </a:p>
          <a:p>
            <a:pPr algn="ctr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algn="ctr"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Které </a:t>
            </a:r>
            <a:r>
              <a:rPr lang="cs-CZ" sz="2400" b="1" dirty="0" smtClean="0">
                <a:latin typeface="Calibri" pitchFamily="34" charset="0"/>
              </a:rPr>
              <a:t>faktory</a:t>
            </a:r>
            <a:r>
              <a:rPr lang="cs-CZ" sz="2400" dirty="0" smtClean="0">
                <a:latin typeface="Calibri" pitchFamily="34" charset="0"/>
              </a:rPr>
              <a:t> proces koroze urychlují?  </a:t>
            </a:r>
          </a:p>
          <a:p>
            <a:pPr algn="ctr">
              <a:buFontTx/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- vlhko, teplo, soli, kyseliny….</a:t>
            </a:r>
          </a:p>
          <a:p>
            <a:pPr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None/>
            </a:pPr>
            <a:endParaRPr lang="cs-CZ" sz="2400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</a:t>
            </a:r>
            <a:endParaRPr lang="cs-CZ" sz="3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koroze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- chemické reakce, při kterých dochází vlivem okolí (teplo, vlhko, slaná voda…) k rozrušení povrchu různých materiálů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vznikají ireverzibilní (nevratné) děje, poškozuje se materiál</a:t>
            </a:r>
          </a:p>
          <a:p>
            <a:pPr marL="457200" indent="-457200">
              <a:buFontTx/>
              <a:buChar char="-"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rezavění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nerovná se koroze! </a:t>
            </a:r>
          </a:p>
          <a:p>
            <a:pPr marL="457200" indent="-457200"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       - je to pouze jeden z mnoha dějů, jak se koroze projevuje</a:t>
            </a:r>
          </a:p>
          <a:p>
            <a:pPr marL="457200" indent="-457200">
              <a:buFontTx/>
              <a:buChar char="-"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2" name="Obrázek 1" descr="Lokfriedhof Turned Off Wreck - Free photo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6632"/>
            <a:ext cx="2926080" cy="1953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179264"/>
            <a:ext cx="8229600" cy="4997450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nejvíce podléhá korozi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železo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, jsou způsobené značné škody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železo </a:t>
            </a:r>
            <a:r>
              <a:rPr lang="cs-CZ" sz="2400" dirty="0" smtClean="0">
                <a:solidFill>
                  <a:srgbClr val="00B050"/>
                </a:solidFill>
                <a:latin typeface="Calibri" pitchFamily="34" charset="0"/>
                <a:sym typeface="Wingdings" pitchFamily="2" charset="2"/>
              </a:rPr>
              <a:t>ztrácí po korozi své vlastnosti </a:t>
            </a:r>
          </a:p>
          <a:p>
            <a:pPr marL="457200" indent="-457200"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      (novou železnou trubku neohnete, kdežto zrezivělou ano)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hmota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železa </a:t>
            </a: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postupně nenávratně zbývá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556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2" name="Obrázek 1" descr="Korozija — Vikipēdij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288" y="4581128"/>
            <a:ext cx="2889432" cy="2276872"/>
          </a:xfrm>
          <a:prstGeom prst="rect">
            <a:avLst/>
          </a:prstGeom>
        </p:spPr>
      </p:pic>
      <p:pic>
        <p:nvPicPr>
          <p:cNvPr id="3" name="Obrázek 2" descr="hình ảnh : cây, thiên nhiên, chi nhánh, Gỗ, Lá, Gỉ, kim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4318"/>
            <a:ext cx="3604038" cy="2393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400" dirty="0" smtClean="0">
                <a:latin typeface="Calibri" pitchFamily="34" charset="0"/>
                <a:sym typeface="Wingdings" pitchFamily="2" charset="2"/>
              </a:rPr>
              <a:t>Při korozi železa vzniká z kovového železa červenohnědě zabarvený </a:t>
            </a:r>
            <a:r>
              <a:rPr lang="cs-CZ" sz="2400" b="1" dirty="0" smtClean="0">
                <a:latin typeface="Calibri" pitchFamily="34" charset="0"/>
                <a:sym typeface="Wingdings" pitchFamily="2" charset="2"/>
              </a:rPr>
              <a:t>hydroxid železitý</a:t>
            </a:r>
          </a:p>
          <a:p>
            <a:pPr marL="457200" indent="-457200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4Fe + 3 O</a:t>
            </a:r>
            <a:r>
              <a:rPr lang="cs-CZ" sz="2800" b="1" baseline="-250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  4 </a:t>
            </a:r>
            <a:r>
              <a:rPr lang="cs-CZ" sz="2800" b="1" u="sng" dirty="0" err="1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Fe</a:t>
            </a:r>
            <a:r>
              <a:rPr lang="cs-CZ" sz="2800" b="1" u="sng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(OH)</a:t>
            </a:r>
            <a:r>
              <a:rPr lang="cs-CZ" sz="2800" b="1" u="sng" baseline="-25000" dirty="0" smtClean="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3</a:t>
            </a:r>
          </a:p>
          <a:p>
            <a:pPr marL="457200" indent="-457200" algn="ctr">
              <a:buFontTx/>
              <a:buNone/>
            </a:pPr>
            <a:endParaRPr lang="cs-CZ" sz="24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algn="ctr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>
              <a:buFontTx/>
              <a:buNone/>
            </a:pPr>
            <a:endParaRPr lang="cs-CZ" sz="2400" b="1" dirty="0" smtClean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 železa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8197" name="Picture 5" descr="fotografie,ocele,průmysl,průmyslová odvětví,řetězy,rz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89040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4425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měď se účinkem vzduchu, vlhkosti a CO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pokrývá vrstvičkou tzv.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měděnky </a:t>
            </a:r>
            <a:r>
              <a:rPr lang="cs-CZ" sz="2400" dirty="0" smtClean="0">
                <a:latin typeface="Calibri" pitchFamily="34" charset="0"/>
              </a:rPr>
              <a:t>(zeleno-modré zabarvení)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ta je tvořena </a:t>
            </a:r>
            <a:r>
              <a:rPr lang="cs-CZ" sz="2400" b="1" dirty="0" smtClean="0">
                <a:latin typeface="Calibri" pitchFamily="34" charset="0"/>
              </a:rPr>
              <a:t>hydroxidem a uhličitanem měďnatým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souvislá vrstva měděnky chrání zbytek kovu před korozí </a:t>
            </a:r>
            <a:r>
              <a:rPr lang="cs-CZ" sz="2400" b="1" dirty="0" smtClean="0">
                <a:latin typeface="Calibri" pitchFamily="34" charset="0"/>
              </a:rPr>
              <a:t>Bronz podléhá korozi stejně jako měď, proč?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 - měď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2" name="Obrázek 1" descr="Bronz – Wikipedi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500088"/>
            <a:ext cx="3175000" cy="23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4425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Char char="-"/>
            </a:pPr>
            <a:endParaRPr lang="cs-CZ" sz="2400" b="1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zinek</a:t>
            </a:r>
            <a:r>
              <a:rPr lang="cs-CZ" sz="2400" dirty="0" smtClean="0">
                <a:latin typeface="Calibri" pitchFamily="34" charset="0"/>
              </a:rPr>
              <a:t> vytváří tzv.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</a:rPr>
              <a:t>bílou rez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ta je tvořena hlavně </a:t>
            </a:r>
            <a:r>
              <a:rPr lang="cs-CZ" sz="2400" b="1" dirty="0" smtClean="0">
                <a:latin typeface="Calibri" pitchFamily="34" charset="0"/>
              </a:rPr>
              <a:t>hydroxidem a uhličitanem zinečnatý</a:t>
            </a:r>
          </a:p>
          <a:p>
            <a:pPr marL="457200" indent="-457200">
              <a:buFontTx/>
              <a:buChar char="-"/>
            </a:pPr>
            <a:endParaRPr lang="cs-CZ" sz="2400" b="1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stříbřitě lesklý čerstvě vyrobený zinek (zinkový plech) se časem díky korozi pokrývá matně šedým povlakem</a:t>
            </a:r>
          </a:p>
          <a:p>
            <a:pPr marL="0" indent="0">
              <a:buNone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stříbro</a:t>
            </a:r>
            <a:r>
              <a:rPr lang="cs-CZ" sz="2400" dirty="0" smtClean="0">
                <a:latin typeface="Calibri" pitchFamily="34" charset="0"/>
              </a:rPr>
              <a:t> – koroze se projevuje zčernáním, </a:t>
            </a:r>
            <a:r>
              <a:rPr lang="cs-CZ" sz="2400" b="1" dirty="0" smtClean="0">
                <a:latin typeface="Calibri" pitchFamily="34" charset="0"/>
              </a:rPr>
              <a:t>vzniká sulfid stříbrný</a:t>
            </a:r>
            <a:r>
              <a:rPr lang="cs-CZ" sz="2400" dirty="0" smtClean="0">
                <a:latin typeface="Calibri" pitchFamily="34" charset="0"/>
              </a:rPr>
              <a:t> (prstýnky, řetízky)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None/>
            </a:pPr>
            <a:endParaRPr lang="cs-CZ" sz="2400" b="1" dirty="0" smtClean="0">
              <a:latin typeface="Calibri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9808" y="12700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Koroze – zinek, stříbro</a:t>
            </a:r>
            <a:endParaRPr lang="cs-CZ" sz="3800" b="1" dirty="0">
              <a:latin typeface="Calibri" pitchFamily="34" charset="0"/>
            </a:endParaRPr>
          </a:p>
        </p:txBody>
      </p:sp>
      <p:pic>
        <p:nvPicPr>
          <p:cNvPr id="1026" name="Picture 2" descr="Zinek – Wikipe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140" y="0"/>
            <a:ext cx="219886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4846119"/>
            <a:ext cx="2970038" cy="197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/>
          <p:cNvSpPr>
            <a:spLocks noGrp="1"/>
          </p:cNvSpPr>
          <p:nvPr>
            <p:ph idx="1"/>
          </p:nvPr>
        </p:nvSpPr>
        <p:spPr>
          <a:xfrm>
            <a:off x="250825" y="620713"/>
            <a:ext cx="8642350" cy="5400675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marL="457200" indent="-457200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Zabránění přístupu vzduchu a vlhkosti k povrchu materiálů</a:t>
            </a:r>
          </a:p>
          <a:p>
            <a:pPr marL="457200" indent="-457200">
              <a:buFontTx/>
              <a:buNone/>
            </a:pPr>
            <a:endParaRPr lang="cs-CZ" sz="2400" dirty="0" smtClean="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cs-CZ" sz="2400" b="1" dirty="0" smtClean="0">
                <a:latin typeface="Calibri" pitchFamily="34" charset="0"/>
              </a:rPr>
              <a:t>ochranným nátěrem </a:t>
            </a:r>
          </a:p>
          <a:p>
            <a:pPr marL="457200" indent="-457200">
              <a:buFontTx/>
              <a:buAutoNum type="arabicPeriod"/>
            </a:pPr>
            <a:r>
              <a:rPr lang="cs-CZ" sz="2400" b="1" dirty="0" smtClean="0">
                <a:latin typeface="Calibri" pitchFamily="34" charset="0"/>
              </a:rPr>
              <a:t>olejováním a mazáním </a:t>
            </a:r>
            <a:r>
              <a:rPr lang="cs-CZ" sz="2400" dirty="0" smtClean="0">
                <a:latin typeface="Calibri" pitchFamily="34" charset="0"/>
              </a:rPr>
              <a:t>(např. železných součástek)</a:t>
            </a:r>
          </a:p>
          <a:p>
            <a:pPr marL="457200" indent="-457200">
              <a:buFontTx/>
              <a:buAutoNum type="arabicPeriod"/>
            </a:pPr>
            <a:r>
              <a:rPr lang="cs-CZ" sz="2400" b="1" dirty="0" smtClean="0">
                <a:latin typeface="Calibri" pitchFamily="34" charset="0"/>
              </a:rPr>
              <a:t>izolací</a:t>
            </a:r>
            <a:r>
              <a:rPr lang="cs-CZ" sz="2400" dirty="0" smtClean="0">
                <a:latin typeface="Calibri" pitchFamily="34" charset="0"/>
              </a:rPr>
              <a:t> materiálu (např. </a:t>
            </a:r>
            <a:r>
              <a:rPr lang="cs-CZ" sz="2400" dirty="0" err="1" smtClean="0">
                <a:latin typeface="Calibri" pitchFamily="34" charset="0"/>
              </a:rPr>
              <a:t>pogumovaním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pPr marL="457200" indent="-457200">
              <a:buFontTx/>
              <a:buAutoNum type="arabicPeriod"/>
            </a:pPr>
            <a:r>
              <a:rPr lang="cs-CZ" sz="2400" b="1" dirty="0" smtClean="0">
                <a:latin typeface="Calibri" pitchFamily="34" charset="0"/>
              </a:rPr>
              <a:t>pokovováním</a:t>
            </a:r>
            <a:r>
              <a:rPr lang="cs-CZ" sz="2400" dirty="0" smtClean="0">
                <a:latin typeface="Calibri" pitchFamily="34" charset="0"/>
              </a:rPr>
              <a:t>, tj. pokrytím kovu vrstvou jiného kovu, </a:t>
            </a:r>
            <a:r>
              <a:rPr lang="cs-CZ" sz="2400" dirty="0" err="1" smtClean="0">
                <a:latin typeface="Calibri" pitchFamily="34" charset="0"/>
              </a:rPr>
              <a:t>kt</a:t>
            </a:r>
            <a:r>
              <a:rPr lang="cs-CZ" sz="2400" dirty="0" smtClean="0">
                <a:latin typeface="Calibri" pitchFamily="34" charset="0"/>
              </a:rPr>
              <a:t>. je odolnější vůči korozi (pozinkování, pochromování…)</a:t>
            </a:r>
          </a:p>
          <a:p>
            <a:pPr marL="457200" indent="-457200">
              <a:buFontTx/>
              <a:buAutoNum type="arabicPeriod"/>
            </a:pPr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569325" cy="86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3800" b="1" dirty="0" smtClean="0">
                <a:latin typeface="Calibri" pitchFamily="34" charset="0"/>
              </a:rPr>
              <a:t>Ochrana proti korozi</a:t>
            </a:r>
            <a:endParaRPr lang="cs-CZ" sz="38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emické reakce a děj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roč neprší krystalky cukru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Enzymy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Experiment &amp;#x0D;&amp;#x0A; enzymatický rozklad peroxidu vodíku&amp;quot;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 - &amp;quot;Experiment&amp;quot;&quot;/&gt;&lt;property id=&quot;20307&quot; value=&quot;262&quot;/&gt;&lt;/object&gt;&lt;object type=&quot;3&quot; unique_id=&quot;10119&quot;&gt;&lt;property id=&quot;20148&quot; value=&quot;5&quot;/&gt;&lt;property id=&quot;20300&quot; value=&quot;Slide 8 - &amp;quot;Specifické účinky enzymů&amp;quot;&quot;/&gt;&lt;property id=&quot;20307&quot; value=&quot;263&quot;/&gt;&lt;/object&gt;&lt;object type=&quot;3&quot; unique_id=&quot;10120&quot;&gt;&lt;property id=&quot;20148&quot; value=&quot;5&quot;/&gt;&lt;property id=&quot;20300&quot; value=&quot;Slide 9 - &amp;quot;Enzymy&amp;quot;&quot;/&gt;&lt;property id=&quot;20307&quot; value=&quot;264&quot;/&gt;&lt;/object&gt;&lt;object type=&quot;3&quot; unique_id=&quot;10154&quot;&gt;&lt;property id=&quot;20148&quot; value=&quot;5&quot;/&gt;&lt;property id=&quot;20300&quot; value=&quot;Slide 10 - &amp;quot;Rozsáhlé využití enzymů&amp;quot;&quot;/&gt;&lt;property id=&quot;20307&quot; value=&quot;265&quot;/&gt;&lt;/object&gt;&lt;object type=&quot;3&quot; unique_id=&quot;10215&quot;&gt;&lt;property id=&quot;20148&quot; value=&quot;5&quot;/&gt;&lt;property id=&quot;20300&quot; value=&quot;Slide 11 - &amp;quot;Shrnutí&amp;quot;&quot;/&gt;&lt;property id=&quot;20307&quot; value=&quot;266&quot;/&gt;&lt;/object&gt;&lt;/object&gt;&lt;/object&gt;&lt;/database&gt;"/>
</p:tagLst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471</Words>
  <Application>Microsoft Office PowerPoint</Application>
  <PresentationFormat>Předvádění na obrazovce (4:3)</PresentationFormat>
  <Paragraphs>95</Paragraphs>
  <Slides>13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Výchozí návrh</vt:lpstr>
      <vt:lpstr>Prezentace aplikace PowerPoint</vt:lpstr>
      <vt:lpstr>Prezentace aplikace PowerPoint</vt:lpstr>
      <vt:lpstr>Koroze</vt:lpstr>
      <vt:lpstr>Koroze</vt:lpstr>
      <vt:lpstr>Koroze</vt:lpstr>
      <vt:lpstr>Koroze železa</vt:lpstr>
      <vt:lpstr>Koroze - měď</vt:lpstr>
      <vt:lpstr>Koroze – zinek, stříbro</vt:lpstr>
      <vt:lpstr>Ochrana proti korozi</vt:lpstr>
      <vt:lpstr>Prezentace aplikace PowerPoint</vt:lpstr>
      <vt:lpstr>Prezentace aplikace PowerPoint</vt:lpstr>
      <vt:lpstr>Zápis do sešitu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Chemické reakce a děje</dc:title>
  <dc:creator>*</dc:creator>
  <cp:lastModifiedBy>Šárka Petrů</cp:lastModifiedBy>
  <cp:revision>145</cp:revision>
  <dcterms:created xsi:type="dcterms:W3CDTF">2010-08-25T07:10:17Z</dcterms:created>
  <dcterms:modified xsi:type="dcterms:W3CDTF">2021-01-12T08:11:11Z</dcterms:modified>
</cp:coreProperties>
</file>