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3"/>
  </p:notesMasterIdLst>
  <p:sldIdLst>
    <p:sldId id="290" r:id="rId2"/>
    <p:sldId id="259" r:id="rId3"/>
    <p:sldId id="263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1" autoAdjust="0"/>
    <p:restoredTop sz="94660"/>
  </p:normalViewPr>
  <p:slideViewPr>
    <p:cSldViewPr>
      <p:cViewPr varScale="1">
        <p:scale>
          <a:sx n="83" d="100"/>
          <a:sy n="83" d="100"/>
        </p:scale>
        <p:origin x="11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4B3695-0CC8-4AFE-B613-A625710284D1}" type="datetimeFigureOut">
              <a:rPr lang="cs-CZ"/>
              <a:pPr>
                <a:defRPr/>
              </a:pPr>
              <a:t>12.05.2021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06B6C3-7E85-4B32-94A3-1C282FD3A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20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9EF987-7E39-474D-B64C-EB95819661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ADAF8-54F2-4756-BD80-52854AAA853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DE5A4-6D9E-4E71-ACD4-E4550656EB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497E8-9241-419C-A976-F04A40D7F0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729B6-3CD0-483F-8489-BD7B21F154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2644-B2B7-41BE-BFA5-18ADD4322EF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08FAD-ED45-46D9-A9DC-716B4E82FC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F6675-C0B4-41ED-B4C1-95502D50D7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979A2-98AD-4E11-94A4-3E450774FC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E9EDB-FA3E-4796-AEB2-65D77027360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1E8745-7B1D-4D55-A7ED-CCDD3B28EE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179A17-B786-499B-92FD-186CB14D5A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Hezký den devítko,</a:t>
            </a:r>
            <a:br>
              <a:rPr lang="cs-CZ" dirty="0" smtClean="0"/>
            </a:br>
            <a:r>
              <a:rPr lang="cs-CZ" dirty="0" smtClean="0"/>
              <a:t>dnes máte za úkol napsat si zápis, co je na konci prezentace do sešitu. Prezentaci jsme společně probrali v pondělí na on-line hodině.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81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připravuje polymerací propenu</a:t>
            </a:r>
          </a:p>
          <a:p>
            <a:endParaRPr lang="cs-CZ" dirty="0" smtClean="0">
              <a:solidFill>
                <a:srgbClr val="7030A0"/>
              </a:solidFill>
            </a:endParaRPr>
          </a:p>
          <a:p>
            <a:r>
              <a:rPr lang="cs-CZ" sz="3600" b="1" dirty="0" smtClean="0">
                <a:solidFill>
                  <a:srgbClr val="C00000"/>
                </a:solidFill>
              </a:rPr>
              <a:t>POLYPROPYLEN     PP</a:t>
            </a:r>
          </a:p>
          <a:p>
            <a:endParaRPr lang="cs-CZ" dirty="0" smtClean="0">
              <a:solidFill>
                <a:srgbClr val="7030A0"/>
              </a:solidFill>
            </a:endParaRPr>
          </a:p>
          <a:p>
            <a:r>
              <a:rPr lang="cs-CZ" sz="2800" dirty="0" smtClean="0">
                <a:solidFill>
                  <a:srgbClr val="7030A0"/>
                </a:solidFill>
              </a:rPr>
              <a:t>patří mezi nejběžnější plasty</a:t>
            </a:r>
          </a:p>
          <a:p>
            <a:r>
              <a:rPr lang="cs-CZ" sz="2800" dirty="0" smtClean="0">
                <a:solidFill>
                  <a:srgbClr val="7030A0"/>
                </a:solidFill>
              </a:rPr>
              <a:t>celosvětová roční produkce činí 30 milionů tun</a:t>
            </a:r>
          </a:p>
          <a:p>
            <a:r>
              <a:rPr lang="cs-CZ" sz="2800" dirty="0" smtClean="0">
                <a:solidFill>
                  <a:srgbClr val="7030A0"/>
                </a:solidFill>
              </a:rPr>
              <a:t>používá se v mnoha odvětvích potravinářského a textilního průmyslu a v laboratorních vybaveních</a:t>
            </a:r>
          </a:p>
          <a:p>
            <a:r>
              <a:rPr lang="cs-CZ" sz="2800" dirty="0" smtClean="0">
                <a:solidFill>
                  <a:srgbClr val="7030A0"/>
                </a:solidFill>
              </a:rPr>
              <a:t>používá se k výrobě různých obalů, provázků …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Hanka\AppData\Local\Microsoft\Windows\Temporary Internet Files\Content.IE5\VVS8IQ19\MC900312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70093">
            <a:off x="7230574" y="-35532"/>
            <a:ext cx="825703" cy="1841602"/>
          </a:xfrm>
          <a:prstGeom prst="rect">
            <a:avLst/>
          </a:prstGeom>
          <a:noFill/>
        </p:spPr>
      </p:pic>
      <p:pic>
        <p:nvPicPr>
          <p:cNvPr id="6152" name="Picture 8" descr="http://upload.wikimedia.org/wikipedia/commons/a/a6/Polypropylen.png?uselang=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030885" cy="1512167"/>
          </a:xfrm>
          <a:prstGeom prst="rect">
            <a:avLst/>
          </a:prstGeom>
          <a:noFill/>
        </p:spPr>
      </p:pic>
      <p:pic>
        <p:nvPicPr>
          <p:cNvPr id="6156" name="Picture 12" descr="http://upload.wikimedia.org/wikipedia/commons/f/f6/Red_Polypropylene_Chair_with_Stainless_Steel_Structure.JPG?uselang=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3573016"/>
            <a:ext cx="2808312" cy="30722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/>
          </a:p>
          <a:p>
            <a:r>
              <a:rPr lang="cs-CZ" sz="4000" b="1" dirty="0" smtClean="0">
                <a:solidFill>
                  <a:srgbClr val="7030A0"/>
                </a:solidFill>
              </a:rPr>
              <a:t>Polyvinylchlorid   PVC</a:t>
            </a:r>
          </a:p>
          <a:p>
            <a:endParaRPr lang="cs-CZ" sz="2400" dirty="0" smtClean="0"/>
          </a:p>
          <a:p>
            <a:r>
              <a:rPr lang="cs-CZ" sz="2400" dirty="0" smtClean="0"/>
              <a:t>připravuje polymerací </a:t>
            </a:r>
            <a:r>
              <a:rPr lang="cs-CZ" sz="2400" dirty="0" err="1" smtClean="0"/>
              <a:t>chlorethenu</a:t>
            </a:r>
            <a:endParaRPr lang="cs-CZ" sz="2400" dirty="0" smtClean="0"/>
          </a:p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    n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4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═ </a:t>
            </a:r>
            <a:r>
              <a:rPr lang="cs-CZ" sz="2400" b="1" dirty="0" err="1" smtClean="0">
                <a:solidFill>
                  <a:schemeClr val="bg2">
                    <a:lumMod val="25000"/>
                  </a:schemeClr>
                </a:solidFill>
              </a:rPr>
              <a:t>CHCl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  →  [- CH</a:t>
            </a:r>
            <a:r>
              <a:rPr lang="cs-CZ" sz="24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▬ </a:t>
            </a:r>
            <a:r>
              <a:rPr lang="cs-CZ" sz="2400" b="1" dirty="0" err="1" smtClean="0">
                <a:solidFill>
                  <a:schemeClr val="bg2">
                    <a:lumMod val="25000"/>
                  </a:schemeClr>
                </a:solidFill>
              </a:rPr>
              <a:t>CHCl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- ]</a:t>
            </a:r>
            <a:r>
              <a:rPr lang="cs-CZ" sz="2400" b="1" baseline="-250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</a:rPr>
              <a:t>chlorethen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</a:rPr>
              <a:t>polyvinilchlorid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je velmi odolný vůči účinkům různých chemikálií </a:t>
            </a:r>
          </a:p>
          <a:p>
            <a:r>
              <a:rPr lang="cs-CZ" sz="2400" dirty="0" smtClean="0"/>
              <a:t>použití: </a:t>
            </a:r>
          </a:p>
          <a:p>
            <a:pPr lvl="1"/>
            <a:r>
              <a:rPr lang="cs-CZ" sz="2400" dirty="0" smtClean="0"/>
              <a:t>neměkčený PVC - novodur - potrubí, nádrže, obaly, součástí přístrojů </a:t>
            </a:r>
          </a:p>
          <a:p>
            <a:pPr lvl="1"/>
            <a:r>
              <a:rPr lang="cs-CZ" sz="2400" dirty="0" smtClean="0"/>
              <a:t>měkčený PVC - novoplast - podlahová </a:t>
            </a:r>
          </a:p>
          <a:p>
            <a:pPr lvl="1">
              <a:buFontTx/>
              <a:buNone/>
            </a:pPr>
            <a:r>
              <a:rPr lang="cs-CZ" sz="2400" dirty="0" smtClean="0"/>
              <a:t>krytina, ubrusovina, dopravníkové pásy </a:t>
            </a:r>
          </a:p>
          <a:p>
            <a:r>
              <a:rPr lang="cs-CZ" sz="2400" dirty="0" smtClean="0"/>
              <a:t>spalováním PVC vznikají nebezpečné látky</a:t>
            </a:r>
            <a:endParaRPr lang="cs-CZ" dirty="0"/>
          </a:p>
        </p:txBody>
      </p:sp>
      <p:pic>
        <p:nvPicPr>
          <p:cNvPr id="31746" name="Picture 2" descr="C:\Users\Hanka\AppData\Local\Microsoft\Windows\Temporary Internet Files\Content.IE5\HEMOSXUU\MC900014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81128"/>
            <a:ext cx="1954073" cy="1454810"/>
          </a:xfrm>
          <a:prstGeom prst="rect">
            <a:avLst/>
          </a:prstGeom>
          <a:noFill/>
        </p:spPr>
      </p:pic>
      <p:pic>
        <p:nvPicPr>
          <p:cNvPr id="31747" name="Picture 3" descr="C:\Users\Hanka\AppData\Local\Microsoft\Windows\Temporary Internet Files\Content.IE5\HEMOSXUU\MC9004125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20688"/>
            <a:ext cx="2272420" cy="22543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NYLON</a:t>
            </a:r>
          </a:p>
          <a:p>
            <a:r>
              <a:rPr lang="cs-CZ" sz="2800" dirty="0" smtClean="0"/>
              <a:t>15. 5.1940 přichází na trh nylon (objevený r.1930), jako náhražka hedvábí na punčochy. </a:t>
            </a:r>
          </a:p>
          <a:p>
            <a:r>
              <a:rPr lang="cs-CZ" sz="2800" dirty="0" smtClean="0"/>
              <a:t>použití: koberce, padáky, sítě, lana, punčochy, výplet tenisových raket…</a:t>
            </a:r>
            <a:endParaRPr lang="cs-CZ" sz="2800" dirty="0"/>
          </a:p>
        </p:txBody>
      </p:sp>
      <p:pic>
        <p:nvPicPr>
          <p:cNvPr id="32770" name="Picture 2" descr="C:\Users\Hanka\AppData\Local\Microsoft\Windows\Temporary Internet Files\Content.IE5\7AMOF15K\MM90035467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476" y="2420888"/>
            <a:ext cx="3381524" cy="2457996"/>
          </a:xfrm>
          <a:prstGeom prst="rect">
            <a:avLst/>
          </a:prstGeom>
          <a:noFill/>
        </p:spPr>
      </p:pic>
      <p:pic>
        <p:nvPicPr>
          <p:cNvPr id="32771" name="Picture 3" descr="C:\Users\Hanka\AppData\Local\Microsoft\Windows\Temporary Internet Files\Content.IE5\HEMOSXUU\MC9002395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1374343" cy="1839773"/>
          </a:xfrm>
          <a:prstGeom prst="rect">
            <a:avLst/>
          </a:prstGeom>
          <a:noFill/>
        </p:spPr>
      </p:pic>
      <p:pic>
        <p:nvPicPr>
          <p:cNvPr id="32772" name="Picture 4" descr="C:\Users\Hanka\AppData\Local\Microsoft\Windows\Temporary Internet Files\Content.IE5\SQX916CQ\MC9002871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01008"/>
            <a:ext cx="2872865" cy="3054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</a:rPr>
              <a:t>SILON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 smtClean="0"/>
              <a:t>vlastnostmi podobný nylonu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 smtClean="0"/>
              <a:t>v roce 1940 ve zlínské laboratoři firmy Baťa vynálezce </a:t>
            </a:r>
            <a:r>
              <a:rPr lang="cs-CZ" sz="2800" b="1" i="1" dirty="0" err="1" smtClean="0"/>
              <a:t>O</a:t>
            </a:r>
            <a:r>
              <a:rPr lang="cs-CZ" sz="2800" b="1" i="1" dirty="0" smtClean="0"/>
              <a:t>.</a:t>
            </a:r>
            <a:r>
              <a:rPr lang="cs-CZ" sz="2800" b="1" i="1" dirty="0" err="1" smtClean="0"/>
              <a:t>Wichterle</a:t>
            </a:r>
            <a:r>
              <a:rPr lang="cs-CZ" sz="2800" dirty="0" smtClean="0"/>
              <a:t> vypracoval výrobní postup k přípravě kaprolaktamu, základní sloučeniny k výrobě silonu.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 smtClean="0"/>
              <a:t>v roce 1941 byla na pokusném zařízení vyrobena první příze, ze které se zhotovily vzorky ponožek a punčoch </a:t>
            </a:r>
            <a:endParaRPr lang="cs-CZ" sz="2800" dirty="0"/>
          </a:p>
        </p:txBody>
      </p:sp>
      <p:pic>
        <p:nvPicPr>
          <p:cNvPr id="33794" name="Picture 2" descr="C:\Users\Hanka\AppData\Local\Microsoft\Windows\Temporary Internet Files\Content.IE5\R832Z334\MC9003512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6886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cs-CZ" sz="3600" b="1" dirty="0" smtClean="0"/>
              <a:t>RECYKLACE PLASTŮ</a:t>
            </a:r>
          </a:p>
          <a:p>
            <a:pPr marL="609600" indent="-609600">
              <a:buFontTx/>
              <a:buNone/>
            </a:pPr>
            <a:r>
              <a:rPr lang="cs-CZ" sz="2800" dirty="0" smtClean="0"/>
              <a:t>Jak se odpad zpracovává?</a:t>
            </a:r>
          </a:p>
          <a:p>
            <a:pPr marL="609600" indent="-609600">
              <a:buFontTx/>
              <a:buAutoNum type="arabicPeriod"/>
            </a:pPr>
            <a:r>
              <a:rPr lang="cs-CZ" sz="2800" dirty="0" smtClean="0"/>
              <a:t>roztřídění podle materiálu</a:t>
            </a:r>
          </a:p>
          <a:p>
            <a:pPr marL="609600" indent="-609600">
              <a:buFontTx/>
              <a:buAutoNum type="arabicPeriod"/>
            </a:pPr>
            <a:r>
              <a:rPr lang="cs-CZ" sz="2800" dirty="0" smtClean="0"/>
              <a:t>odvoz ke zpracovateli</a:t>
            </a:r>
          </a:p>
          <a:p>
            <a:pPr marL="609600" indent="-609600">
              <a:buFontTx/>
              <a:buAutoNum type="arabicPeriod"/>
            </a:pPr>
            <a:r>
              <a:rPr lang="cs-CZ" sz="2800" dirty="0" smtClean="0"/>
              <a:t>roztřídí se podle typu výrobku</a:t>
            </a:r>
          </a:p>
          <a:p>
            <a:pPr marL="609600" indent="-609600">
              <a:buFontTx/>
              <a:buAutoNum type="arabicPeriod"/>
            </a:pPr>
            <a:r>
              <a:rPr lang="cs-CZ" sz="2800" dirty="0" smtClean="0"/>
              <a:t>mletí a drcení </a:t>
            </a:r>
          </a:p>
          <a:p>
            <a:pPr marL="609600" indent="-609600">
              <a:buFontTx/>
              <a:buAutoNum type="arabicPeriod"/>
            </a:pPr>
            <a:r>
              <a:rPr lang="cs-CZ" sz="2800" dirty="0" smtClean="0"/>
              <a:t>materiál projde různými stupni praní, při kterém je zbaven špíny, a nečistot jako je lepidlo, zbytky papíru a jiných příměsí</a:t>
            </a:r>
          </a:p>
          <a:p>
            <a:pPr marL="609600" indent="-609600">
              <a:buFontTx/>
              <a:buAutoNum type="arabicPeriod"/>
            </a:pPr>
            <a:r>
              <a:rPr lang="cs-CZ" sz="2800" dirty="0" smtClean="0"/>
              <a:t>sušení, granulace popř. barvení</a:t>
            </a:r>
          </a:p>
          <a:p>
            <a:pPr marL="609600" indent="-609600">
              <a:buFontTx/>
              <a:buNone/>
            </a:pPr>
            <a:r>
              <a:rPr lang="cs-CZ" sz="2800" dirty="0" smtClean="0"/>
              <a:t>Použití: nové PET lahve, textilní průmysl</a:t>
            </a:r>
          </a:p>
          <a:p>
            <a:pPr marL="609600" indent="-609600">
              <a:buFontTx/>
              <a:buNone/>
            </a:pPr>
            <a:r>
              <a:rPr lang="cs-CZ" sz="2800" dirty="0" smtClean="0"/>
              <a:t>(výplň spacáků, zimních bund), </a:t>
            </a:r>
          </a:p>
          <a:p>
            <a:pPr marL="609600" indent="-609600">
              <a:buFontTx/>
              <a:buNone/>
            </a:pPr>
            <a:r>
              <a:rPr lang="cs-CZ" sz="2800" dirty="0" smtClean="0"/>
              <a:t>stavební materiál, fólie….</a:t>
            </a:r>
            <a:endParaRPr lang="cs-CZ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anka\AppData\Local\Microsoft\Windows\Temporary Internet Files\Content.IE5\68F9J5XH\MC9004372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8058" y="142002"/>
            <a:ext cx="9088478" cy="7247438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cs-CZ" sz="2800" b="1" u="sng" dirty="0">
                <a:solidFill>
                  <a:srgbClr val="FF0000"/>
                </a:solidFill>
              </a:rPr>
              <a:t>Plasty a syntetická vlákna</a:t>
            </a:r>
          </a:p>
          <a:p>
            <a:pPr marL="109728" indent="0">
              <a:buNone/>
            </a:pPr>
            <a:r>
              <a:rPr lang="cs-CZ" sz="3400" b="1" dirty="0" smtClean="0">
                <a:solidFill>
                  <a:schemeClr val="bg2">
                    <a:lumMod val="25000"/>
                  </a:schemeClr>
                </a:solidFill>
                <a:latin typeface="AR DELANEY" pitchFamily="2" charset="0"/>
              </a:rPr>
              <a:t>Plasty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uměle </a:t>
            </a:r>
            <a:r>
              <a:rPr lang="cs-CZ" sz="3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vyráběné organické materiály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3400" dirty="0"/>
              <a:t>nevyskytují se v přírodě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3400" dirty="0"/>
              <a:t>jejich molekuly jsou tvořeny velkým počtem atomů (řecky mnoho = makro) - </a:t>
            </a:r>
            <a:r>
              <a:rPr lang="cs-CZ" sz="3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makromolekuly</a:t>
            </a:r>
            <a:endParaRPr lang="cs-CZ" sz="3400" b="1" dirty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3400" dirty="0" smtClean="0"/>
              <a:t>vznikají </a:t>
            </a:r>
            <a:r>
              <a:rPr lang="cs-CZ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polymerací</a:t>
            </a:r>
            <a:endParaRPr lang="cs-CZ" sz="3400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cs-CZ" sz="3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VLASTNOSTI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/>
              <a:t>nízká hustota 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/>
              <a:t>odolnost vůči korozi a mnoha chemikáliím </a:t>
            </a:r>
            <a:r>
              <a:rPr lang="cs-CZ" sz="3800" dirty="0" smtClean="0"/>
              <a:t>(</a:t>
            </a:r>
            <a:r>
              <a:rPr lang="cs-CZ" sz="3800" dirty="0"/>
              <a:t>nádoby na chemikálie, trubky</a:t>
            </a:r>
            <a:r>
              <a:rPr lang="cs-CZ" sz="3800" dirty="0" smtClean="0"/>
              <a:t>)</a:t>
            </a:r>
            <a:endParaRPr lang="cs-CZ" sz="3800" dirty="0"/>
          </a:p>
          <a:p>
            <a:pPr>
              <a:buFont typeface="Arial" pitchFamily="34" charset="0"/>
              <a:buChar char="•"/>
            </a:pPr>
            <a:r>
              <a:rPr lang="cs-CZ" sz="3800" dirty="0"/>
              <a:t>různé mechanické vlastnosti – od tvrdých a pevných až po měkké a elastické materiály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/>
              <a:t>elektroizolační vlastnosti (izolace </a:t>
            </a:r>
            <a:r>
              <a:rPr lang="cs-CZ" sz="3800" dirty="0" err="1"/>
              <a:t>elektr</a:t>
            </a:r>
            <a:r>
              <a:rPr lang="cs-CZ" sz="3800" dirty="0"/>
              <a:t>. drátů, rukojeť nástrojů</a:t>
            </a:r>
            <a:r>
              <a:rPr lang="cs-CZ" sz="3800" dirty="0" smtClean="0"/>
              <a:t>)</a:t>
            </a:r>
            <a:endParaRPr lang="cs-CZ" sz="3800" dirty="0"/>
          </a:p>
          <a:p>
            <a:pPr>
              <a:buFont typeface="Arial" pitchFamily="34" charset="0"/>
              <a:buChar char="•"/>
            </a:pPr>
            <a:r>
              <a:rPr lang="cs-CZ" sz="3800" dirty="0"/>
              <a:t>tepelně izolační vlastnosti (stavební materiál)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/>
              <a:t>malá odolnost proti teplu, jsou částečně hořlavé (jedovaté zplodiny)</a:t>
            </a:r>
          </a:p>
          <a:p>
            <a:pPr>
              <a:buFont typeface="Arial" pitchFamily="34" charset="0"/>
              <a:buChar char="•"/>
            </a:pPr>
            <a:r>
              <a:rPr lang="cs-CZ" sz="3800" dirty="0"/>
              <a:t>nepodléhají přirozenému rozkladu, proto je jejich odstraňování velmi náročné </a:t>
            </a:r>
            <a:r>
              <a:rPr lang="en-US" sz="3800" dirty="0">
                <a:cs typeface="Arial" charset="0"/>
              </a:rPr>
              <a:t>»</a:t>
            </a:r>
            <a:r>
              <a:rPr lang="cs-CZ" sz="3800" dirty="0">
                <a:cs typeface="Arial" charset="0"/>
              </a:rPr>
              <a:t> RECYKLACE</a:t>
            </a:r>
            <a:endParaRPr lang="en-US" sz="3800" dirty="0">
              <a:cs typeface="Arial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cs-CZ" sz="2800" b="1" dirty="0">
              <a:solidFill>
                <a:schemeClr val="bg2">
                  <a:lumMod val="25000"/>
                </a:schemeClr>
              </a:solidFill>
              <a:latin typeface="AR DELANEY" pitchFamily="2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1670" y="-459432"/>
            <a:ext cx="8229600" cy="1143000"/>
          </a:xfrm>
        </p:spPr>
        <p:txBody>
          <a:bodyPr>
            <a:normAutofit/>
          </a:bodyPr>
          <a:lstStyle/>
          <a:p>
            <a:r>
              <a:rPr lang="cs-CZ" sz="1200" u="sng" dirty="0" smtClean="0"/>
              <a:t>Zápis do sešitu</a:t>
            </a:r>
            <a:endParaRPr lang="cs-CZ" sz="1200" u="sng" dirty="0"/>
          </a:p>
        </p:txBody>
      </p:sp>
    </p:spTree>
    <p:extLst>
      <p:ext uri="{BB962C8B-B14F-4D97-AF65-F5344CB8AC3E}">
        <p14:creationId xmlns:p14="http://schemas.microsoft.com/office/powerpoint/2010/main" val="306252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59735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ROZDĚLENÍ PLASTŮ</a:t>
            </a: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sz="2400" b="1" dirty="0"/>
              <a:t>termoplasty</a:t>
            </a:r>
            <a:r>
              <a:rPr lang="cs-CZ" sz="2400" dirty="0"/>
              <a:t> – za tepla se dají tvarovat </a:t>
            </a:r>
          </a:p>
          <a:p>
            <a:pPr>
              <a:buFontTx/>
              <a:buNone/>
            </a:pPr>
            <a:r>
              <a:rPr lang="cs-CZ" sz="2400" dirty="0"/>
              <a:t> – </a:t>
            </a:r>
            <a:r>
              <a:rPr lang="cs-CZ" sz="2400" dirty="0" err="1"/>
              <a:t>polyethylen</a:t>
            </a:r>
            <a:r>
              <a:rPr lang="cs-CZ" sz="2400" dirty="0"/>
              <a:t>, PVC, polystyren…</a:t>
            </a:r>
          </a:p>
          <a:p>
            <a:pPr>
              <a:buFontTx/>
              <a:buNone/>
            </a:pPr>
            <a:r>
              <a:rPr lang="cs-CZ" sz="2400" dirty="0"/>
              <a:t>	</a:t>
            </a:r>
          </a:p>
          <a:p>
            <a:r>
              <a:rPr lang="cs-CZ" sz="2400" b="1" dirty="0" err="1"/>
              <a:t>reaktoplasty</a:t>
            </a:r>
            <a:r>
              <a:rPr lang="cs-CZ" sz="2400" dirty="0"/>
              <a:t> – pomocí tvrdidla a tepla se vytvrzují do konečné podoby, poté už se nedají tvarovat a teplem se ničí</a:t>
            </a:r>
          </a:p>
          <a:p>
            <a:pPr>
              <a:buFontTx/>
              <a:buNone/>
            </a:pPr>
            <a:r>
              <a:rPr lang="cs-CZ" sz="2400" dirty="0"/>
              <a:t> – různé pryskyřice (</a:t>
            </a:r>
            <a:r>
              <a:rPr lang="cs-CZ" sz="2400" dirty="0" err="1"/>
              <a:t>lepidla,laky</a:t>
            </a:r>
            <a:r>
              <a:rPr lang="cs-CZ" sz="2400" dirty="0"/>
              <a:t>, </a:t>
            </a:r>
          </a:p>
          <a:p>
            <a:pPr>
              <a:buFontTx/>
              <a:buNone/>
            </a:pPr>
            <a:r>
              <a:rPr lang="cs-CZ" sz="2400" dirty="0"/>
              <a:t>nárazníky aut...)</a:t>
            </a:r>
          </a:p>
          <a:p>
            <a:endParaRPr lang="cs-CZ" sz="2400" b="1" dirty="0"/>
          </a:p>
          <a:p>
            <a:r>
              <a:rPr lang="cs-CZ" sz="2400" b="1" dirty="0"/>
              <a:t>elastomery</a:t>
            </a:r>
            <a:r>
              <a:rPr lang="cs-CZ" sz="2400" dirty="0"/>
              <a:t> – elastické plasty</a:t>
            </a:r>
          </a:p>
          <a:p>
            <a:pPr>
              <a:buFontTx/>
              <a:buNone/>
            </a:pPr>
            <a:r>
              <a:rPr lang="cs-CZ" sz="2400" dirty="0"/>
              <a:t> – hovorově označované jako guma</a:t>
            </a:r>
          </a:p>
          <a:p>
            <a:pPr>
              <a:buFontTx/>
              <a:buNone/>
            </a:pPr>
            <a:r>
              <a:rPr lang="cs-CZ" sz="2400" dirty="0"/>
              <a:t> – syntetický kaučuk (pneumatiky,</a:t>
            </a:r>
          </a:p>
          <a:p>
            <a:pPr>
              <a:buFontTx/>
              <a:buNone/>
            </a:pPr>
            <a:r>
              <a:rPr lang="cs-CZ" sz="2400" dirty="0"/>
              <a:t>                                hadice</a:t>
            </a:r>
            <a:r>
              <a:rPr lang="cs-CZ" sz="2400" dirty="0" smtClean="0"/>
              <a:t>…)</a:t>
            </a:r>
            <a:endParaRPr lang="cs-CZ" dirty="0" smtClean="0"/>
          </a:p>
          <a:p>
            <a:pPr marL="109728" indent="0">
              <a:buNone/>
            </a:pPr>
            <a:r>
              <a:rPr lang="cs-CZ" sz="2600" b="1" dirty="0">
                <a:solidFill>
                  <a:srgbClr val="0070C0"/>
                </a:solidFill>
              </a:rPr>
              <a:t>První plasty </a:t>
            </a:r>
            <a:endParaRPr lang="cs-CZ" sz="26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2600" dirty="0" smtClean="0"/>
              <a:t>vycházejí z přírodních látek, především z </a:t>
            </a:r>
            <a:r>
              <a:rPr lang="cs-CZ" sz="2600" dirty="0" err="1" smtClean="0"/>
              <a:t>celulosy</a:t>
            </a:r>
            <a:endParaRPr lang="cs-CZ" sz="2600" dirty="0" smtClean="0"/>
          </a:p>
          <a:p>
            <a:pPr>
              <a:lnSpc>
                <a:spcPct val="90000"/>
              </a:lnSpc>
            </a:pPr>
            <a:r>
              <a:rPr lang="cs-CZ" sz="2600" dirty="0"/>
              <a:t>r. 1907 – Belgičan Leo </a:t>
            </a:r>
            <a:r>
              <a:rPr lang="cs-CZ" sz="2600" dirty="0" err="1"/>
              <a:t>Hendrik</a:t>
            </a:r>
            <a:r>
              <a:rPr lang="cs-CZ" sz="2600" dirty="0"/>
              <a:t> </a:t>
            </a:r>
            <a:r>
              <a:rPr lang="cs-CZ" sz="2600" dirty="0" err="1"/>
              <a:t>Baekeland</a:t>
            </a:r>
            <a:r>
              <a:rPr lang="cs-CZ" sz="2600" dirty="0"/>
              <a:t> jako první připravil </a:t>
            </a:r>
            <a:r>
              <a:rPr lang="cs-CZ" sz="2600" b="1" i="1" dirty="0"/>
              <a:t>bakelit</a:t>
            </a:r>
            <a:r>
              <a:rPr lang="cs-CZ" sz="26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bakelit je první průmyslově vyráběný </a:t>
            </a:r>
            <a:r>
              <a:rPr lang="cs-CZ" sz="2600" dirty="0" smtClean="0"/>
              <a:t>plast (telefony, </a:t>
            </a:r>
            <a:r>
              <a:rPr lang="cs-CZ" sz="2600" dirty="0" err="1" smtClean="0"/>
              <a:t>kanc.potřeby</a:t>
            </a:r>
            <a:r>
              <a:rPr lang="cs-CZ" sz="2600" dirty="0" smtClean="0"/>
              <a:t>..)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buFontTx/>
              <a:buChar char="-"/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09728" indent="0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38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b="0" dirty="0" smtClean="0">
                <a:solidFill>
                  <a:schemeClr val="tx1"/>
                </a:solidFill>
                <a:effectLst/>
              </a:rPr>
              <a:t>POLYETHYLEN    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PE</a:t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připravuje polymerací </a:t>
            </a:r>
            <a:r>
              <a:rPr lang="cs-CZ" sz="3100" b="0" dirty="0" err="1">
                <a:solidFill>
                  <a:schemeClr val="tx1"/>
                </a:solidFill>
                <a:effectLst/>
              </a:rPr>
              <a:t>ethenu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:</a:t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/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     n CH</a:t>
            </a:r>
            <a:r>
              <a:rPr lang="cs-CZ" sz="3100" b="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 ═ CH</a:t>
            </a:r>
            <a:r>
              <a:rPr lang="cs-CZ" sz="3100" b="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  →  [- CH</a:t>
            </a:r>
            <a:r>
              <a:rPr lang="cs-CZ" sz="3100" b="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 ▬ CH</a:t>
            </a:r>
            <a:r>
              <a:rPr lang="cs-CZ" sz="3100" b="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 - ]</a:t>
            </a:r>
            <a:r>
              <a:rPr lang="cs-CZ" sz="3100" b="0" baseline="-25000" dirty="0">
                <a:solidFill>
                  <a:schemeClr val="tx1"/>
                </a:solidFill>
                <a:effectLst/>
              </a:rPr>
              <a:t>n</a:t>
            </a:r>
            <a:br>
              <a:rPr lang="cs-CZ" sz="3100" b="0" baseline="-2500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           </a:t>
            </a:r>
            <a:r>
              <a:rPr lang="cs-CZ" sz="3100" b="0" dirty="0" err="1">
                <a:solidFill>
                  <a:schemeClr val="tx1"/>
                </a:solidFill>
                <a:effectLst/>
              </a:rPr>
              <a:t>ethylen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               </a:t>
            </a:r>
            <a:r>
              <a:rPr lang="cs-CZ" sz="3100" b="0" dirty="0" err="1">
                <a:solidFill>
                  <a:schemeClr val="tx1"/>
                </a:solidFill>
                <a:effectLst/>
              </a:rPr>
              <a:t>polyethylen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/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/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 smtClean="0">
                <a:solidFill>
                  <a:schemeClr val="tx1"/>
                </a:solidFill>
                <a:effectLst/>
              </a:rPr>
              <a:t>- současnosti 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nejpoužívanějším polymerem na světě</a:t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 smtClean="0">
                <a:solidFill>
                  <a:schemeClr val="tx1"/>
                </a:solidFill>
                <a:effectLst/>
              </a:rPr>
              <a:t>- za 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>rok se ho vyrobí 60 milionů tun  </a:t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u="sng" dirty="0">
                <a:solidFill>
                  <a:schemeClr val="tx1"/>
                </a:solidFill>
                <a:effectLst/>
              </a:rPr>
              <a:t>použití: 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/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měkký – sáčky (mikroten), obaly na sešity, izolace elektrických kabelů, výroba hadic </a:t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tvrdý – hračky, kuchyňské potřeby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76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r>
              <a:rPr lang="cs-CZ" sz="3200" b="1" dirty="0"/>
              <a:t>POLYPROPYLEN     PP</a:t>
            </a:r>
          </a:p>
          <a:p>
            <a:endParaRPr lang="cs-CZ" dirty="0"/>
          </a:p>
          <a:p>
            <a:r>
              <a:rPr lang="cs-CZ" sz="2400" dirty="0"/>
              <a:t>patří mezi nejběžnější plasty</a:t>
            </a:r>
          </a:p>
          <a:p>
            <a:r>
              <a:rPr lang="cs-CZ" sz="2400" dirty="0"/>
              <a:t>celosvětová roční produkce činí 30 milionů tun</a:t>
            </a:r>
          </a:p>
          <a:p>
            <a:r>
              <a:rPr lang="cs-CZ" sz="2400" dirty="0"/>
              <a:t>používá se v mnoha odvětvích potravinářského a textilního průmyslu a v laboratorních vybaveních</a:t>
            </a:r>
          </a:p>
          <a:p>
            <a:r>
              <a:rPr lang="cs-CZ" sz="2400" dirty="0"/>
              <a:t>používá se k výrobě různých obalů, provázků … </a:t>
            </a:r>
          </a:p>
          <a:p>
            <a:endParaRPr lang="cs-CZ" dirty="0"/>
          </a:p>
        </p:txBody>
      </p:sp>
      <p:pic>
        <p:nvPicPr>
          <p:cNvPr id="4" name="Picture 8" descr="http://upload.wikimedia.org/wikipedia/commons/a/a6/Polypropylen.pn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915" y="190016"/>
            <a:ext cx="3030885" cy="151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56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548680"/>
            <a:ext cx="8137525" cy="4568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2332038" algn="l"/>
              </a:tabLst>
            </a:pPr>
            <a:r>
              <a:rPr lang="cs-CZ" sz="4400" dirty="0" smtClean="0">
                <a:solidFill>
                  <a:schemeClr val="tx2"/>
                </a:solidFill>
              </a:rPr>
              <a:t>Plasty a syntetická vlákna</a:t>
            </a:r>
          </a:p>
        </p:txBody>
      </p:sp>
      <p:pic>
        <p:nvPicPr>
          <p:cNvPr id="4" name="Picture 3" descr="C:\Users\Hanka\AppData\Local\Microsoft\Windows\Temporary Internet Files\Content.IE5\HEMOSXUU\MC9004125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96752"/>
            <a:ext cx="2272420" cy="2254313"/>
          </a:xfrm>
          <a:prstGeom prst="rect">
            <a:avLst/>
          </a:prstGeom>
          <a:noFill/>
        </p:spPr>
      </p:pic>
      <p:pic>
        <p:nvPicPr>
          <p:cNvPr id="5" name="Picture 12" descr="http://upload.wikimedia.org/wikipedia/commons/f/f6/Red_Polypropylene_Chair_with_Stainless_Steel_Structure.JPG?uselang=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7299"/>
            <a:ext cx="2808312" cy="3072284"/>
          </a:xfrm>
          <a:prstGeom prst="rect">
            <a:avLst/>
          </a:prstGeom>
          <a:noFill/>
        </p:spPr>
      </p:pic>
      <p:pic>
        <p:nvPicPr>
          <p:cNvPr id="6" name="Picture 3" descr="C:\Users\Hanka\AppData\Local\Microsoft\Windows\Temporary Internet Files\Content.IE5\Y7MX1CNV\MC9000133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3321"/>
            <a:ext cx="1214541" cy="1340768"/>
          </a:xfrm>
          <a:prstGeom prst="rect">
            <a:avLst/>
          </a:prstGeom>
          <a:noFill/>
        </p:spPr>
      </p:pic>
      <p:pic>
        <p:nvPicPr>
          <p:cNvPr id="7" name="Picture 2" descr="C:\Users\Hanka\AppData\Local\Microsoft\Windows\Temporary Internet Files\Content.IE5\R832Z334\MC90035123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221" y="4437112"/>
            <a:ext cx="56886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4000" b="1" dirty="0"/>
              <a:t>Polyvinylchlorid   PVC</a:t>
            </a:r>
          </a:p>
          <a:p>
            <a:endParaRPr lang="cs-CZ" sz="2400" dirty="0"/>
          </a:p>
          <a:p>
            <a:r>
              <a:rPr lang="cs-CZ" sz="2400" dirty="0"/>
              <a:t>připravuje polymerací </a:t>
            </a:r>
            <a:r>
              <a:rPr lang="cs-CZ" sz="2400" dirty="0" err="1"/>
              <a:t>chlorethenu</a:t>
            </a:r>
            <a:endParaRPr lang="cs-CZ" sz="2400" dirty="0"/>
          </a:p>
          <a:p>
            <a:endParaRPr lang="cs-CZ" sz="2400" dirty="0"/>
          </a:p>
          <a:p>
            <a:pPr marL="109728" indent="0">
              <a:lnSpc>
                <a:spcPct val="90000"/>
              </a:lnSpc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     n 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400" b="1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═ </a:t>
            </a:r>
            <a:r>
              <a:rPr lang="cs-CZ" sz="2400" b="1" dirty="0" err="1">
                <a:solidFill>
                  <a:schemeClr val="bg2">
                    <a:lumMod val="25000"/>
                  </a:schemeClr>
                </a:solidFill>
              </a:rPr>
              <a:t>CHCl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  →  [- CH</a:t>
            </a:r>
            <a:r>
              <a:rPr lang="cs-CZ" sz="2400" b="1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▬ </a:t>
            </a:r>
            <a:r>
              <a:rPr lang="cs-CZ" sz="2400" b="1" dirty="0" err="1">
                <a:solidFill>
                  <a:schemeClr val="bg2">
                    <a:lumMod val="25000"/>
                  </a:schemeClr>
                </a:solidFill>
              </a:rPr>
              <a:t>CHCl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 - ]</a:t>
            </a:r>
            <a:r>
              <a:rPr lang="cs-CZ" sz="2400" b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          </a:t>
            </a:r>
            <a:r>
              <a:rPr lang="cs-CZ" sz="2400" dirty="0" err="1">
                <a:solidFill>
                  <a:schemeClr val="bg2">
                    <a:lumMod val="25000"/>
                  </a:schemeClr>
                </a:solidFill>
              </a:rPr>
              <a:t>chlorethen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cs-CZ" sz="2400" dirty="0" err="1">
                <a:solidFill>
                  <a:schemeClr val="bg2">
                    <a:lumMod val="25000"/>
                  </a:schemeClr>
                </a:solidFill>
              </a:rPr>
              <a:t>polyvinilchlorid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je velmi odolný vůči účinkům různých chemikálií </a:t>
            </a:r>
          </a:p>
          <a:p>
            <a:pPr marL="109728" indent="0">
              <a:buNone/>
            </a:pPr>
            <a:r>
              <a:rPr lang="cs-CZ" sz="2400" u="sng" dirty="0"/>
              <a:t>použití: </a:t>
            </a:r>
          </a:p>
          <a:p>
            <a:pPr lvl="1"/>
            <a:r>
              <a:rPr lang="cs-CZ" sz="2400" dirty="0"/>
              <a:t>neměkčený PVC - novodur - potrubí, nádrže, obaly, součástí přístrojů </a:t>
            </a:r>
          </a:p>
          <a:p>
            <a:pPr lvl="1"/>
            <a:r>
              <a:rPr lang="cs-CZ" sz="2400" dirty="0"/>
              <a:t>měkčený PVC - novoplast - podlahová </a:t>
            </a:r>
          </a:p>
          <a:p>
            <a:pPr lvl="1">
              <a:buFontTx/>
              <a:buNone/>
            </a:pPr>
            <a:r>
              <a:rPr lang="cs-CZ" sz="2400" dirty="0"/>
              <a:t>krytina, ubrusovina, dopravníkové pásy </a:t>
            </a:r>
            <a:endParaRPr lang="cs-CZ" sz="2400" dirty="0" smtClean="0"/>
          </a:p>
          <a:p>
            <a:pPr lvl="1">
              <a:buFontTx/>
              <a:buNone/>
            </a:pPr>
            <a:endParaRPr lang="cs-CZ" sz="2400" dirty="0" smtClean="0"/>
          </a:p>
          <a:p>
            <a:pPr lvl="1">
              <a:buFontTx/>
              <a:buNone/>
            </a:pP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 smtClean="0">
                <a:solidFill>
                  <a:srgbClr val="FF0000"/>
                </a:solidFill>
              </a:rPr>
              <a:t>palováním </a:t>
            </a:r>
            <a:r>
              <a:rPr lang="cs-CZ" sz="2400" dirty="0">
                <a:solidFill>
                  <a:srgbClr val="FF0000"/>
                </a:solidFill>
              </a:rPr>
              <a:t>PVC vznikají nebezpečné </a:t>
            </a:r>
            <a:r>
              <a:rPr lang="cs-CZ" sz="2400" dirty="0" smtClean="0">
                <a:solidFill>
                  <a:srgbClr val="FF0000"/>
                </a:solidFill>
              </a:rPr>
              <a:t>látky!!!</a:t>
            </a:r>
            <a:endParaRPr lang="cs-CZ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63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cs-CZ" sz="3200" b="1" u="sng" dirty="0"/>
              <a:t>SILON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dirty="0"/>
              <a:t>vlastnostmi podobný nylonu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dirty="0" smtClean="0"/>
              <a:t>Výroba ponožek </a:t>
            </a:r>
            <a:r>
              <a:rPr lang="cs-CZ" sz="2400" dirty="0"/>
              <a:t>a punčoch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dirty="0">
                <a:solidFill>
                  <a:srgbClr val="7030A0"/>
                </a:solidFill>
              </a:rPr>
              <a:t/>
            </a:r>
            <a:br>
              <a:rPr lang="cs-CZ" sz="3100" dirty="0">
                <a:solidFill>
                  <a:srgbClr val="7030A0"/>
                </a:solidFill>
              </a:rPr>
            </a:br>
            <a:r>
              <a:rPr lang="cs-CZ" sz="3100" dirty="0" smtClean="0">
                <a:solidFill>
                  <a:srgbClr val="7030A0"/>
                </a:solidFill>
              </a:rPr>
              <a:t/>
            </a:r>
            <a:br>
              <a:rPr lang="cs-CZ" sz="3100" dirty="0" smtClean="0">
                <a:solidFill>
                  <a:srgbClr val="7030A0"/>
                </a:solidFill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/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u="sng" dirty="0" smtClean="0">
                <a:solidFill>
                  <a:schemeClr val="tx1"/>
                </a:solidFill>
                <a:effectLst/>
              </a:rPr>
              <a:t>NYLON</a:t>
            </a:r>
            <a:r>
              <a:rPr lang="cs-CZ" sz="3100" b="0" dirty="0">
                <a:solidFill>
                  <a:schemeClr val="tx1"/>
                </a:solidFill>
                <a:effectLst/>
              </a:rPr>
              <a:t/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15. 5.1940 přichází na trh nylon (objevený r.1930), jako náhražka hedvábí na punčochy. </a:t>
            </a:r>
            <a:br>
              <a:rPr lang="cs-CZ" sz="3100" b="0" dirty="0">
                <a:solidFill>
                  <a:schemeClr val="tx1"/>
                </a:solidFill>
                <a:effectLst/>
              </a:rPr>
            </a:br>
            <a:r>
              <a:rPr lang="cs-CZ" sz="3100" b="0" dirty="0">
                <a:solidFill>
                  <a:schemeClr val="tx1"/>
                </a:solidFill>
                <a:effectLst/>
              </a:rPr>
              <a:t>použití: koberce, padáky, sítě, lana, punčochy, výplet tenisových raket…</a:t>
            </a:r>
            <a:r>
              <a:rPr lang="cs-CZ" sz="4400" b="0" dirty="0">
                <a:solidFill>
                  <a:schemeClr val="tx1"/>
                </a:solidFill>
                <a:effectLst/>
              </a:rPr>
              <a:t/>
            </a:r>
            <a:br>
              <a:rPr lang="cs-CZ" sz="4400" b="0" dirty="0">
                <a:solidFill>
                  <a:schemeClr val="tx1"/>
                </a:solidFill>
                <a:effectLst/>
              </a:rPr>
            </a:br>
            <a:endParaRPr lang="cs-CZ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132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750" y="-95250"/>
            <a:ext cx="8208963" cy="5202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endParaRPr lang="cs-CZ" sz="2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Jak se dělí organické sloučeniny?</a:t>
            </a:r>
          </a:p>
          <a:p>
            <a:pPr eaLnBrk="1" hangingPunct="1">
              <a:buFont typeface="Arial" charset="0"/>
              <a:buNone/>
              <a:defRPr/>
            </a:pPr>
            <a:endParaRPr lang="cs-CZ" sz="1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b="1" u="sng" dirty="0"/>
              <a:t>podle chemického složení</a:t>
            </a:r>
          </a:p>
          <a:p>
            <a:pPr lvl="1" eaLnBrk="1" hangingPunct="1">
              <a:defRPr/>
            </a:pPr>
            <a:r>
              <a:rPr lang="cs-CZ" sz="2400" b="1" dirty="0"/>
              <a:t>uhlovodíky</a:t>
            </a:r>
            <a:r>
              <a:rPr lang="cs-CZ" sz="2400" dirty="0"/>
              <a:t> </a:t>
            </a:r>
            <a:r>
              <a:rPr lang="cs-CZ" sz="2400" i="1" dirty="0"/>
              <a:t>(obsahují pouze atomy C a H)</a:t>
            </a:r>
          </a:p>
          <a:p>
            <a:pPr lvl="1" eaLnBrk="1" hangingPunct="1">
              <a:defRPr/>
            </a:pPr>
            <a:r>
              <a:rPr lang="cs-CZ" sz="2400" b="1" dirty="0"/>
              <a:t>deriváty uhlovodíků</a:t>
            </a:r>
            <a:r>
              <a:rPr lang="cs-CZ" sz="2400" dirty="0"/>
              <a:t> </a:t>
            </a:r>
            <a:r>
              <a:rPr lang="cs-CZ" sz="2400" i="1" dirty="0"/>
              <a:t>(atom H nahrazen jiným atomem či funkční skupinou)</a:t>
            </a:r>
          </a:p>
          <a:p>
            <a:pPr lvl="1" eaLnBrk="1" hangingPunct="1">
              <a:defRPr/>
            </a:pPr>
            <a:endParaRPr lang="cs-CZ" sz="100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cs-CZ" sz="2400" b="1" u="sng" dirty="0"/>
              <a:t>podle původu</a:t>
            </a:r>
          </a:p>
          <a:p>
            <a:pPr lvl="1" eaLnBrk="1" hangingPunct="1">
              <a:defRPr/>
            </a:pPr>
            <a:r>
              <a:rPr lang="cs-CZ" sz="2400" b="1" dirty="0"/>
              <a:t>přírodní</a:t>
            </a:r>
            <a:r>
              <a:rPr lang="cs-CZ" sz="2400" dirty="0"/>
              <a:t> </a:t>
            </a:r>
            <a:r>
              <a:rPr lang="cs-CZ" sz="2400" i="1" dirty="0"/>
              <a:t>(látky vyskytující se v přírodě</a:t>
            </a:r>
            <a:r>
              <a:rPr lang="cs-CZ" sz="2400" dirty="0"/>
              <a:t>)</a:t>
            </a:r>
          </a:p>
          <a:p>
            <a:pPr lvl="1" eaLnBrk="1" hangingPunct="1">
              <a:defRPr/>
            </a:pPr>
            <a:r>
              <a:rPr lang="cs-CZ" sz="2400" b="1" dirty="0">
                <a:solidFill>
                  <a:srgbClr val="FF0000"/>
                </a:solidFill>
              </a:rPr>
              <a:t>umělé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(látky neexistující v přírodě, vyrobené člověkem např. plasty, některé léky)</a:t>
            </a:r>
          </a:p>
          <a:p>
            <a:pPr lvl="1" eaLnBrk="1" hangingPunct="1">
              <a:defRPr/>
            </a:pPr>
            <a:r>
              <a:rPr lang="cs-CZ" sz="2400" b="1" dirty="0">
                <a:solidFill>
                  <a:srgbClr val="FF0000"/>
                </a:solidFill>
              </a:rPr>
              <a:t>syntetické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(člověkem vyrobená náhražka přírodních látek např. syntetický kaučuk, vlákna</a:t>
            </a:r>
            <a:endParaRPr lang="cs-CZ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56895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6000" b="1" dirty="0" smtClean="0">
                <a:solidFill>
                  <a:schemeClr val="bg2">
                    <a:lumMod val="25000"/>
                  </a:schemeClr>
                </a:solidFill>
                <a:latin typeface="AR DELANEY" pitchFamily="2" charset="0"/>
              </a:rPr>
              <a:t>Plasty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400" dirty="0" smtClean="0"/>
              <a:t>plasty jsou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uměle vyráběné organické materiály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400" dirty="0" smtClean="0"/>
              <a:t>nevyskytují se v přírodě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400" dirty="0" smtClean="0"/>
              <a:t>jejich molekuly jsou tvořeny velkým počtem atomů (řecky mnoho = makro) -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makromolekuly</a:t>
            </a:r>
            <a:endParaRPr lang="cs-CZ" sz="2400" b="1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400" dirty="0" smtClean="0"/>
              <a:t>v makromolekulách může být vázáno i několik stovek až tisíců atomů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400" dirty="0" smtClean="0"/>
              <a:t>vznikají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polymerací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932040" y="3617640"/>
            <a:ext cx="3775720" cy="3240360"/>
            <a:chOff x="1824" y="633"/>
            <a:chExt cx="2834" cy="2849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POLYMERACE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chemická reakce, při níž se molekuly slučují a tvoří makromolekulární látky bez vzniku vedlejšího produktu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výchozí látka polymerace: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monomer</a:t>
            </a: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produkt polymerace: 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polymer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n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═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err="1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 →  [-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err="1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▬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err="1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- ]</a:t>
            </a:r>
            <a:r>
              <a:rPr lang="cs-CZ" sz="2800" b="1" baseline="-250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ethylen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polyethylen</a:t>
            </a: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polymerovat může pouze ta sloučenina, která má aspoň jednu dvojnou vazbu, např.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ethen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, propylen,….</a:t>
            </a: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nka\AppData\Local\Microsoft\Windows\Temporary Internet Files\Content.IE5\R832Z334\MP9004053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71400"/>
            <a:ext cx="1872208" cy="1493912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VLASTNOSTI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nízká hustota 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odolnost vůči korozi a mnoha chemikáliím </a:t>
            </a: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 (nádoby na chemikálie, trubky)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různé mechanické vlastnosti – od tvrdých a pevných až po měkké a elastické materiály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elektroizolační vlastnosti (izolace elektr. drátů, rukojeť nástrojů)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tepelně izolační vlastnosti (stavební materiál)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malá odolnost proti teplu, jsou částečně hořlavé (jedovaté zplodiny)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nepodléhají přirozenému rozkladu, proto je jejich odstraňování velmi náročné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»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 RECYKLACE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  <p:pic>
        <p:nvPicPr>
          <p:cNvPr id="2051" name="Picture 3" descr="C:\Users\Hanka\AppData\Local\Microsoft\Windows\Temporary Internet Files\Content.IE5\BBBZBY30\MP9004387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2276872"/>
          </a:xfrm>
          <a:prstGeom prst="rect">
            <a:avLst/>
          </a:prstGeom>
          <a:noFill/>
        </p:spPr>
      </p:pic>
      <p:pic>
        <p:nvPicPr>
          <p:cNvPr id="2052" name="Picture 4" descr="C:\Users\Hanka\AppData\Local\Microsoft\Windows\Temporary Internet Files\Content.IE5\5IX9W3MI\MC90044128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92794">
            <a:off x="754609" y="2275904"/>
            <a:ext cx="2743200" cy="2743200"/>
          </a:xfrm>
          <a:prstGeom prst="rect">
            <a:avLst/>
          </a:prstGeom>
          <a:noFill/>
        </p:spPr>
      </p:pic>
      <p:pic>
        <p:nvPicPr>
          <p:cNvPr id="2053" name="Picture 5" descr="C:\Users\Hanka\AppData\Local\Microsoft\Windows\Temporary Internet Files\Content.IE5\ZN5KQSCG\MP90038665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56992"/>
            <a:ext cx="2649488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Hanka\AppData\Local\Microsoft\Windows\Temporary Internet Files\Content.IE5\Y2WII24Y\MP9004310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30016" y="958416"/>
            <a:ext cx="1224136" cy="3284984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0" y="0"/>
            <a:ext cx="9144000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První plasty 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vycházejí z přírodních látek, především z celulosy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r. 1856 – Angličan Alexandr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Parkes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vynalezl </a:t>
            </a:r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</a:rPr>
              <a:t>celuloid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 celuloidu: jako laciná náhrada slonoviny, k výrobě klasických fotografických filmů , nebo i míčků na stolní tenis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r. 1907 – Belgičan Leo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Hendrik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Baekeland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jako první připravil </a:t>
            </a:r>
            <a:r>
              <a:rPr lang="cs-CZ" sz="2800" b="1" i="1" dirty="0" smtClean="0">
                <a:solidFill>
                  <a:schemeClr val="bg2">
                    <a:lumMod val="25000"/>
                  </a:schemeClr>
                </a:solidFill>
              </a:rPr>
              <a:t>bakelit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bakelit je první průmyslově vyráběný plast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bakelit měl v minulosti velmi široké použití v domácnostech; obzvlášť kuchyňské přístroje, telefony, různé ozdobné předměty, bižuterie, kancelářské potřeby a elektroinstalační materiál</a:t>
            </a:r>
          </a:p>
        </p:txBody>
      </p:sp>
      <p:pic>
        <p:nvPicPr>
          <p:cNvPr id="3075" name="Picture 3" descr="C:\Users\Hanka\AppData\Local\Microsoft\Windows\Temporary Internet Files\Content.IE5\Y7MX1CNV\MC9000133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17232"/>
            <a:ext cx="1214541" cy="1340768"/>
          </a:xfrm>
          <a:prstGeom prst="rect">
            <a:avLst/>
          </a:prstGeom>
          <a:noFill/>
        </p:spPr>
      </p:pic>
      <p:pic>
        <p:nvPicPr>
          <p:cNvPr id="3076" name="Picture 4" descr="C:\Users\Hanka\AppData\Local\Microsoft\Windows\Temporary Internet Files\Content.IE5\GT22ZPJK\MC9004417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97911">
            <a:off x="4647286" y="4933926"/>
            <a:ext cx="1504342" cy="2391947"/>
          </a:xfrm>
          <a:prstGeom prst="rect">
            <a:avLst/>
          </a:prstGeom>
          <a:noFill/>
        </p:spPr>
      </p:pic>
      <p:pic>
        <p:nvPicPr>
          <p:cNvPr id="3079" name="Picture 7" descr="C:\Users\Hanka\AppData\Local\Microsoft\Windows\Temporary Internet Files\Content.IE5\EEZ85VRS\MC90043706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134">
            <a:off x="5085988" y="1734811"/>
            <a:ext cx="1552686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ROZDĚLENÍ</a:t>
            </a:r>
          </a:p>
          <a:p>
            <a:r>
              <a:rPr lang="cs-CZ" sz="2800" b="1" dirty="0" smtClean="0"/>
              <a:t>termoplasty</a:t>
            </a:r>
            <a:r>
              <a:rPr lang="cs-CZ" sz="2800" dirty="0" smtClean="0"/>
              <a:t> – za tepla se dají tvarovat </a:t>
            </a:r>
          </a:p>
          <a:p>
            <a:pPr>
              <a:buFontTx/>
              <a:buNone/>
            </a:pPr>
            <a:r>
              <a:rPr lang="cs-CZ" sz="2800" dirty="0" smtClean="0"/>
              <a:t> – </a:t>
            </a:r>
            <a:r>
              <a:rPr lang="cs-CZ" sz="2800" dirty="0" err="1" smtClean="0"/>
              <a:t>polyethylen</a:t>
            </a:r>
            <a:r>
              <a:rPr lang="cs-CZ" sz="2800" dirty="0" smtClean="0"/>
              <a:t>, PVC, polystyren…</a:t>
            </a:r>
          </a:p>
          <a:p>
            <a:pPr>
              <a:buFontTx/>
              <a:buNone/>
            </a:pPr>
            <a:r>
              <a:rPr lang="cs-CZ" sz="2800" dirty="0" smtClean="0"/>
              <a:t>	</a:t>
            </a:r>
          </a:p>
          <a:p>
            <a:r>
              <a:rPr lang="cs-CZ" sz="2800" b="1" dirty="0" err="1" smtClean="0"/>
              <a:t>reaktoplasty</a:t>
            </a:r>
            <a:r>
              <a:rPr lang="cs-CZ" sz="2800" dirty="0" smtClean="0"/>
              <a:t> – pomocí tvrdidla a tepla se vytvrzují do konečné podoby, poté už se nedají tvarovat a teplem se ničí</a:t>
            </a:r>
          </a:p>
          <a:p>
            <a:pPr>
              <a:buFontTx/>
              <a:buNone/>
            </a:pPr>
            <a:r>
              <a:rPr lang="cs-CZ" sz="2800" dirty="0" smtClean="0"/>
              <a:t> – různé pryskyřice (lepidla,laky, </a:t>
            </a:r>
          </a:p>
          <a:p>
            <a:pPr>
              <a:buFontTx/>
              <a:buNone/>
            </a:pPr>
            <a:r>
              <a:rPr lang="cs-CZ" sz="2800" dirty="0" smtClean="0"/>
              <a:t>nárazníky aut...)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elastomery</a:t>
            </a:r>
            <a:r>
              <a:rPr lang="cs-CZ" sz="2800" dirty="0" smtClean="0"/>
              <a:t> – elastické plasty</a:t>
            </a:r>
          </a:p>
          <a:p>
            <a:pPr>
              <a:buFontTx/>
              <a:buNone/>
            </a:pPr>
            <a:r>
              <a:rPr lang="cs-CZ" sz="2800" dirty="0" smtClean="0"/>
              <a:t> – hovorově označované jako guma</a:t>
            </a:r>
          </a:p>
          <a:p>
            <a:pPr>
              <a:buFontTx/>
              <a:buNone/>
            </a:pPr>
            <a:r>
              <a:rPr lang="cs-CZ" sz="2800" dirty="0" smtClean="0"/>
              <a:t> – syntetický kaučuk (pneumatiky,</a:t>
            </a:r>
          </a:p>
          <a:p>
            <a:pPr>
              <a:buFontTx/>
              <a:buNone/>
            </a:pPr>
            <a:r>
              <a:rPr lang="cs-CZ" sz="2800" dirty="0" smtClean="0"/>
              <a:t>                                hadice…)</a:t>
            </a:r>
            <a:endParaRPr lang="cs-CZ" sz="2800" dirty="0"/>
          </a:p>
        </p:txBody>
      </p:sp>
      <p:pic>
        <p:nvPicPr>
          <p:cNvPr id="4099" name="Picture 3" descr="C:\Users\Hanka\AppData\Local\Microsoft\Windows\Temporary Internet Files\Content.IE5\PPV4F29P\MP9001634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3347864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 smtClean="0"/>
          </a:p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POLYETHYLEN    </a:t>
            </a:r>
            <a:r>
              <a:rPr lang="cs-CZ" sz="3600" b="1" dirty="0" smtClean="0">
                <a:solidFill>
                  <a:srgbClr val="C00000"/>
                </a:solidFill>
              </a:rPr>
              <a:t>PE</a:t>
            </a:r>
          </a:p>
          <a:p>
            <a:r>
              <a:rPr lang="cs-CZ" sz="2800" dirty="0" smtClean="0"/>
              <a:t>připravuje polymerací </a:t>
            </a:r>
            <a:r>
              <a:rPr lang="cs-CZ" sz="2800" dirty="0" err="1" smtClean="0"/>
              <a:t>ethenu</a:t>
            </a:r>
            <a:r>
              <a:rPr lang="cs-CZ" sz="2800" dirty="0" smtClean="0"/>
              <a:t>: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    n 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═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err="1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 →  [-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err="1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▬ </a:t>
            </a:r>
            <a:r>
              <a:rPr lang="cs-CZ" sz="2800" b="1" dirty="0" err="1" smtClean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cs-CZ" sz="2800" b="1" baseline="-25000" dirty="0" err="1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- ]</a:t>
            </a:r>
            <a:r>
              <a:rPr lang="cs-CZ" sz="2800" b="1" baseline="-250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         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ethylen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</a:rPr>
              <a:t>polyethylen</a:t>
            </a: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cs-CZ" sz="2800" dirty="0" smtClean="0"/>
          </a:p>
          <a:p>
            <a:r>
              <a:rPr lang="cs-CZ" sz="2800" dirty="0" smtClean="0"/>
              <a:t>současnosti nejpoužívanějším polymerem na světě</a:t>
            </a:r>
          </a:p>
          <a:p>
            <a:r>
              <a:rPr lang="cs-CZ" sz="2800" dirty="0" smtClean="0"/>
              <a:t>za rok se ho vyrobí 60 milionů tun  </a:t>
            </a:r>
          </a:p>
          <a:p>
            <a:r>
              <a:rPr lang="cs-CZ" sz="2800" dirty="0" smtClean="0"/>
              <a:t>použití: </a:t>
            </a:r>
          </a:p>
          <a:p>
            <a:pPr lvl="1"/>
            <a:r>
              <a:rPr lang="cs-CZ" sz="2800" dirty="0" smtClean="0"/>
              <a:t>měkký – sáčky (mikroten), obaly na sešity, izolace elektrických kabelů, výroba hadic </a:t>
            </a:r>
          </a:p>
          <a:p>
            <a:pPr lvl="1"/>
            <a:r>
              <a:rPr lang="cs-CZ" sz="2800" dirty="0" smtClean="0"/>
              <a:t>tvrdý – hračky, kuchyňské potřeby</a:t>
            </a:r>
            <a:endParaRPr lang="cs-CZ" sz="2800" dirty="0"/>
          </a:p>
        </p:txBody>
      </p:sp>
      <p:pic>
        <p:nvPicPr>
          <p:cNvPr id="5125" name="Picture 5" descr="C:\Users\Hanka\AppData\Local\Microsoft\Windows\Temporary Internet Files\Content.IE5\Y2WII24Y\MC9003255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2520280" cy="1440160"/>
          </a:xfrm>
          <a:prstGeom prst="rect">
            <a:avLst/>
          </a:prstGeom>
          <a:noFill/>
        </p:spPr>
      </p:pic>
      <p:pic>
        <p:nvPicPr>
          <p:cNvPr id="5127" name="Picture 7" descr="C:\Users\Hanka\AppData\Local\Microsoft\Windows\Temporary Internet Files\Content.IE5\OD3PGVON\MC9002395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25144"/>
            <a:ext cx="2448272" cy="1583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702</TotalTime>
  <Words>765</Words>
  <Application>Microsoft Office PowerPoint</Application>
  <PresentationFormat>Předvádění na obrazovce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 DELANEY</vt:lpstr>
      <vt:lpstr>Arial</vt:lpstr>
      <vt:lpstr>Calibri</vt:lpstr>
      <vt:lpstr>Lucida Sans Unicode</vt:lpstr>
      <vt:lpstr>Verdana</vt:lpstr>
      <vt:lpstr>Wingdings 2</vt:lpstr>
      <vt:lpstr>Wingdings 3</vt:lpstr>
      <vt:lpstr>Shluk</vt:lpstr>
      <vt:lpstr>Hezký den devítko, dnes máte za úkol napsat si zápis, co je na konci prezentace do sešitu. Prezentaci jsme společně probrali v pondělí na on-line hodině.  Š.P.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Zápis do sešitu</vt:lpstr>
      <vt:lpstr>Prezentace aplikace PowerPoint</vt:lpstr>
      <vt:lpstr>            POLYETHYLEN    PE připravuje polymerací ethenu:       n CH2 ═ CH2  →  [- CH2 ▬ CH2 - ]n            ethylen               polyethylen  - současnosti nejpoužívanějším polymerem na světě - za rok se ho vyrobí 60 milionů tun   použití:  měkký – sáčky (mikroten), obaly na sešity, izolace elektrických kabelů, výroba hadic  tvrdý – hračky, kuchyňské potřeby </vt:lpstr>
      <vt:lpstr>Prezentace aplikace PowerPoint</vt:lpstr>
      <vt:lpstr>Prezentace aplikace PowerPoint</vt:lpstr>
      <vt:lpstr>    NYLON 15. 5.1940 přichází na trh nylon (objevený r.1930), jako náhražka hedvábí na punčochy.  použití: koberce, padáky, sítě, lana, punčochy, výplet tenisových raket…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Organická chemie, deriváty uhlovodíků, alkoholy</dc:title>
  <dc:subject>chemie</dc:subject>
  <dc:creator>Ing. Hana Zmrhalová</dc:creator>
  <cp:keywords>organická chemie, deriváty; alkoholy, fenoly</cp:keywords>
  <cp:lastModifiedBy>Šárka Petrů</cp:lastModifiedBy>
  <cp:revision>79</cp:revision>
  <dcterms:created xsi:type="dcterms:W3CDTF">2011-10-04T09:03:37Z</dcterms:created>
  <dcterms:modified xsi:type="dcterms:W3CDTF">2021-05-12T05:19:17Z</dcterms:modified>
</cp:coreProperties>
</file>