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81" r:id="rId9"/>
    <p:sldId id="280" r:id="rId10"/>
    <p:sldId id="279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167"/>
    <a:srgbClr val="CEC0B2"/>
    <a:srgbClr val="E0DBA0"/>
    <a:srgbClr val="9794AA"/>
    <a:srgbClr val="E293FB"/>
    <a:srgbClr val="FBD9E8"/>
    <a:srgbClr val="15B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2CB22DB-A166-4253-AB09-D965C315DF0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72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22DB-A166-4253-AB09-D965C315DF0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19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22DB-A166-4253-AB09-D965C315DF0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44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22DB-A166-4253-AB09-D965C315DF0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48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22DB-A166-4253-AB09-D965C315DF0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69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22DB-A166-4253-AB09-D965C315DF0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58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22DB-A166-4253-AB09-D965C315DF0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22DB-A166-4253-AB09-D965C315DF0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87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22DB-A166-4253-AB09-D965C315DF0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69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22DB-A166-4253-AB09-D965C315DF0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7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2CB22DB-A166-4253-AB09-D965C315DF0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361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2CB22DB-A166-4253-AB09-D965C315DF0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0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Přehled minerálů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(2. část)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8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9) Minerály organického původu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Liší se ode všech předcházejících tříd původem, protože vznikly rozkladem organismů</a:t>
            </a:r>
            <a:r>
              <a:rPr lang="cs-CZ" dirty="0" smtClean="0"/>
              <a:t>.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Nejznámějším </a:t>
            </a:r>
            <a:r>
              <a:rPr lang="cs-CZ" dirty="0"/>
              <a:t>zástupcem je </a:t>
            </a:r>
            <a:r>
              <a:rPr lang="cs-CZ" dirty="0" smtClean="0"/>
              <a:t>_________, </a:t>
            </a:r>
            <a:r>
              <a:rPr lang="cs-CZ" dirty="0"/>
              <a:t>který vznikl zkameněním pryskyřic </a:t>
            </a:r>
            <a:r>
              <a:rPr lang="cs-CZ" dirty="0" smtClean="0"/>
              <a:t>třetihorních </a:t>
            </a:r>
            <a:r>
              <a:rPr lang="cs-CZ" dirty="0"/>
              <a:t>stromů.</a:t>
            </a:r>
            <a:endParaRPr lang="cs-CZ" sz="2400" dirty="0" smtClean="0">
              <a:solidFill>
                <a:schemeClr val="accent1"/>
              </a:solidFill>
            </a:endParaRPr>
          </a:p>
          <a:p>
            <a:endParaRPr lang="cs-CZ" sz="2800" dirty="0">
              <a:solidFill>
                <a:schemeClr val="accent1"/>
              </a:solidFill>
            </a:endParaRPr>
          </a:p>
          <a:p>
            <a:r>
              <a:rPr lang="cs-CZ" sz="2800" dirty="0" smtClean="0">
                <a:solidFill>
                  <a:schemeClr val="accent1"/>
                </a:solidFill>
              </a:rPr>
              <a:t>Jantar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Nejznámější barvy jantaru </a:t>
            </a:r>
            <a:r>
              <a:rPr lang="cs-CZ" dirty="0" smtClean="0"/>
              <a:t>jsou </a:t>
            </a:r>
            <a:r>
              <a:rPr lang="cs-CZ" dirty="0"/>
              <a:t>zlatá, medově zlatá či medová, málokdo ví, že jantar může být také v mléčné, zelené i černé barvě průhledné až průsvitné.</a:t>
            </a:r>
            <a:endParaRPr lang="cs-CZ" sz="2400" dirty="0" smtClean="0">
              <a:solidFill>
                <a:schemeClr val="accent1"/>
              </a:solidFill>
            </a:endParaRPr>
          </a:p>
          <a:p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" lvl="1" indent="0">
              <a:buNone/>
            </a:pPr>
            <a:endParaRPr lang="cs-CZ" dirty="0">
              <a:solidFill>
                <a:srgbClr val="9794AA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8194" name="Picture 2" descr="Jantar přírodní s hmyzem fosilní - a-diamond.eu jewe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811" y="1872342"/>
            <a:ext cx="2739226" cy="205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5033554" y="2708366"/>
            <a:ext cx="2307772" cy="330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979818" y="2854625"/>
            <a:ext cx="94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jantar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85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Oxidy a hydroxidy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Oxidy jsou sloučeniny prvků s kyslíkem v různém poměru. Hydroxidy jsou sloučeniny vodíku, kyslíku a kovu.</a:t>
            </a:r>
          </a:p>
          <a:p>
            <a:endParaRPr lang="cs-CZ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Magnetit (Fe</a:t>
            </a:r>
            <a:r>
              <a:rPr lang="cs-CZ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cs-CZ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Je silně magnetický – je přitahován permanentním magnetem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Kompas pro mořeplavce po dobu 3000 let</a:t>
            </a:r>
          </a:p>
          <a:p>
            <a:pPr marL="4572" lvl="1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Hematit = krevel (Fe</a:t>
            </a:r>
            <a:r>
              <a:rPr lang="cs-CZ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cs-CZ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cs-CZ" sz="2800" b="1" baseline="-25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Jedna z nejdůležitějších železných rud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Využíván již našimi předky jako pigment při pohřebních </a:t>
            </a:r>
            <a:r>
              <a:rPr lang="cs-CZ" dirty="0" smtClean="0">
                <a:solidFill>
                  <a:schemeClr val="tx1"/>
                </a:solidFill>
              </a:rPr>
              <a:t>rituálech</a:t>
            </a: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Korund (Al</a:t>
            </a:r>
            <a:r>
              <a:rPr lang="cs-CZ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cs-CZ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Jeden z nejtvrdších minerálů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Zrnité agregáty </a:t>
            </a:r>
            <a:r>
              <a:rPr lang="cs-CZ" dirty="0" smtClean="0">
                <a:solidFill>
                  <a:schemeClr val="tx1"/>
                </a:solidFill>
              </a:rPr>
              <a:t>korundu </a:t>
            </a:r>
            <a:r>
              <a:rPr lang="cs-CZ" dirty="0">
                <a:solidFill>
                  <a:schemeClr val="tx1"/>
                </a:solidFill>
              </a:rPr>
              <a:t>(tzv. smirek) se používají jako brusivo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Drahokamové odrůdy: rubín, safír</a:t>
            </a:r>
          </a:p>
          <a:p>
            <a:pPr marL="4572" lvl="1" indent="0">
              <a:buNone/>
            </a:pPr>
            <a:endParaRPr lang="cs-CZ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" lvl="1" indent="0">
              <a:buNone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Viděli jste už někdy (nebo používali) tzv. smirkový papír?</a:t>
            </a:r>
          </a:p>
        </p:txBody>
      </p:sp>
      <p:pic>
        <p:nvPicPr>
          <p:cNvPr id="13314" name="Picture 2" descr="Magnet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34" y="3149878"/>
            <a:ext cx="1062334" cy="7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Krevel | Beef, Steak, Me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45" y="4656195"/>
            <a:ext cx="736824" cy="55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orundum-215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34" y="1208314"/>
            <a:ext cx="1054908" cy="94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Safír - drahokam | Vše o safírech | VVDiamon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581" y="2882895"/>
            <a:ext cx="1253423" cy="77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Rubín - drahokam | Vše o rubínech | VVDiamond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27" y="1861457"/>
            <a:ext cx="1012728" cy="6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Arch brusný papír suchý zip SAITAC AWD 70x120 P150 | eshop ABRASIV, a.s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91" y="4197832"/>
            <a:ext cx="2219935" cy="147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90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7541623" y="0"/>
            <a:ext cx="46503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762000"/>
            <a:ext cx="4650801" cy="54210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cs-CZ" sz="300" dirty="0">
              <a:solidFill>
                <a:schemeClr val="tx1"/>
              </a:solidFill>
            </a:endParaRPr>
          </a:p>
          <a:p>
            <a:r>
              <a:rPr lang="cs-CZ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Křemen (SiO</a:t>
            </a:r>
            <a:r>
              <a:rPr lang="cs-CZ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cs-CZ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Jeden z nejběžnějších minerálů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Velmi </a:t>
            </a:r>
            <a:r>
              <a:rPr lang="cs-CZ" sz="2400" b="1" dirty="0" smtClean="0">
                <a:solidFill>
                  <a:schemeClr val="tx1"/>
                </a:solidFill>
              </a:rPr>
              <a:t>odolný</a:t>
            </a:r>
            <a:r>
              <a:rPr lang="cs-CZ" sz="2400" dirty="0" smtClean="0">
                <a:solidFill>
                  <a:schemeClr val="tx1"/>
                </a:solidFill>
              </a:rPr>
              <a:t> vůči mechanickému i chemickému zvětrávání </a:t>
            </a:r>
            <a:r>
              <a:rPr lang="cs-CZ" sz="2400" dirty="0" smtClean="0"/>
              <a:t>→ často jej nacházíme na polích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Další formy křemene: záhněda, růženín, citrín, ametyst, křišťál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4572" lvl="1" indent="0">
              <a:buNone/>
            </a:pPr>
            <a:endParaRPr lang="cs-CZ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" lvl="1" indent="0">
              <a:buNone/>
            </a:pPr>
            <a:endParaRPr lang="cs-CZ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" lvl="1" indent="0">
              <a:buNone/>
            </a:pPr>
            <a:endParaRPr lang="cs-CZ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" lvl="1" indent="0">
              <a:buNone/>
            </a:pPr>
            <a:endParaRPr lang="cs-CZ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" lvl="1" indent="0">
              <a:buNone/>
            </a:pPr>
            <a:r>
              <a:rPr lang="cs-CZ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Poznáte jednotlivé formy křemene?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Typický sněhově bílý křemen z Vysoči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12" y="3698174"/>
            <a:ext cx="1951554" cy="146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áhněda šp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861" y="1527103"/>
            <a:ext cx="1509245" cy="113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tyst hrot - broušený - Svět minerálů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137" y="3194348"/>
            <a:ext cx="1554651" cy="116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ůženín - účinky, vlastnosti, význam, znamení, nabíjení, čištěn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455" y="3194348"/>
            <a:ext cx="1554651" cy="116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říjemně zbarvený pravý citrín z Vysočiny na prodej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325" y="4730841"/>
            <a:ext cx="1592480" cy="11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řišťál - účinky, vlastnosti, význam, znamení, nabíjení, čištěn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257" y="4766515"/>
            <a:ext cx="1486887" cy="111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520176" y="995487"/>
            <a:ext cx="169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</a:t>
            </a:r>
            <a:r>
              <a:rPr lang="cs-CZ" dirty="0" smtClean="0"/>
              <a:t>áhněda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9454030" y="2721514"/>
            <a:ext cx="169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růženín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9411131" y="5975544"/>
            <a:ext cx="169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citrín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396146" y="5942493"/>
            <a:ext cx="169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křišťál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376880" y="2734663"/>
            <a:ext cx="169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ametyst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85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7541623" y="0"/>
            <a:ext cx="46503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762000"/>
            <a:ext cx="5691051" cy="54210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cs-CZ" sz="300" dirty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Chalcedon </a:t>
            </a:r>
            <a:r>
              <a:rPr lang="cs-CZ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(SiO</a:t>
            </a:r>
            <a:r>
              <a:rPr lang="cs-CZ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cs-CZ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Stejné složení jako křemen, netvoří však krystaly</a:t>
            </a:r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Má typický lasturnatý lom </a:t>
            </a:r>
            <a:r>
              <a:rPr lang="cs-CZ" sz="2400" dirty="0" smtClean="0"/>
              <a:t>→ ostré hrany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1300"/>
              </a:spcBef>
              <a:buNone/>
            </a:pPr>
            <a:endParaRPr lang="cs-CZ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lvl="1" indent="0">
              <a:spcBef>
                <a:spcPts val="1300"/>
              </a:spcBef>
              <a:buNone/>
            </a:pPr>
            <a:r>
              <a:rPr lang="cs-CZ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Mezi jeho odrůdy patří také _____________.</a:t>
            </a:r>
          </a:p>
          <a:p>
            <a:pPr marL="0" lvl="1" indent="0">
              <a:spcBef>
                <a:spcPts val="1300"/>
              </a:spcBef>
              <a:buNone/>
            </a:pPr>
            <a:r>
              <a:rPr lang="cs-CZ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Ten </a:t>
            </a:r>
            <a:r>
              <a:rPr 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byl pro své relativně snadné opracování a lasturnatý lom jedním z nejvíce užívaných materiálů pro výrobu kamenných nástrojů v </a:t>
            </a:r>
            <a:r>
              <a:rPr lang="cs-CZ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době kamenné.</a:t>
            </a:r>
            <a:endParaRPr lang="cs-CZ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HALCEDON SUROVÝ - BRAZÍLIE (IF 67) | Auk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15" y="1054214"/>
            <a:ext cx="2514823" cy="188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čerstvý lom pazour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91" y="3281958"/>
            <a:ext cx="2531047" cy="189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ástupný symbol pro obsah 3"/>
          <p:cNvSpPr txBox="1">
            <a:spLocks/>
          </p:cNvSpPr>
          <p:nvPr/>
        </p:nvSpPr>
        <p:spPr>
          <a:xfrm>
            <a:off x="6011330" y="1998134"/>
            <a:ext cx="466344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93919" y="3103211"/>
            <a:ext cx="116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pazourek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86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</a:t>
            </a: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Uhličitany (karbonáty)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Kalcit (CaCo</a:t>
            </a:r>
            <a:r>
              <a:rPr lang="cs-CZ" sz="2800" b="1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r>
              <a:rPr lang="cs-CZ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Jeden z nejrozšířenějších minerálů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smtClean="0"/>
              <a:t>Horninotvorný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Je součástí </a:t>
            </a:r>
            <a:r>
              <a:rPr lang="cs-CZ" b="1" dirty="0" smtClean="0"/>
              <a:t>schránek</a:t>
            </a:r>
            <a:r>
              <a:rPr lang="cs-CZ" dirty="0" smtClean="0"/>
              <a:t> různých druhů organismů (korálů, měkkýšů) → jejich usazováním v minulosti vznikaly horniny – </a:t>
            </a:r>
            <a:r>
              <a:rPr lang="cs-CZ" b="1" dirty="0" smtClean="0"/>
              <a:t>vápence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Snadno rozpustný → vznik </a:t>
            </a:r>
            <a:r>
              <a:rPr lang="cs-CZ" b="1" dirty="0" smtClean="0"/>
              <a:t>krasových jevů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3646476" cy="376732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Mezi uhličitany dále patří siderit (ocelek) a dolomit.</a:t>
            </a:r>
          </a:p>
          <a:p>
            <a:endParaRPr lang="cs-CZ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cs-CZ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cs-CZ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 jsou to Dolomity?</a:t>
            </a:r>
          </a:p>
          <a:p>
            <a:r>
              <a:rPr lang="cs-CZ" sz="2000" dirty="0"/>
              <a:t>Dolomity jsou jedním z horských masivů Italských Alp.</a:t>
            </a:r>
            <a:endParaRPr lang="cs-CZ" sz="20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cs-CZ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Minerály Siderit z lokality Příbram, Česká repub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2" y="2806491"/>
            <a:ext cx="1392964" cy="104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Čína Dolomity Dodavatelé a výrobci &amp; Factory - Dolomity za velkoobchodní  cenu - Lime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2806446"/>
            <a:ext cx="1045663" cy="104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talské Dolomity - zájezd na ferraty nebo turistika | CK Mu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806" y="4293325"/>
            <a:ext cx="1613987" cy="12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ápencové pohoří Hochschw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25" y="4996175"/>
            <a:ext cx="1519756" cy="10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korýšů, lastura, Příroda, mušle, moře, pláž, ornament, muszlowce | Pikis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t="11253" r="12608" b="11386"/>
          <a:stretch/>
        </p:blipFill>
        <p:spPr bwMode="auto">
          <a:xfrm>
            <a:off x="2621281" y="4996174"/>
            <a:ext cx="1323492" cy="10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Krasové jeskyně v České republice | Viphotels.cz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r="9619"/>
          <a:stretch/>
        </p:blipFill>
        <p:spPr bwMode="auto">
          <a:xfrm>
            <a:off x="3944774" y="5000609"/>
            <a:ext cx="1097490" cy="101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2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6</a:t>
            </a:r>
            <a:r>
              <a:rPr lang="cs-CZ" dirty="0" smtClean="0">
                <a:solidFill>
                  <a:srgbClr val="FFC000"/>
                </a:solidFill>
              </a:rPr>
              <a:t>) Sírany (sulfáty)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</a:rPr>
              <a:t>Sádrovec (FeS</a:t>
            </a:r>
            <a:r>
              <a:rPr lang="cs-CZ" sz="2800" b="1" baseline="-25000" dirty="0" smtClean="0">
                <a:solidFill>
                  <a:srgbClr val="FFC000"/>
                </a:solidFill>
              </a:rPr>
              <a:t>2</a:t>
            </a:r>
            <a:r>
              <a:rPr lang="cs-CZ" sz="2800" b="1" dirty="0" smtClean="0">
                <a:solidFill>
                  <a:srgbClr val="FFC00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Nejhojnější síran v přírodě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Vznik: odpařování mořské vody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Pálením sádrovce se získává bílý prášek – sádra</a:t>
            </a: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pic>
        <p:nvPicPr>
          <p:cNvPr id="5122" name="Picture 2" descr="Sádrovec ČR 65g | Malachitová skříňka e-shop s kameny, šperky z minerálů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28" y="3966026"/>
            <a:ext cx="1886648" cy="153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ak urychlit hojení zlomeniny | Doktorka.cz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9" r="10120"/>
          <a:stretch/>
        </p:blipFill>
        <p:spPr bwMode="auto">
          <a:xfrm>
            <a:off x="3008376" y="3964925"/>
            <a:ext cx="1656937" cy="153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0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EC0B2"/>
                </a:solidFill>
              </a:rPr>
              <a:t>7</a:t>
            </a:r>
            <a:r>
              <a:rPr lang="cs-CZ" dirty="0" smtClean="0">
                <a:solidFill>
                  <a:srgbClr val="CEC0B2"/>
                </a:solidFill>
              </a:rPr>
              <a:t>) Fosforečnany</a:t>
            </a:r>
            <a:endParaRPr lang="cs-CZ" dirty="0">
              <a:solidFill>
                <a:srgbClr val="CEC0B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CEC0B2"/>
                </a:solidFill>
              </a:rPr>
              <a:t>Apatit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Důležitý zdroj </a:t>
            </a:r>
            <a:r>
              <a:rPr lang="cs-CZ" b="1" dirty="0" smtClean="0">
                <a:solidFill>
                  <a:schemeClr val="tx1"/>
                </a:solidFill>
              </a:rPr>
              <a:t>fosforu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/>
              <a:t>→ výroba kyseliny fosforečné → výroba průmyslových hnojiv</a:t>
            </a:r>
            <a:endParaRPr lang="cs-CZ" dirty="0">
              <a:solidFill>
                <a:schemeClr val="tx1"/>
              </a:solidFill>
            </a:endParaRPr>
          </a:p>
          <a:p>
            <a:pPr marL="4572" lvl="1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CEC0B2"/>
                </a:solidFill>
              </a:rPr>
              <a:t>Tyrkys</a:t>
            </a:r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Jeho název je odvozen od francouzského slova </a:t>
            </a:r>
            <a:r>
              <a:rPr lang="cs-CZ" dirty="0" err="1" smtClean="0">
                <a:solidFill>
                  <a:schemeClr val="tx1"/>
                </a:solidFill>
              </a:rPr>
              <a:t>turquois</a:t>
            </a:r>
            <a:r>
              <a:rPr lang="cs-CZ" dirty="0" smtClean="0">
                <a:solidFill>
                  <a:schemeClr val="tx1"/>
                </a:solidFill>
              </a:rPr>
              <a:t> (turecký) – do Evropy byl totiž dovážen z Persie přes Turecko</a:t>
            </a:r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 Orientu je dodnes považován za kámen štěstí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rgbClr val="CEC0B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4572" lvl="1" indent="0">
              <a:buNone/>
            </a:pPr>
            <a:endParaRPr lang="cs-CZ" dirty="0"/>
          </a:p>
          <a:p>
            <a:endParaRPr lang="cs-CZ" dirty="0" smtClean="0">
              <a:solidFill>
                <a:srgbClr val="CEC0B2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rgbClr val="9794AA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6152" name="Picture 8" descr="Apatit Asie | Apatit a fosfá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37" y="1998134"/>
            <a:ext cx="1548945" cy="116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řírodní kameny a jejich význam - 9. díl Tyrkys | Lavaliere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83" y="3906552"/>
            <a:ext cx="1787652" cy="185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Tyrkys - modrozelený drahý kám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268" y="4043754"/>
            <a:ext cx="2295609" cy="172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Apatit - unikátní vzorek krystalů apatitu v mateční hornině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87" y="1998133"/>
            <a:ext cx="1140358" cy="114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794AA"/>
                </a:solidFill>
              </a:rPr>
              <a:t>8) Křemičitany</a:t>
            </a:r>
            <a:endParaRPr lang="cs-CZ" dirty="0">
              <a:solidFill>
                <a:srgbClr val="9794A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9794AA"/>
                </a:solidFill>
              </a:rPr>
              <a:t>Olivín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Zelený minerál skelného vzhledu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Krystaly se brousí a jsou oblíbenými drahými kameny</a:t>
            </a: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9794AA"/>
                </a:solidFill>
              </a:rPr>
              <a:t>Granáty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Většinou tvoří kulatá zrna červené barvy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4572" lvl="1" indent="0">
              <a:buNone/>
            </a:pPr>
            <a:r>
              <a:rPr lang="cs-CZ" dirty="0" smtClean="0">
                <a:solidFill>
                  <a:srgbClr val="9794AA"/>
                </a:solidFill>
              </a:rPr>
              <a:t>Již Řekové a Římané používali granáty jako drahé kameny.</a:t>
            </a:r>
          </a:p>
          <a:p>
            <a:pPr marL="4572" lvl="1" indent="0">
              <a:buNone/>
            </a:pPr>
            <a:endParaRPr lang="cs-CZ" dirty="0">
              <a:solidFill>
                <a:srgbClr val="9794AA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 descr="Peridot / olivín - drahokam | Vše o peridotech | VVDiam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3615934"/>
            <a:ext cx="3409587" cy="21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ran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808" y="3881798"/>
            <a:ext cx="2822424" cy="21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uzeum českého granátu Praha – Expozice s prodejno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710" y="3881798"/>
            <a:ext cx="2134727" cy="212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inerály České republiky - Fotoalbum - Zlatý Chlum - Almand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157" y="1110752"/>
            <a:ext cx="6062345" cy="452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08376" y="5199646"/>
            <a:ext cx="339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Lokalita: Zlatý chlum (Jeseníky)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2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7541623" y="0"/>
            <a:ext cx="46503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762000"/>
            <a:ext cx="5691051" cy="54210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cs-CZ" sz="300" dirty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rgbClr val="9794AA"/>
                </a:solidFill>
              </a:rPr>
              <a:t>Živec</a:t>
            </a:r>
            <a:endParaRPr lang="cs-CZ" sz="2800" dirty="0">
              <a:solidFill>
                <a:srgbClr val="9794AA"/>
              </a:solidFill>
            </a:endParaRPr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Patří k nejhojnějším minerálům</a:t>
            </a:r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Živec draselný (ortoklas), živec </a:t>
            </a:r>
            <a:r>
              <a:rPr lang="cs-CZ" sz="2400" dirty="0" err="1" smtClean="0">
                <a:solidFill>
                  <a:schemeClr val="tx1"/>
                </a:solidFill>
              </a:rPr>
              <a:t>sodno</a:t>
            </a:r>
            <a:r>
              <a:rPr lang="cs-CZ" sz="2400" dirty="0" smtClean="0">
                <a:solidFill>
                  <a:schemeClr val="tx1"/>
                </a:solidFill>
              </a:rPr>
              <a:t>-vápenatý (plagioklas)</a:t>
            </a:r>
            <a:endParaRPr lang="cs-CZ" sz="2400" dirty="0">
              <a:solidFill>
                <a:schemeClr val="tx1"/>
              </a:solidFill>
            </a:endParaRPr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Důležitá surovina pro výrobu keramiky</a:t>
            </a:r>
          </a:p>
        </p:txBody>
      </p:sp>
      <p:sp>
        <p:nvSpPr>
          <p:cNvPr id="19" name="Zástupný symbol pro obsah 3"/>
          <p:cNvSpPr txBox="1">
            <a:spLocks/>
          </p:cNvSpPr>
          <p:nvPr/>
        </p:nvSpPr>
        <p:spPr>
          <a:xfrm>
            <a:off x="6011330" y="1998134"/>
            <a:ext cx="466344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8" name="Picture 10" descr="Co to je minerá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262" y="1375954"/>
            <a:ext cx="4145508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6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ní">
  <a:themeElements>
    <a:clrScheme name="Metropolitní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ní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ní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Metropole</Template>
  <TotalTime>507</TotalTime>
  <Words>462</Words>
  <Application>Microsoft Office PowerPoint</Application>
  <PresentationFormat>Širokoúhlá obrazovka</PresentationFormat>
  <Paragraphs>89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 Light</vt:lpstr>
      <vt:lpstr>Metropolitní</vt:lpstr>
      <vt:lpstr>Přehled minerálů</vt:lpstr>
      <vt:lpstr>4) Oxidy a hydroxidy</vt:lpstr>
      <vt:lpstr>Prezentace aplikace PowerPoint</vt:lpstr>
      <vt:lpstr>Prezentace aplikace PowerPoint</vt:lpstr>
      <vt:lpstr>5) Uhličitany (karbonáty)</vt:lpstr>
      <vt:lpstr>6) Sírany (sulfáty)</vt:lpstr>
      <vt:lpstr>7) Fosforečnany</vt:lpstr>
      <vt:lpstr>8) Křemičitany</vt:lpstr>
      <vt:lpstr>Prezentace aplikace PowerPoint</vt:lpstr>
      <vt:lpstr>9) Minerály organického původu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Přehled minerálů</dc:title>
  <dc:creator>Nezvalová Alena</dc:creator>
  <cp:lastModifiedBy>Jan Řezníček</cp:lastModifiedBy>
  <cp:revision>50</cp:revision>
  <dcterms:created xsi:type="dcterms:W3CDTF">2020-10-15T05:39:58Z</dcterms:created>
  <dcterms:modified xsi:type="dcterms:W3CDTF">2020-11-11T09:20:56Z</dcterms:modified>
</cp:coreProperties>
</file>