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71" r:id="rId4"/>
    <p:sldId id="260" r:id="rId5"/>
    <p:sldId id="261" r:id="rId6"/>
    <p:sldId id="259" r:id="rId7"/>
    <p:sldId id="262" r:id="rId8"/>
    <p:sldId id="265" r:id="rId9"/>
    <p:sldId id="264" r:id="rId10"/>
    <p:sldId id="266" r:id="rId11"/>
    <p:sldId id="263" r:id="rId12"/>
    <p:sldId id="267" r:id="rId13"/>
    <p:sldId id="268" r:id="rId14"/>
    <p:sldId id="273" r:id="rId15"/>
    <p:sldId id="275" r:id="rId16"/>
    <p:sldId id="276" r:id="rId17"/>
    <p:sldId id="277" r:id="rId18"/>
    <p:sldId id="278" r:id="rId19"/>
    <p:sldId id="269" r:id="rId20"/>
    <p:sldId id="270" r:id="rId21"/>
    <p:sldId id="272" r:id="rId22"/>
    <p:sldId id="279" r:id="rId23"/>
    <p:sldId id="25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40"/>
    <a:srgbClr val="FBC69B"/>
    <a:srgbClr val="FBD9AB"/>
    <a:srgbClr val="FDE8D7"/>
    <a:srgbClr val="F8A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Dobrý den devítko,</a:t>
            </a:r>
          </a:p>
          <a:p>
            <a:pPr marL="0" indent="0">
              <a:buNone/>
            </a:pPr>
            <a:r>
              <a:rPr lang="cs-CZ" dirty="0" smtClean="0"/>
              <a:t>nes </a:t>
            </a:r>
            <a:r>
              <a:rPr lang="cs-CZ" dirty="0" smtClean="0"/>
              <a:t>si </a:t>
            </a:r>
            <a:r>
              <a:rPr lang="cs-CZ" dirty="0" smtClean="0"/>
              <a:t>zopakujeme, co jsme si povídali minule, takže výrobu </a:t>
            </a:r>
            <a:r>
              <a:rPr lang="cs-CZ" dirty="0" smtClean="0"/>
              <a:t>železa a přidáme ještě ocel.</a:t>
            </a:r>
            <a:r>
              <a:rPr lang="cs-CZ" dirty="0" smtClean="0"/>
              <a:t> Nezapomeňte </a:t>
            </a:r>
            <a:r>
              <a:rPr lang="cs-CZ" dirty="0" smtClean="0"/>
              <a:t>si udělat zápis do sešitu!!!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60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rz.cz/images/struska_vyle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7704856" cy="43318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79912" y="249289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vylévání strusky</a:t>
            </a:r>
            <a:endParaRPr lang="cs-CZ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331640" y="188640"/>
            <a:ext cx="7632848" cy="1656184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struska</a:t>
            </a: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lave na roztaveném železe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a chrání ho před oxidací kyslíkem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- používá se ve stavebnictví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4" name="Picture 4" descr="http://www.ua.all.biz/img/ua/catalog/11327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18287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7272808" cy="187220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Blip>
                <a:blip r:embed="rId2"/>
              </a:buBlip>
              <a:defRPr/>
            </a:pP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v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ČR jsou vysoké pece v Ostravě –     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Steel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Ostrava </a:t>
            </a:r>
          </a:p>
          <a:p>
            <a:pPr lvl="0">
              <a:spcBef>
                <a:spcPct val="0"/>
              </a:spcBef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   a v Třineckých železárnách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61" name="Picture 5" descr="C:\Users\marsik\Desktop\dolni_oblast_panor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640960" cy="34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1124744"/>
            <a:ext cx="7056784" cy="244827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3200" dirty="0" smtClean="0"/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obsahuje </a:t>
            </a:r>
            <a:r>
              <a:rPr lang="cs-CZ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asi 4% C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dále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Si, P, S,…  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litina je pevná, tvrdá, ale křehká</a:t>
            </a:r>
          </a:p>
          <a:p>
            <a:pPr>
              <a:buFontTx/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- většina se dále upravuje na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ocel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radiátory, kotle, kašny, krby, grily,</a:t>
            </a:r>
          </a:p>
          <a:p>
            <a:pPr>
              <a:buFontTx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poklopy na kanál, brány, mříže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surové železo neboli litina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4" name="Picture 2" descr="http://kamna.unas.cz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85393"/>
            <a:ext cx="1741187" cy="2331639"/>
          </a:xfrm>
          <a:prstGeom prst="rect">
            <a:avLst/>
          </a:prstGeom>
          <a:noFill/>
        </p:spPr>
      </p:pic>
      <p:pic>
        <p:nvPicPr>
          <p:cNvPr id="23556" name="Picture 4" descr="http://g.denik.cz/1/60/5205897-praha-poklop-kanal-25_denik-380.jpg"/>
          <p:cNvPicPr>
            <a:picLocks noChangeAspect="1" noChangeArrowheads="1"/>
          </p:cNvPicPr>
          <p:nvPr/>
        </p:nvPicPr>
        <p:blipFill>
          <a:blip r:embed="rId4" cstate="print"/>
          <a:srcRect l="5968" r="5968"/>
          <a:stretch>
            <a:fillRect/>
          </a:stretch>
        </p:blipFill>
        <p:spPr bwMode="auto">
          <a:xfrm>
            <a:off x="107504" y="3933056"/>
            <a:ext cx="1860102" cy="1584176"/>
          </a:xfrm>
          <a:prstGeom prst="rect">
            <a:avLst/>
          </a:prstGeom>
          <a:noFill/>
        </p:spPr>
      </p:pic>
      <p:pic>
        <p:nvPicPr>
          <p:cNvPr id="23560" name="Picture 8" descr="http://www.mival.cz/storage/photo/eshop/large/litinovy_plot_vcetne_brany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2195736" cy="2927648"/>
          </a:xfrm>
          <a:prstGeom prst="rect">
            <a:avLst/>
          </a:prstGeom>
          <a:noFill/>
        </p:spPr>
      </p:pic>
      <p:pic>
        <p:nvPicPr>
          <p:cNvPr id="23562" name="Picture 10" descr="https://kotly.com.pl/produkty_img/2487/0611489ab34d2d28b25e9fbd743383ce.jpg"/>
          <p:cNvPicPr>
            <a:picLocks noChangeAspect="1" noChangeArrowheads="1"/>
          </p:cNvPicPr>
          <p:nvPr/>
        </p:nvPicPr>
        <p:blipFill>
          <a:blip r:embed="rId6" cstate="print"/>
          <a:srcRect l="15118" t="35906" r="23307" b="3780"/>
          <a:stretch>
            <a:fillRect/>
          </a:stretch>
        </p:blipFill>
        <p:spPr bwMode="auto">
          <a:xfrm>
            <a:off x="4355976" y="3717032"/>
            <a:ext cx="2338719" cy="2291037"/>
          </a:xfrm>
          <a:prstGeom prst="rect">
            <a:avLst/>
          </a:prstGeom>
          <a:noFill/>
        </p:spPr>
      </p:pic>
      <p:pic>
        <p:nvPicPr>
          <p:cNvPr id="23564" name="Picture 12" descr="http://www.tptools.cz/fotky10481/fotos/gen320/gen__vyr_1364gril-lit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653136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3528" y="332656"/>
            <a:ext cx="3744416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oceli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199952"/>
            <a:ext cx="8568952" cy="5397400"/>
          </a:xfrm>
          <a:solidFill>
            <a:srgbClr val="FBC69B"/>
          </a:solidFill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Ocel = slitina </a:t>
            </a:r>
            <a:r>
              <a:rPr lang="cs-CZ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 (obsah C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2,11% )</a:t>
            </a:r>
            <a:b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 obsah C </a:t>
            </a: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litina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surové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nemá vhodné fyzikální vlastnosti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není kujné ani pružné →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zušlechťování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Ocel = železo zušlechtěné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zkujňováním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snižování obsahu uhlíku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(Fe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C) a 		    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odstranění příměsí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(Si, S, Mg, 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-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ocel je pružnější a dá se obrábět</a:t>
            </a:r>
          </a:p>
          <a:p>
            <a:pPr>
              <a:buFontTx/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-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vlastnosti oceli </a:t>
            </a:r>
            <a:r>
              <a:rPr lang="cs-CZ" dirty="0">
                <a:latin typeface="Arial" pitchFamily="34" charset="0"/>
                <a:cs typeface="Arial" pitchFamily="34" charset="0"/>
              </a:rPr>
              <a:t>se vylepšují také přidáním </a:t>
            </a:r>
          </a:p>
          <a:p>
            <a:pPr>
              <a:buFontTx/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 některých dalších kovů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Cr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Ni, V, W, Ti,…)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FF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použití: </a:t>
            </a:r>
            <a:r>
              <a:rPr lang="cs-CZ" dirty="0">
                <a:latin typeface="Arial" pitchFamily="34" charset="0"/>
                <a:cs typeface="Arial" pitchFamily="34" charset="0"/>
              </a:rPr>
              <a:t>nářadí, kolejnice, mosty, stavební nástroje, 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               nerez ocel, lékařské nástroje, turbíny,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DE8D7"/>
          </a:solidFill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Výroba oceli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BD9AB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konvertorech (od 19. st. dodnes)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siemens-martinských pecích 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19. st do 60. let 20. st.)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elektrických pecích (od 20. st.)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04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BC69B"/>
          </a:soli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Bessemerův konvertor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oubor:Bessemer conve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86676" cy="494012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15338" y="6000768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[1]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5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DE8D7"/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oceli podle obsahu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071966"/>
          </a:xfrm>
          <a:solidFill>
            <a:srgbClr val="FBD9AB"/>
          </a:solidFill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1,4% C 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oceli měkké a tvárné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 1,4% C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oceli tvrdé a pružné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ocel se odlévá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 forem tzv.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kokil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odlitek =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ingot</a:t>
            </a:r>
          </a:p>
        </p:txBody>
      </p:sp>
      <p:pic>
        <p:nvPicPr>
          <p:cNvPr id="7170" name="Picture 2" descr="Soubor:Fotothek df n-34 0000253 Metallurge für Hüttent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911" y="1971379"/>
            <a:ext cx="4232032" cy="434817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358082" y="585789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[3]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6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FBC69B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Další zušlechťování ocelí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26055"/>
          </a:xfrm>
          <a:solidFill>
            <a:srgbClr val="FDE8D7"/>
          </a:solidFill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Kalení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- výrobek se zahřeje do žáru a prudce ochladí       							(ve vodě)</a:t>
            </a:r>
            <a:br>
              <a:rPr lang="cs-CZ" dirty="0" smtClean="0"/>
            </a:br>
            <a:r>
              <a:rPr lang="cs-CZ" dirty="0" smtClean="0"/>
              <a:t>- ocel tvrdá, ale křehká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Popouštění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zakalená ocel se zahřeje (200-300°C) a 						   pomalu se ochlazuje</a:t>
            </a:r>
            <a:br>
              <a:rPr lang="cs-CZ" dirty="0" smtClean="0"/>
            </a:br>
            <a:r>
              <a:rPr lang="cs-CZ" dirty="0" smtClean="0"/>
              <a:t>- odstraní se křehkost, ale ne tvrdost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Legování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přísady dalších kovů (Ti, W, Cr, Ni, …)</a:t>
            </a:r>
            <a:br>
              <a:rPr lang="cs-CZ" dirty="0" smtClean="0"/>
            </a:br>
            <a:r>
              <a:rPr lang="cs-CZ" dirty="0" smtClean="0"/>
              <a:t>- zlepšují se mechanické vlastnosti oceli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7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rgbClr val="FBD9AB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Druhy ocelí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solidFill>
            <a:srgbClr val="FDE8D7"/>
          </a:solidFill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dnes cca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2 500 druhů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dělení podle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nebo podle použití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podle použití: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oceli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nelegovaná, stavebnictví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nástrojové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středně až vysoce legované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      příměsi: Ni, Mo, W, Cr, V (podle použití)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pružinové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vyšší obsah C + Mn, Cr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korozivzdorné oceli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běžné mají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			18% Cr + 10% Ni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aradiweb.cz/wp-content/uploads/2010/08/naradi-1-30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668025" cy="223224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7/7f/Eiffelova_vez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700299" cy="3600399"/>
          </a:xfrm>
          <a:prstGeom prst="rect">
            <a:avLst/>
          </a:prstGeom>
          <a:noFill/>
        </p:spPr>
      </p:pic>
      <p:pic>
        <p:nvPicPr>
          <p:cNvPr id="24582" name="Picture 6" descr="http://www.vseprokuchyne.cz/cms/vseprokuchyne/products/kuchynske-nadobi/sada-hrncu-berghoff-z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6632"/>
            <a:ext cx="2983757" cy="2160240"/>
          </a:xfrm>
          <a:prstGeom prst="rect">
            <a:avLst/>
          </a:prstGeom>
          <a:noFill/>
        </p:spPr>
      </p:pic>
      <p:pic>
        <p:nvPicPr>
          <p:cNvPr id="24584" name="Picture 8" descr="http://www.stribrne-sperky-nausnice.cz/fotky18038/fotos/_vyrn_5507___naramky_chirurgicka_oc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836712"/>
            <a:ext cx="1728192" cy="1728192"/>
          </a:xfrm>
          <a:prstGeom prst="rect">
            <a:avLst/>
          </a:prstGeom>
          <a:noFill/>
        </p:spPr>
      </p:pic>
      <p:pic>
        <p:nvPicPr>
          <p:cNvPr id="24586" name="Picture 10" descr="http://www.edb.cz/grmat/poptavky/36470x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27918" y="4533122"/>
            <a:ext cx="2640292" cy="1728192"/>
          </a:xfrm>
          <a:prstGeom prst="rect">
            <a:avLst/>
          </a:prstGeom>
          <a:noFill/>
        </p:spPr>
      </p:pic>
      <p:pic>
        <p:nvPicPr>
          <p:cNvPr id="24590" name="Picture 14" descr="http://secondglobe.com/wp-content/uploads/2013/08/Harbour_Bridge_Syd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911"/>
            <a:ext cx="3528392" cy="2447473"/>
          </a:xfrm>
          <a:prstGeom prst="rect">
            <a:avLst/>
          </a:prstGeom>
          <a:noFill/>
        </p:spPr>
      </p:pic>
      <p:pic>
        <p:nvPicPr>
          <p:cNvPr id="24588" name="Picture 12" descr="http://www.svet-bydleni.cz/wp-content/uploads/2013/11/Akros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242088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79512" y="476672"/>
            <a:ext cx="6840760" cy="1008112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ŽELEZA A OCELI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http://i3.cn.cz/1151299946_200606260004_EE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833" y="2708920"/>
            <a:ext cx="4536504" cy="2876144"/>
          </a:xfrm>
          <a:prstGeom prst="rect">
            <a:avLst/>
          </a:prstGeom>
          <a:noFill/>
        </p:spPr>
      </p:pic>
      <p:pic>
        <p:nvPicPr>
          <p:cNvPr id="2051" name="Picture 3" descr="C:\Users\marsik\Desktop\Nepojmenovaný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5" y="2420888"/>
            <a:ext cx="4397813" cy="345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116632"/>
            <a:ext cx="3384376" cy="792088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doplň text: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980728"/>
            <a:ext cx="9036496" cy="5760640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Surové železo se vyrábí v hutích ve ………………... 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Surovinou pro výrobu železa jsou ……………….., 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……… a ……………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Mezi železné rudy patří ……….…., limonit, …..….…,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a siderit.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Ve vysoké peci za vysokých teplot probíhá redukce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…….…. . Surové železo neboli ……… se usazuje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na dně, na něm plave ………….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Jednou za 2 – 3 hodiny se provádí ………… železa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a strusky. Litina má vysoký obsah …..……, který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způsobuje, že je litina ..……., ale zároveň ………... .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Proto se většinou zpracovává v ..………..….. na …... .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Její vlastnosti se vylepšují přidáním ………, např. …….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12160" y="103357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vysoké peci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07904" y="5282044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pevná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84368" y="566124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6087" y="5661248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ocelárnách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84368" y="6074132"/>
            <a:ext cx="112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Ni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609329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kovů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68578" y="2257708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040654" y="2257708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55385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železa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355385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litina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26614" y="3985900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struska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441794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odpich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52120" y="4849996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uhlíku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99168" y="528204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křehká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652120" y="146562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železné rudy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189766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koks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63688" y="189766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vápenec</a:t>
            </a:r>
            <a:endParaRPr lang="cs-CZ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856"/>
            <a:ext cx="3779912" cy="232792"/>
          </a:xfrm>
          <a:solidFill>
            <a:srgbClr val="F8A15A"/>
          </a:solidFill>
        </p:spPr>
        <p:txBody>
          <a:bodyPr>
            <a:noAutofit/>
          </a:bodyPr>
          <a:lstStyle/>
          <a:p>
            <a:r>
              <a:rPr lang="cs-CZ" sz="3200" dirty="0" smtClean="0"/>
              <a:t>Zápis do sešitu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640960" cy="6696744"/>
          </a:xfrm>
          <a:solidFill>
            <a:srgbClr val="FBD9AB"/>
          </a:solidFill>
        </p:spPr>
        <p:txBody>
          <a:bodyPr>
            <a:normAutofit fontScale="47500" lnSpcReduction="20000"/>
          </a:bodyPr>
          <a:lstStyle/>
          <a:p>
            <a:r>
              <a:rPr lang="cs-CZ" sz="4200" b="1" dirty="0"/>
              <a:t>VÝROBA SUROVÉHO ŽELEZA </a:t>
            </a:r>
            <a:r>
              <a:rPr lang="cs-CZ" sz="4200" b="1" dirty="0" smtClean="0"/>
              <a:t>A</a:t>
            </a:r>
            <a:r>
              <a:rPr lang="cs-CZ" sz="4200" dirty="0"/>
              <a:t> </a:t>
            </a:r>
            <a:r>
              <a:rPr lang="cs-CZ" sz="4200" b="1" dirty="0" smtClean="0"/>
              <a:t>OCELI</a:t>
            </a:r>
            <a:endParaRPr lang="cs-CZ" sz="4200" dirty="0"/>
          </a:p>
          <a:p>
            <a:r>
              <a:rPr lang="cs-CZ" sz="4200" dirty="0"/>
              <a:t> </a:t>
            </a:r>
            <a:r>
              <a:rPr lang="cs-CZ" sz="4200" dirty="0" err="1"/>
              <a:t>Fe</a:t>
            </a:r>
            <a:r>
              <a:rPr lang="cs-CZ" sz="4200" dirty="0"/>
              <a:t> = nejrozšířenějším kovem současnosti.</a:t>
            </a:r>
          </a:p>
          <a:p>
            <a:r>
              <a:rPr lang="cs-CZ" sz="4200" b="1" u="sng" dirty="0"/>
              <a:t>Výroba </a:t>
            </a:r>
            <a:r>
              <a:rPr lang="cs-CZ" sz="4200" b="1" u="sng" dirty="0" err="1"/>
              <a:t>Fe</a:t>
            </a:r>
            <a:r>
              <a:rPr lang="cs-CZ" sz="4200" dirty="0"/>
              <a:t>: - především z kyslíkatých rud obsahujících </a:t>
            </a:r>
            <a:r>
              <a:rPr lang="cs-CZ" sz="4200" b="1" dirty="0"/>
              <a:t>oxid železitý Fe</a:t>
            </a:r>
            <a:r>
              <a:rPr lang="cs-CZ" sz="4200" b="1" baseline="-25000" dirty="0"/>
              <a:t>2</a:t>
            </a:r>
            <a:r>
              <a:rPr lang="cs-CZ" sz="4200" b="1" dirty="0"/>
              <a:t>O</a:t>
            </a:r>
            <a:r>
              <a:rPr lang="cs-CZ" sz="4200" b="1" baseline="-25000" dirty="0"/>
              <a:t>3</a:t>
            </a:r>
            <a:r>
              <a:rPr lang="cs-CZ" sz="4200" b="1" dirty="0"/>
              <a:t>. </a:t>
            </a:r>
            <a:endParaRPr lang="cs-CZ" sz="4200" dirty="0"/>
          </a:p>
          <a:p>
            <a:pPr marL="0" indent="0">
              <a:buNone/>
            </a:pPr>
            <a:r>
              <a:rPr lang="cs-CZ" sz="4200" dirty="0"/>
              <a:t> </a:t>
            </a:r>
          </a:p>
          <a:p>
            <a:r>
              <a:rPr lang="cs-CZ" sz="4200" b="1" u="sng" dirty="0"/>
              <a:t>Nerosty obsažené v železných rudách: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u="sng" dirty="0"/>
              <a:t>Magnetovec</a:t>
            </a:r>
            <a:r>
              <a:rPr lang="cs-CZ" sz="4200" dirty="0"/>
              <a:t> (magnetit) Fe</a:t>
            </a:r>
            <a:r>
              <a:rPr lang="cs-CZ" sz="4200" baseline="-25000" dirty="0"/>
              <a:t>3</a:t>
            </a:r>
            <a:r>
              <a:rPr lang="cs-CZ" sz="4200" dirty="0"/>
              <a:t>O</a:t>
            </a:r>
            <a:r>
              <a:rPr lang="cs-CZ" sz="4200" baseline="-25000" dirty="0"/>
              <a:t>4</a:t>
            </a:r>
            <a:r>
              <a:rPr lang="cs-CZ" sz="4200" dirty="0"/>
              <a:t> (oxid železnatoželezitý) </a:t>
            </a:r>
          </a:p>
          <a:p>
            <a:pPr lvl="0" fontAlgn="base"/>
            <a:r>
              <a:rPr lang="cs-CZ" sz="4200" u="sng" dirty="0"/>
              <a:t>Krevel</a:t>
            </a:r>
            <a:r>
              <a:rPr lang="cs-CZ" sz="4200" dirty="0"/>
              <a:t> (hematit) Fe</a:t>
            </a:r>
            <a:r>
              <a:rPr lang="cs-CZ" sz="4200" baseline="-25000" dirty="0"/>
              <a:t>2</a:t>
            </a:r>
            <a:r>
              <a:rPr lang="cs-CZ" sz="4200" dirty="0"/>
              <a:t>O</a:t>
            </a:r>
            <a:r>
              <a:rPr lang="cs-CZ" sz="4200" baseline="-25000" dirty="0"/>
              <a:t>3</a:t>
            </a:r>
            <a:r>
              <a:rPr lang="cs-CZ" sz="4200" dirty="0"/>
              <a:t> (oxid železitý) </a:t>
            </a:r>
          </a:p>
          <a:p>
            <a:pPr lvl="0" fontAlgn="base"/>
            <a:r>
              <a:rPr lang="cs-CZ" sz="4200" u="sng" dirty="0"/>
              <a:t>Hnědel</a:t>
            </a:r>
            <a:r>
              <a:rPr lang="cs-CZ" sz="4200" dirty="0"/>
              <a:t> (limonit) Fe</a:t>
            </a:r>
            <a:r>
              <a:rPr lang="cs-CZ" sz="4200" baseline="-25000" dirty="0"/>
              <a:t>2</a:t>
            </a:r>
            <a:r>
              <a:rPr lang="cs-CZ" sz="4200" dirty="0"/>
              <a:t>O</a:t>
            </a:r>
            <a:r>
              <a:rPr lang="cs-CZ" sz="4200" baseline="-25000" dirty="0"/>
              <a:t>3</a:t>
            </a:r>
            <a:r>
              <a:rPr lang="cs-CZ" sz="4200" dirty="0"/>
              <a:t>.nH</a:t>
            </a:r>
            <a:r>
              <a:rPr lang="cs-CZ" sz="4200" baseline="-25000" dirty="0"/>
              <a:t>2</a:t>
            </a:r>
            <a:r>
              <a:rPr lang="cs-CZ" sz="4200" dirty="0"/>
              <a:t>O (hydrát oxidu železitého) </a:t>
            </a:r>
          </a:p>
          <a:p>
            <a:pPr lvl="0" fontAlgn="base"/>
            <a:r>
              <a:rPr lang="cs-CZ" sz="4200" u="sng" dirty="0"/>
              <a:t>Ocelek</a:t>
            </a:r>
            <a:r>
              <a:rPr lang="cs-CZ" sz="4200" dirty="0"/>
              <a:t> (siderit) FeCO</a:t>
            </a:r>
            <a:r>
              <a:rPr lang="cs-CZ" sz="4200" baseline="-25000" dirty="0"/>
              <a:t>3</a:t>
            </a:r>
            <a:r>
              <a:rPr lang="cs-CZ" sz="4200" dirty="0"/>
              <a:t> (uhličitan železnatý) </a:t>
            </a:r>
            <a:endParaRPr lang="cs-CZ" sz="4200" dirty="0" smtClean="0"/>
          </a:p>
          <a:p>
            <a:pPr lvl="0" fontAlgn="base"/>
            <a:r>
              <a:rPr lang="cs-CZ" sz="3600" dirty="0" smtClean="0"/>
              <a:t> </a:t>
            </a:r>
            <a:endParaRPr lang="cs-CZ" sz="3600" dirty="0"/>
          </a:p>
          <a:p>
            <a:r>
              <a:rPr lang="cs-CZ" sz="4200" b="1" u="sng" dirty="0"/>
              <a:t>Hlušina</a:t>
            </a:r>
            <a:r>
              <a:rPr lang="cs-CZ" sz="4200" dirty="0"/>
              <a:t> – příměs, která obsah </a:t>
            </a:r>
            <a:r>
              <a:rPr lang="cs-CZ" sz="4200" dirty="0">
                <a:solidFill>
                  <a:srgbClr val="FF0000"/>
                </a:solidFill>
              </a:rPr>
              <a:t>železa snižuje!</a:t>
            </a:r>
            <a:r>
              <a:rPr lang="cs-CZ" sz="4200" dirty="0"/>
              <a:t>!! (ve většině rud</a:t>
            </a:r>
            <a:r>
              <a:rPr lang="cs-CZ" sz="4200" dirty="0" smtClean="0"/>
              <a:t>)</a:t>
            </a:r>
          </a:p>
          <a:p>
            <a:pPr lvl="0"/>
            <a:r>
              <a:rPr lang="cs-CZ" altLang="cs-CZ" sz="4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 hlušiny a vápence vzniká kapalná </a:t>
            </a:r>
            <a:r>
              <a:rPr lang="cs-CZ" altLang="cs-CZ" sz="4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struska</a:t>
            </a:r>
            <a:r>
              <a:rPr lang="cs-CZ" altLang="cs-CZ" sz="4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která chrání povrch roztaveného železa před oxidací. </a:t>
            </a:r>
            <a:endParaRPr lang="cs-CZ" sz="4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200" dirty="0"/>
              <a:t>Železo se získává z rud jejich </a:t>
            </a:r>
            <a:r>
              <a:rPr lang="cs-CZ" sz="4200" b="1" u="sng" dirty="0"/>
              <a:t>redukcí oxidem uhelnatým CO a uhlíkem C</a:t>
            </a:r>
            <a:r>
              <a:rPr lang="cs-CZ" sz="4200" dirty="0"/>
              <a:t> ve vysoké peci.  </a:t>
            </a:r>
            <a:r>
              <a:rPr lang="cs-CZ" sz="4200" dirty="0" smtClean="0"/>
              <a:t>(</a:t>
            </a:r>
            <a:r>
              <a:rPr lang="cs-CZ" sz="4200" dirty="0" smtClean="0">
                <a:solidFill>
                  <a:srgbClr val="FF0000"/>
                </a:solidFill>
              </a:rPr>
              <a:t>Redoxní reakce)</a:t>
            </a:r>
            <a:endParaRPr lang="cs-CZ" sz="4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200" dirty="0"/>
              <a:t> </a:t>
            </a:r>
          </a:p>
          <a:p>
            <a:pPr marL="0" indent="0" algn="ctr">
              <a:buNone/>
            </a:pPr>
            <a:r>
              <a:rPr lang="cs-CZ" sz="4200" b="1" u="sng" dirty="0"/>
              <a:t>VYSOKÁ PEC: </a:t>
            </a:r>
            <a:endParaRPr lang="cs-CZ" sz="4200" u="sng" dirty="0"/>
          </a:p>
          <a:p>
            <a:r>
              <a:rPr lang="cs-CZ" sz="4200" dirty="0"/>
              <a:t>Vysoká pec se shora nepřetržitě plní (až několik let) :</a:t>
            </a:r>
          </a:p>
          <a:p>
            <a:pPr lvl="0" fontAlgn="base"/>
            <a:r>
              <a:rPr lang="cs-CZ" sz="4200" b="1" u="sng" dirty="0"/>
              <a:t>Koksem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b="1" u="sng" dirty="0"/>
              <a:t>Železnou rudou</a:t>
            </a:r>
            <a:r>
              <a:rPr lang="cs-CZ" sz="4200" b="1" dirty="0"/>
              <a:t> </a:t>
            </a:r>
            <a:endParaRPr lang="cs-CZ" sz="4200" dirty="0"/>
          </a:p>
          <a:p>
            <a:pPr lvl="0" fontAlgn="base"/>
            <a:r>
              <a:rPr lang="cs-CZ" sz="4200" b="1" u="sng" dirty="0"/>
              <a:t>Vápencem</a:t>
            </a:r>
            <a:r>
              <a:rPr lang="cs-CZ" sz="4200" b="1" dirty="0"/>
              <a:t> </a:t>
            </a:r>
            <a:endParaRPr lang="cs-CZ" sz="4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300027"/>
            <a:ext cx="9144000" cy="8279190"/>
          </a:xfrm>
          <a:prstGeom prst="rect">
            <a:avLst/>
          </a:prstGeom>
          <a:solidFill>
            <a:srgbClr val="FDE8D7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SUROVÉ ŽELEZO: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obsahuje uhlík (asi 4%)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mnohé jiné prvky např. Si, P, S a příměsi kovů.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velká tvrdost, ale je křehké.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zpracování odléváním do forem (litina).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kumimoji="0" lang="cs-CZ" altLang="cs-CZ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litiny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vyrábějí topná </a:t>
            </a:r>
            <a:r>
              <a:rPr kumimoji="0" lang="cs-CZ" altLang="cs-CZ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tělesa, části strojů, potrubí, kuchyňské nádobí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cs-CZ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V</a:t>
            </a:r>
            <a:r>
              <a:rPr lang="cs-CZ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ýroba oceli</a:t>
            </a:r>
          </a:p>
          <a:p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Ocel = slitina </a:t>
            </a:r>
            <a:r>
              <a:rPr lang="cs-CZ" sz="2000" b="1" dirty="0" err="1">
                <a:solidFill>
                  <a:srgbClr val="0070C0"/>
                </a:solidFill>
                <a:cs typeface="Arial" panose="020B0604020202020204" pitchFamily="34" charset="0"/>
              </a:rPr>
              <a:t>Fe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 + C (obsah C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&lt;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 2,11% </a:t>
            </a:r>
            <a:r>
              <a:rPr lang="cs-CZ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), dnes cca 2500 druhů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cs-CZ" sz="2000" dirty="0">
                <a:cs typeface="Arial" panose="020B0604020202020204" pitchFamily="34" charset="0"/>
              </a:rPr>
              <a:t>vyšší obsah C </a:t>
            </a: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= litina</a:t>
            </a:r>
          </a:p>
          <a:p>
            <a:r>
              <a:rPr lang="cs-CZ" sz="2000" dirty="0">
                <a:cs typeface="Arial" panose="020B0604020202020204" pitchFamily="34" charset="0"/>
              </a:rPr>
              <a:t>surové </a:t>
            </a:r>
            <a:r>
              <a:rPr lang="cs-CZ" sz="2000" dirty="0" err="1">
                <a:cs typeface="Arial" panose="020B0604020202020204" pitchFamily="34" charset="0"/>
              </a:rPr>
              <a:t>Fe</a:t>
            </a:r>
            <a:r>
              <a:rPr lang="cs-CZ" sz="2000" dirty="0">
                <a:cs typeface="Arial" panose="020B0604020202020204" pitchFamily="34" charset="0"/>
              </a:rPr>
              <a:t> nemá vhodné fyzikální vlastnosti</a:t>
            </a:r>
            <a:br>
              <a:rPr lang="cs-CZ" sz="2000" dirty="0">
                <a:cs typeface="Arial" panose="020B0604020202020204" pitchFamily="34" charset="0"/>
              </a:rPr>
            </a:br>
            <a:r>
              <a:rPr lang="cs-CZ" sz="2000" dirty="0">
                <a:cs typeface="Arial" panose="020B0604020202020204" pitchFamily="34" charset="0"/>
              </a:rPr>
              <a:t>není kujné ani pružné → nutné </a:t>
            </a:r>
            <a:r>
              <a:rPr lang="cs-CZ" sz="2000" b="1" dirty="0">
                <a:cs typeface="Arial" panose="020B0604020202020204" pitchFamily="34" charset="0"/>
              </a:rPr>
              <a:t>zušlechťování</a:t>
            </a:r>
            <a:r>
              <a:rPr lang="cs-CZ" sz="2000" dirty="0">
                <a:cs typeface="Arial" panose="020B0604020202020204" pitchFamily="34" charset="0"/>
              </a:rPr>
              <a:t/>
            </a:r>
            <a:br>
              <a:rPr lang="cs-CZ" sz="2000" dirty="0">
                <a:cs typeface="Arial" panose="020B0604020202020204" pitchFamily="34" charset="0"/>
              </a:rPr>
            </a:br>
            <a:endParaRPr lang="cs-CZ" sz="2000" dirty="0">
              <a:cs typeface="Arial" panose="020B0604020202020204" pitchFamily="34" charset="0"/>
            </a:endParaRPr>
          </a:p>
          <a:p>
            <a:r>
              <a:rPr lang="cs-CZ" sz="2000" dirty="0">
                <a:cs typeface="Arial" panose="020B0604020202020204" pitchFamily="34" charset="0"/>
              </a:rPr>
              <a:t>Ocel = železo zušlechtěné </a:t>
            </a:r>
            <a:r>
              <a:rPr lang="cs-CZ" sz="2000" b="1" dirty="0" smtClean="0">
                <a:cs typeface="Arial" panose="020B0604020202020204" pitchFamily="34" charset="0"/>
              </a:rPr>
              <a:t>zkujňováním (v konvektorech, pecích)</a:t>
            </a:r>
            <a:r>
              <a:rPr lang="cs-CZ" sz="2000" dirty="0">
                <a:cs typeface="Arial" panose="020B0604020202020204" pitchFamily="34" charset="0"/>
              </a:rPr>
              <a:t/>
            </a:r>
            <a:br>
              <a:rPr lang="cs-CZ" sz="2000" dirty="0"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70C0"/>
                </a:solidFill>
                <a:cs typeface="Arial" panose="020B0604020202020204" pitchFamily="34" charset="0"/>
              </a:rPr>
              <a:t>princip:</a:t>
            </a:r>
            <a:r>
              <a:rPr lang="cs-CZ" sz="2000" dirty="0">
                <a:cs typeface="Arial" panose="020B0604020202020204" pitchFamily="34" charset="0"/>
              </a:rPr>
              <a:t> </a:t>
            </a:r>
            <a:r>
              <a:rPr lang="cs-CZ" sz="2000" b="1" dirty="0">
                <a:cs typeface="Arial" panose="020B0604020202020204" pitchFamily="34" charset="0"/>
              </a:rPr>
              <a:t>snižování obsahu uhlíku </a:t>
            </a:r>
            <a:r>
              <a:rPr lang="cs-CZ" sz="2000" dirty="0">
                <a:cs typeface="Arial" panose="020B0604020202020204" pitchFamily="34" charset="0"/>
              </a:rPr>
              <a:t>(Fe</a:t>
            </a:r>
            <a:r>
              <a:rPr lang="cs-CZ" sz="2000" baseline="-25000" dirty="0">
                <a:cs typeface="Arial" panose="020B0604020202020204" pitchFamily="34" charset="0"/>
              </a:rPr>
              <a:t>3</a:t>
            </a:r>
            <a:r>
              <a:rPr lang="cs-CZ" sz="2000" dirty="0">
                <a:cs typeface="Arial" panose="020B0604020202020204" pitchFamily="34" charset="0"/>
              </a:rPr>
              <a:t>C) </a:t>
            </a:r>
            <a:r>
              <a:rPr lang="cs-CZ" sz="2000" dirty="0" smtClean="0">
                <a:cs typeface="Arial" panose="020B0604020202020204" pitchFamily="34" charset="0"/>
              </a:rPr>
              <a:t> </a:t>
            </a:r>
            <a:r>
              <a:rPr lang="cs-CZ" sz="2000" b="1" dirty="0">
                <a:cs typeface="Arial" panose="020B0604020202020204" pitchFamily="34" charset="0"/>
              </a:rPr>
              <a:t>odstranění příměsí </a:t>
            </a:r>
            <a:r>
              <a:rPr lang="cs-CZ" sz="2000" dirty="0">
                <a:cs typeface="Arial" panose="020B0604020202020204" pitchFamily="34" charset="0"/>
              </a:rPr>
              <a:t>(Si, S, Mg, P)</a:t>
            </a:r>
          </a:p>
          <a:p>
            <a:pPr>
              <a:buFontTx/>
              <a:buNone/>
            </a:pPr>
            <a:r>
              <a:rPr lang="cs-CZ" sz="2000" dirty="0">
                <a:cs typeface="Arial" panose="020B0604020202020204" pitchFamily="34" charset="0"/>
              </a:rPr>
              <a:t> - </a:t>
            </a:r>
            <a:r>
              <a:rPr lang="cs-CZ" sz="2000" dirty="0">
                <a:solidFill>
                  <a:srgbClr val="FF0000"/>
                </a:solidFill>
                <a:cs typeface="Arial" pitchFamily="34" charset="0"/>
              </a:rPr>
              <a:t>ocel je pružnější a dá se obrábět</a:t>
            </a:r>
          </a:p>
          <a:p>
            <a:pPr>
              <a:buFontTx/>
              <a:buNone/>
            </a:pPr>
            <a:r>
              <a:rPr lang="cs-CZ" sz="2000" b="1" dirty="0">
                <a:cs typeface="Arial" pitchFamily="34" charset="0"/>
              </a:rPr>
              <a:t> </a:t>
            </a:r>
            <a:r>
              <a:rPr lang="cs-CZ" sz="2000" dirty="0">
                <a:cs typeface="Arial" pitchFamily="34" charset="0"/>
              </a:rPr>
              <a:t>-</a:t>
            </a:r>
            <a:r>
              <a:rPr lang="cs-CZ" sz="2000" b="1" dirty="0">
                <a:cs typeface="Arial" pitchFamily="34" charset="0"/>
              </a:rPr>
              <a:t> vlastnosti oceli </a:t>
            </a:r>
            <a:r>
              <a:rPr lang="cs-CZ" sz="2000" dirty="0">
                <a:cs typeface="Arial" pitchFamily="34" charset="0"/>
              </a:rPr>
              <a:t>se vylepšují také </a:t>
            </a:r>
            <a:r>
              <a:rPr lang="cs-CZ" sz="2000" dirty="0" smtClean="0">
                <a:cs typeface="Arial" pitchFamily="34" charset="0"/>
              </a:rPr>
              <a:t>přidáním některých </a:t>
            </a:r>
            <a:r>
              <a:rPr lang="cs-CZ" sz="2000" dirty="0">
                <a:cs typeface="Arial" pitchFamily="34" charset="0"/>
              </a:rPr>
              <a:t>dalších kovů </a:t>
            </a:r>
            <a:r>
              <a:rPr lang="cs-CZ" sz="2000" b="1" dirty="0">
                <a:cs typeface="Arial" pitchFamily="34" charset="0"/>
              </a:rPr>
              <a:t>(</a:t>
            </a:r>
            <a:r>
              <a:rPr lang="cs-CZ" sz="2000" b="1" dirty="0" err="1">
                <a:cs typeface="Arial" pitchFamily="34" charset="0"/>
              </a:rPr>
              <a:t>Cr</a:t>
            </a:r>
            <a:r>
              <a:rPr lang="cs-CZ" sz="2000" b="1" dirty="0">
                <a:cs typeface="Arial" pitchFamily="34" charset="0"/>
              </a:rPr>
              <a:t>, Ni, V, W, Ti,…)</a:t>
            </a:r>
          </a:p>
          <a:p>
            <a:r>
              <a:rPr lang="cs-CZ" sz="2000" b="1" dirty="0">
                <a:solidFill>
                  <a:srgbClr val="FFFF47"/>
                </a:solidFill>
                <a:cs typeface="Arial" pitchFamily="34" charset="0"/>
              </a:rPr>
              <a:t> </a:t>
            </a:r>
            <a:r>
              <a:rPr lang="cs-CZ" sz="2000" dirty="0">
                <a:cs typeface="Arial" pitchFamily="34" charset="0"/>
              </a:rPr>
              <a:t>-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použití: </a:t>
            </a:r>
            <a:r>
              <a:rPr lang="cs-CZ" sz="2000" dirty="0">
                <a:cs typeface="Arial" pitchFamily="34" charset="0"/>
              </a:rPr>
              <a:t>nářadí, kolejnice, mosty, stavební nástroje, </a:t>
            </a:r>
          </a:p>
          <a:p>
            <a:r>
              <a:rPr lang="cs-CZ" sz="2000" dirty="0">
                <a:cs typeface="Arial" pitchFamily="34" charset="0"/>
              </a:rPr>
              <a:t>                 nerez ocel, lékařské nástroje, turbíny, </a:t>
            </a:r>
            <a:endParaRPr lang="cs-CZ" sz="2000" dirty="0" smtClean="0">
              <a:cs typeface="Arial" pitchFamily="34" charset="0"/>
            </a:endParaRPr>
          </a:p>
          <a:p>
            <a:endParaRPr lang="cs-CZ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58688" y="1031652"/>
            <a:ext cx="9144000" cy="0"/>
          </a:xfrm>
          <a:prstGeom prst="rect">
            <a:avLst/>
          </a:prstGeom>
          <a:solidFill>
            <a:srgbClr val="FBC69B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80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http://i3.cn.cz/1151299946_200606260004_EEE_1.jpg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slideshare.net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kchtul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-kovy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pavelzubek.cz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/vysoka-pec-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arcelormittal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ostrava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-238.jpg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topgeo.de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/magnetit_11144.jpg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http://upload.wikimedia.org/wikipedia/commons/f/fc/Mineral_Olixisto_GDFL101.jpg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http://upload.wikimedia.org/wikipedia/commons/2/2a/Mineral_Limonita_GDFL120.jpg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https://web.natur.cuni.cz/ugmnz/mineral/mineral/fotv/siderit_2.jpg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http://img.ihned.cz/attachment.php/930/31043930/iost58EF7MNOjl6PQdfhqrz1w29ARVmn/nwr-koksovna-okk-kokosovny.JPG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abcservice.cz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_sortiment/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sor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_2435.jpg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http://im.novinky.cz/mynews/512/55127-top_foto1-nr7uf.jpg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dolnioblastvitkovice.cz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download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/id/14116/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inline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http://kodiak.rajce.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/Ing._Stach_-_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Vysoke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_pece_Nova_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hut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/#Odpich_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suroveho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zeleza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_pres_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piskove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_loze_do_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veronik.JPG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trz.cz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/struska_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vylevani.jpg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ua.all.biz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/1132722.jpeg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http://kamna.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unas.cz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/image001.jpg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http://g.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/1/60/5205897-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-poklop-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kanal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-25_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-380.jpg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mival.cz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eshop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litinovy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_plot_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vcetne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brany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_01.jpg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https://kotly.com.pl/produkty_img/2487/0611489ab34d2d28b25e9fbd743383ce.jpg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tptools.cz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/fotky10481/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/gen320/gen__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_1364gril-litina.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naradiweb.cz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/2010/08/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naradi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-1-300x251.jpg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http://upload.wikimedia.org/wikipedia/commons/7/7f/Eiffelova_vez_2006.jpg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cms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vseprokuchyne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kuchynske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nadobi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/sada-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hrncu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berghoff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-zeno.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stribrne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sperky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nausnice.cz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/fotky18038/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_5507___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naramky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chirurgicka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_ocel.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edb.cz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grmat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poptavky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/36470x1.jpg</a:t>
            </a:r>
          </a:p>
          <a:p>
            <a:r>
              <a:rPr lang="cs-CZ" sz="13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-bydleni.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3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300" dirty="0" smtClean="0">
                <a:latin typeface="Arial" pitchFamily="34" charset="0"/>
                <a:cs typeface="Arial" pitchFamily="34" charset="0"/>
              </a:rPr>
              <a:t>/2013/11/Akros1.jpg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57321" cy="34472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 err="1"/>
              <a:t>Fe</a:t>
            </a:r>
            <a:r>
              <a:rPr lang="cs-CZ" dirty="0"/>
              <a:t> = nejrozšířenějším kovem současnosti.</a:t>
            </a:r>
            <a:br>
              <a:rPr lang="cs-CZ" dirty="0"/>
            </a:br>
            <a:r>
              <a:rPr lang="cs-CZ" b="1" u="sng" dirty="0"/>
              <a:t>Výroba </a:t>
            </a:r>
            <a:r>
              <a:rPr lang="cs-CZ" b="1" u="sng" dirty="0" err="1"/>
              <a:t>Fe</a:t>
            </a:r>
            <a:r>
              <a:rPr lang="cs-CZ" dirty="0"/>
              <a:t>: - především z kyslíkatých rud obsahujících </a:t>
            </a:r>
            <a:r>
              <a:rPr lang="cs-CZ" b="1" dirty="0"/>
              <a:t>oxid železitý Fe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  <a:r>
              <a:rPr lang="cs-CZ" b="1" baseline="-25000" dirty="0"/>
              <a:t>3</a:t>
            </a:r>
            <a:r>
              <a:rPr lang="cs-CZ" b="1" dirty="0"/>
              <a:t>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500" y="980728"/>
            <a:ext cx="4392488" cy="266429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1) železná ruda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4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magnetit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hematit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limonit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n 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cs-CZ" sz="2800" baseline="-25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siderit      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116632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suroviny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://www.topgeo.de/bilder/magnetit_11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2736304" cy="2084152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f/fc/Mineral_Olixisto_GDFL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688298" cy="2016224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2/2a/Mineral_Limonita_GDFL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3024336" cy="2281694"/>
          </a:xfrm>
          <a:prstGeom prst="rect">
            <a:avLst/>
          </a:prstGeom>
          <a:noFill/>
        </p:spPr>
      </p:pic>
      <p:pic>
        <p:nvPicPr>
          <p:cNvPr id="16392" name="Picture 8" descr="https://web.natur.cuni.cz/ugmnz/mineral/mineral/fotv/sideri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81128"/>
            <a:ext cx="2808312" cy="210623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300192" y="188640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magnetit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52320" y="2420888"/>
            <a:ext cx="114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limonit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siderit</a:t>
            </a: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607644" y="3573016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noProof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40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+ hlušina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124744"/>
            <a:ext cx="4896544" cy="151216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2) koks (z černého uhlí)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je to téměř čistý uhlík 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a slouží k redukci železa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410" name="Picture 2" descr="http://img.ihned.cz/attachment.php/930/31043930/iost58EF7MNOjl6PQdfhqrz1w29ARVmn/nwr-koksovna-okk-kokosovny.JPG"/>
          <p:cNvPicPr>
            <a:picLocks noChangeAspect="1" noChangeArrowheads="1"/>
          </p:cNvPicPr>
          <p:nvPr/>
        </p:nvPicPr>
        <p:blipFill>
          <a:blip r:embed="rId2" cstate="print"/>
          <a:srcRect t="11182" r="29606"/>
          <a:stretch>
            <a:fillRect/>
          </a:stretch>
        </p:blipFill>
        <p:spPr bwMode="auto">
          <a:xfrm>
            <a:off x="5148064" y="620688"/>
            <a:ext cx="3849813" cy="2736304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23928" y="4797152"/>
            <a:ext cx="4896544" cy="1152128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3) vápenec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CaCO</a:t>
            </a:r>
            <a:r>
              <a:rPr kumimoji="0" lang="cs-CZ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  <a:p>
            <a:pPr marR="0" lvl="0" indent="-3240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napomáhá tvoření strusky</a:t>
            </a:r>
          </a:p>
        </p:txBody>
      </p:sp>
      <p:pic>
        <p:nvPicPr>
          <p:cNvPr id="17414" name="Picture 6" descr="http://www.abcservice.cz/img_sortiment/sor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528392" cy="271686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pavelzubek.cz/photos/vysoka-pec-arcelormittal-ostrava-cz-238.jpg"/>
          <p:cNvPicPr>
            <a:picLocks noChangeAspect="1" noChangeArrowheads="1"/>
          </p:cNvPicPr>
          <p:nvPr/>
        </p:nvPicPr>
        <p:blipFill>
          <a:blip r:embed="rId2" cstate="print"/>
          <a:srcRect b="4535"/>
          <a:stretch>
            <a:fillRect/>
          </a:stretch>
        </p:blipFill>
        <p:spPr bwMode="auto">
          <a:xfrm>
            <a:off x="323528" y="1196752"/>
            <a:ext cx="3732133" cy="5344378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51520" y="188640"/>
            <a:ext cx="6048672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Výroba surového železa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61" y="1772816"/>
            <a:ext cx="508833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.novinky.cz/mynews/512/55127-top_foto1-nr7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6263415" cy="352839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3861048"/>
            <a:ext cx="5184576" cy="2808312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- 30 až 50 m vysoká,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15 m široká šachtová pec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z oceli, uvnitř je vyzděna  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ohnivzdorným materiálem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pracuje nepřetržitě až 10 let,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pak odstávka (opravuje se)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3528" y="3933056"/>
            <a:ext cx="2880320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vysoká pec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11751"/>
            <a:ext cx="6048672" cy="3744416"/>
          </a:xfrm>
          <a:prstGeom prst="rect">
            <a:avLst/>
          </a:prstGeom>
          <a:solidFill>
            <a:srgbClr val="FBD9AB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vysoušení surovin: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 →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nH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spalování koksu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  +  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→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C  →  2CO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redukce železa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  →  2Fe  +  3CO</a:t>
            </a:r>
          </a:p>
          <a:p>
            <a:pPr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+  3CO  →  2Fe  +  3CO</a:t>
            </a:r>
            <a:r>
              <a:rPr lang="cs-CZ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-49696"/>
            <a:ext cx="8496944" cy="864096"/>
          </a:xfrm>
          <a:prstGeom prst="rect">
            <a:avLst/>
          </a:prstGeom>
          <a:solidFill>
            <a:srgbClr val="FBC69B"/>
          </a:solidFill>
          <a:ln w="19050"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cs-CZ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reakce, které probíhají ve vysoké peci: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5" descr="C:\Users\marsik\Desktop\Nepojmenovaný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348569" cy="3816424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511"/>
            <a:ext cx="6394508" cy="177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dpich_suroveho_zeleza_pres_piskove_loze_do_vero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868144" y="26064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odpich železa</a:t>
            </a:r>
            <a:endParaRPr lang="cs-CZ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825</Words>
  <Application>Microsoft Office PowerPoint</Application>
  <PresentationFormat>Předvádění na obrazovce (4:3)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Fe = nejrozšířenějším kovem současnosti. Výroba Fe: - především z kyslíkatých rud obsahujících oxid železitý Fe2O3.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Výroba oceli</vt:lpstr>
      <vt:lpstr>1. Bessemerův konvertor</vt:lpstr>
      <vt:lpstr>Vlastnosti oceli podle obsahu C</vt:lpstr>
      <vt:lpstr>Další zušlechťování ocelí</vt:lpstr>
      <vt:lpstr>Druhy ocelí</vt:lpstr>
      <vt:lpstr>Prezentace aplikace PowerPoint</vt:lpstr>
      <vt:lpstr>Prezentace aplikace PowerPoint</vt:lpstr>
      <vt:lpstr>Zápis do sešitu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Šárka Petrů</cp:lastModifiedBy>
  <cp:revision>42</cp:revision>
  <dcterms:created xsi:type="dcterms:W3CDTF">2014-05-10T19:28:55Z</dcterms:created>
  <dcterms:modified xsi:type="dcterms:W3CDTF">2021-01-11T06:58:02Z</dcterms:modified>
</cp:coreProperties>
</file>