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61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9EE107-A5FB-41C4-9EF1-1CC153B68B3F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061F91D-8548-4FCB-A021-DD835A272F0F}">
      <dgm:prSet phldrT="[Text]" custT="1"/>
      <dgm:spPr/>
      <dgm:t>
        <a:bodyPr/>
        <a:lstStyle/>
        <a:p>
          <a:r>
            <a:rPr lang="cs-CZ" sz="2000" b="1" dirty="0" smtClean="0"/>
            <a:t>Téma sady: Evropa a české země 1648 - 1815 </a:t>
          </a:r>
          <a:endParaRPr lang="cs-CZ" sz="2000" b="1" dirty="0"/>
        </a:p>
      </dgm:t>
    </dgm:pt>
    <dgm:pt modelId="{964A7552-04A1-426D-AC2F-6455AE0A46FC}" type="parTrans" cxnId="{B8C92B4A-9E16-4C6D-8583-A1CEC081E720}">
      <dgm:prSet/>
      <dgm:spPr/>
      <dgm:t>
        <a:bodyPr/>
        <a:lstStyle/>
        <a:p>
          <a:endParaRPr lang="cs-CZ" sz="1100" b="1"/>
        </a:p>
      </dgm:t>
    </dgm:pt>
    <dgm:pt modelId="{CD2629B0-CE06-4C37-BA3E-EB383F625F73}" type="sibTrans" cxnId="{B8C92B4A-9E16-4C6D-8583-A1CEC081E720}">
      <dgm:prSet/>
      <dgm:spPr/>
      <dgm:t>
        <a:bodyPr/>
        <a:lstStyle/>
        <a:p>
          <a:endParaRPr lang="cs-CZ" sz="1100" b="1"/>
        </a:p>
      </dgm:t>
    </dgm:pt>
    <dgm:pt modelId="{60B5D622-D348-4384-9EFA-863CA4F7B7A3}">
      <dgm:prSet phldrT="[Text]" custT="1"/>
      <dgm:spPr/>
      <dgm:t>
        <a:bodyPr/>
        <a:lstStyle/>
        <a:p>
          <a:r>
            <a:rPr lang="cs-CZ" sz="2000" b="1" dirty="0" smtClean="0"/>
            <a:t>Název: </a:t>
          </a:r>
          <a:r>
            <a:rPr lang="cs-CZ" sz="2000" b="0" dirty="0" smtClean="0"/>
            <a:t>VY_32_INOVACE_19 _NAPOLEONSKÉ VÁLKY</a:t>
          </a:r>
          <a:endParaRPr lang="cs-CZ" sz="2000" dirty="0" smtClean="0"/>
        </a:p>
      </dgm:t>
    </dgm:pt>
    <dgm:pt modelId="{74CB5370-34BA-43B8-AB66-1E3510545B42}" type="parTrans" cxnId="{DF849492-EC0F-41C4-9A01-844E1A834E31}">
      <dgm:prSet/>
      <dgm:spPr/>
      <dgm:t>
        <a:bodyPr/>
        <a:lstStyle/>
        <a:p>
          <a:endParaRPr lang="cs-CZ" sz="1100" b="1"/>
        </a:p>
      </dgm:t>
    </dgm:pt>
    <dgm:pt modelId="{5895C10F-262B-4EFF-A7FE-F20237FEAECB}" type="sibTrans" cxnId="{DF849492-EC0F-41C4-9A01-844E1A834E31}">
      <dgm:prSet/>
      <dgm:spPr/>
      <dgm:t>
        <a:bodyPr/>
        <a:lstStyle/>
        <a:p>
          <a:endParaRPr lang="cs-CZ" sz="1100" b="1"/>
        </a:p>
      </dgm:t>
    </dgm:pt>
    <dgm:pt modelId="{A83A7CFB-B411-4357-9641-4A8443F73655}">
      <dgm:prSet phldrT="[Text]" custT="1"/>
      <dgm:spPr/>
      <dgm:t>
        <a:bodyPr/>
        <a:lstStyle/>
        <a:p>
          <a:r>
            <a:rPr lang="cs-CZ" sz="2000" b="1" dirty="0" smtClean="0"/>
            <a:t>Autor: Mgr. Jiří Lux</a:t>
          </a:r>
        </a:p>
      </dgm:t>
    </dgm:pt>
    <dgm:pt modelId="{F3C4A836-23AC-4E41-B6D6-51221E7E6743}" type="sibTrans" cxnId="{F3146557-2E3C-46DA-A4FD-8B230B837C60}">
      <dgm:prSet/>
      <dgm:spPr/>
      <dgm:t>
        <a:bodyPr/>
        <a:lstStyle/>
        <a:p>
          <a:endParaRPr lang="cs-CZ" sz="1100" b="1"/>
        </a:p>
      </dgm:t>
    </dgm:pt>
    <dgm:pt modelId="{97616D95-5DD7-4F6A-B2B9-47EBAD36AF82}" type="parTrans" cxnId="{F3146557-2E3C-46DA-A4FD-8B230B837C60}">
      <dgm:prSet/>
      <dgm:spPr/>
      <dgm:t>
        <a:bodyPr/>
        <a:lstStyle/>
        <a:p>
          <a:endParaRPr lang="cs-CZ" sz="1100" b="1"/>
        </a:p>
      </dgm:t>
    </dgm:pt>
    <dgm:pt modelId="{E392F34A-E55D-43D5-AEDD-49027298B816}">
      <dgm:prSet phldrT="[Text]" custT="1"/>
      <dgm:spPr/>
      <dgm:t>
        <a:bodyPr/>
        <a:lstStyle/>
        <a:p>
          <a:r>
            <a:rPr lang="cs-CZ" sz="2000" b="1" dirty="0" smtClean="0"/>
            <a:t>Číslo projektu: </a:t>
          </a:r>
          <a:r>
            <a:rPr lang="cs-CZ" sz="2000" dirty="0" smtClean="0"/>
            <a:t>CZ.1.07/1.4.00/21.3315</a:t>
          </a:r>
          <a:endParaRPr lang="cs-CZ" sz="2000" b="1" dirty="0"/>
        </a:p>
      </dgm:t>
    </dgm:pt>
    <dgm:pt modelId="{BC40F3DB-7514-4A20-8E05-98AEEC263C22}" type="parTrans" cxnId="{85DD460C-C999-4113-86D0-07CE61C390A7}">
      <dgm:prSet/>
      <dgm:spPr/>
      <dgm:t>
        <a:bodyPr/>
        <a:lstStyle/>
        <a:p>
          <a:endParaRPr lang="cs-CZ"/>
        </a:p>
      </dgm:t>
    </dgm:pt>
    <dgm:pt modelId="{9093FE33-FB2C-41B0-8F18-5CB6446B7DEF}" type="sibTrans" cxnId="{85DD460C-C999-4113-86D0-07CE61C390A7}">
      <dgm:prSet/>
      <dgm:spPr/>
      <dgm:t>
        <a:bodyPr/>
        <a:lstStyle/>
        <a:p>
          <a:endParaRPr lang="cs-CZ"/>
        </a:p>
      </dgm:t>
    </dgm:pt>
    <dgm:pt modelId="{8D78E2D7-18A7-41DD-9962-57B3FE2BEBDD}">
      <dgm:prSet/>
      <dgm:spPr/>
      <dgm:t>
        <a:bodyPr/>
        <a:lstStyle/>
        <a:p>
          <a:r>
            <a:rPr lang="cs-CZ" b="1" dirty="0" smtClean="0"/>
            <a:t>Datum/období: 23. ledna 2014</a:t>
          </a:r>
          <a:endParaRPr lang="cs-CZ" b="1" dirty="0"/>
        </a:p>
      </dgm:t>
    </dgm:pt>
    <dgm:pt modelId="{7010D3F4-D5D1-4966-89A1-DF5353CA0871}" type="parTrans" cxnId="{15F5E694-5784-48A5-A635-B8CBDBFD6748}">
      <dgm:prSet/>
      <dgm:spPr/>
      <dgm:t>
        <a:bodyPr/>
        <a:lstStyle/>
        <a:p>
          <a:endParaRPr lang="cs-CZ"/>
        </a:p>
      </dgm:t>
    </dgm:pt>
    <dgm:pt modelId="{377E22FB-7E54-457A-B361-770C5D7E2397}" type="sibTrans" cxnId="{15F5E694-5784-48A5-A635-B8CBDBFD6748}">
      <dgm:prSet/>
      <dgm:spPr/>
      <dgm:t>
        <a:bodyPr/>
        <a:lstStyle/>
        <a:p>
          <a:endParaRPr lang="cs-CZ"/>
        </a:p>
      </dgm:t>
    </dgm:pt>
    <dgm:pt modelId="{A6F0E638-0CDE-4E1F-BB57-10C18463C623}">
      <dgm:prSet/>
      <dgm:spPr/>
      <dgm:t>
        <a:bodyPr/>
        <a:lstStyle/>
        <a:p>
          <a:endParaRPr lang="cs-CZ" dirty="0"/>
        </a:p>
      </dgm:t>
    </dgm:pt>
    <dgm:pt modelId="{00411118-6576-416C-BD8F-DA7F795DDF12}" type="parTrans" cxnId="{A6EAC2AC-C10D-4EB4-9ADF-5A79DC737E27}">
      <dgm:prSet/>
      <dgm:spPr/>
      <dgm:t>
        <a:bodyPr/>
        <a:lstStyle/>
        <a:p>
          <a:endParaRPr lang="cs-CZ"/>
        </a:p>
      </dgm:t>
    </dgm:pt>
    <dgm:pt modelId="{5E32EA29-68D1-4F1E-9F33-DE2095689CF9}" type="sibTrans" cxnId="{A6EAC2AC-C10D-4EB4-9ADF-5A79DC737E27}">
      <dgm:prSet/>
      <dgm:spPr/>
      <dgm:t>
        <a:bodyPr/>
        <a:lstStyle/>
        <a:p>
          <a:endParaRPr lang="cs-CZ"/>
        </a:p>
      </dgm:t>
    </dgm:pt>
    <dgm:pt modelId="{9C0CD981-713F-47B3-AE2F-2963F2684A6F}" type="pres">
      <dgm:prSet presAssocID="{BA9EE107-A5FB-41C4-9EF1-1CC153B68B3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s-CZ"/>
        </a:p>
      </dgm:t>
    </dgm:pt>
    <dgm:pt modelId="{96773A7D-3367-4F53-A2D2-EA5770AFFDB3}" type="pres">
      <dgm:prSet presAssocID="{BA9EE107-A5FB-41C4-9EF1-1CC153B68B3F}" presName="Name1" presStyleCnt="0"/>
      <dgm:spPr/>
      <dgm:t>
        <a:bodyPr/>
        <a:lstStyle/>
        <a:p>
          <a:endParaRPr lang="cs-CZ"/>
        </a:p>
      </dgm:t>
    </dgm:pt>
    <dgm:pt modelId="{F31B7103-6E88-4DB9-9888-CB9E0B3FEEF8}" type="pres">
      <dgm:prSet presAssocID="{BA9EE107-A5FB-41C4-9EF1-1CC153B68B3F}" presName="cycle" presStyleCnt="0"/>
      <dgm:spPr/>
      <dgm:t>
        <a:bodyPr/>
        <a:lstStyle/>
        <a:p>
          <a:endParaRPr lang="cs-CZ"/>
        </a:p>
      </dgm:t>
    </dgm:pt>
    <dgm:pt modelId="{F7A92DE4-3445-4B9B-AF3D-F2DA6F69C25D}" type="pres">
      <dgm:prSet presAssocID="{BA9EE107-A5FB-41C4-9EF1-1CC153B68B3F}" presName="srcNode" presStyleLbl="node1" presStyleIdx="0" presStyleCnt="5"/>
      <dgm:spPr/>
      <dgm:t>
        <a:bodyPr/>
        <a:lstStyle/>
        <a:p>
          <a:endParaRPr lang="cs-CZ"/>
        </a:p>
      </dgm:t>
    </dgm:pt>
    <dgm:pt modelId="{EF104B90-7E69-4918-A202-E6F91FC6E413}" type="pres">
      <dgm:prSet presAssocID="{BA9EE107-A5FB-41C4-9EF1-1CC153B68B3F}" presName="conn" presStyleLbl="parChTrans1D2" presStyleIdx="0" presStyleCnt="1" custLinFactNeighborX="4205" custLinFactNeighborY="804"/>
      <dgm:spPr/>
      <dgm:t>
        <a:bodyPr/>
        <a:lstStyle/>
        <a:p>
          <a:endParaRPr lang="cs-CZ"/>
        </a:p>
      </dgm:t>
    </dgm:pt>
    <dgm:pt modelId="{F5A5022A-2B1C-4F3B-B289-BC099E9CE92F}" type="pres">
      <dgm:prSet presAssocID="{BA9EE107-A5FB-41C4-9EF1-1CC153B68B3F}" presName="extraNode" presStyleLbl="node1" presStyleIdx="0" presStyleCnt="5"/>
      <dgm:spPr/>
      <dgm:t>
        <a:bodyPr/>
        <a:lstStyle/>
        <a:p>
          <a:endParaRPr lang="cs-CZ"/>
        </a:p>
      </dgm:t>
    </dgm:pt>
    <dgm:pt modelId="{F16BA6F4-95DE-4E28-BF94-6459A70C4A6D}" type="pres">
      <dgm:prSet presAssocID="{BA9EE107-A5FB-41C4-9EF1-1CC153B68B3F}" presName="dstNode" presStyleLbl="node1" presStyleIdx="0" presStyleCnt="5"/>
      <dgm:spPr/>
      <dgm:t>
        <a:bodyPr/>
        <a:lstStyle/>
        <a:p>
          <a:endParaRPr lang="cs-CZ"/>
        </a:p>
      </dgm:t>
    </dgm:pt>
    <dgm:pt modelId="{F036299F-AF4D-4DAF-ABF5-87E8CC3FEF1B}" type="pres">
      <dgm:prSet presAssocID="{A83A7CFB-B411-4357-9641-4A8443F7365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B95986-31F6-48A6-A8D8-D04AC3BEDA92}" type="pres">
      <dgm:prSet presAssocID="{A83A7CFB-B411-4357-9641-4A8443F73655}" presName="accent_1" presStyleCnt="0"/>
      <dgm:spPr/>
      <dgm:t>
        <a:bodyPr/>
        <a:lstStyle/>
        <a:p>
          <a:endParaRPr lang="cs-CZ"/>
        </a:p>
      </dgm:t>
    </dgm:pt>
    <dgm:pt modelId="{112F553D-60C2-4CC4-948D-0369F51C4DB0}" type="pres">
      <dgm:prSet presAssocID="{A83A7CFB-B411-4357-9641-4A8443F73655}" presName="accentRepeatNode" presStyleLbl="solidFgAcc1" presStyleIdx="0" presStyleCnt="5"/>
      <dgm:spPr/>
      <dgm:t>
        <a:bodyPr/>
        <a:lstStyle/>
        <a:p>
          <a:endParaRPr lang="cs-CZ"/>
        </a:p>
      </dgm:t>
    </dgm:pt>
    <dgm:pt modelId="{A1781B13-DE10-4169-ABDE-0384026A6B34}" type="pres">
      <dgm:prSet presAssocID="{8D78E2D7-18A7-41DD-9962-57B3FE2BEBD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CD74A9-3E7B-49D7-95DD-EB8B72D6CA84}" type="pres">
      <dgm:prSet presAssocID="{8D78E2D7-18A7-41DD-9962-57B3FE2BEBDD}" presName="accent_2" presStyleCnt="0"/>
      <dgm:spPr/>
    </dgm:pt>
    <dgm:pt modelId="{2741B69B-255D-4143-BECE-5BD9035A4FC6}" type="pres">
      <dgm:prSet presAssocID="{8D78E2D7-18A7-41DD-9962-57B3FE2BEBDD}" presName="accentRepeatNode" presStyleLbl="solidFgAcc1" presStyleIdx="1" presStyleCnt="5"/>
      <dgm:spPr/>
    </dgm:pt>
    <dgm:pt modelId="{7DCEBD2C-792F-484E-9C96-926E03F540ED}" type="pres">
      <dgm:prSet presAssocID="{E392F34A-E55D-43D5-AEDD-49027298B81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E391AE5-35EA-4A7F-ACFF-6E662A0BD046}" type="pres">
      <dgm:prSet presAssocID="{E392F34A-E55D-43D5-AEDD-49027298B816}" presName="accent_3" presStyleCnt="0"/>
      <dgm:spPr/>
    </dgm:pt>
    <dgm:pt modelId="{EB133F34-59A3-4639-B813-3EF5396EC28B}" type="pres">
      <dgm:prSet presAssocID="{E392F34A-E55D-43D5-AEDD-49027298B816}" presName="accentRepeatNode" presStyleLbl="solidFgAcc1" presStyleIdx="2" presStyleCnt="5"/>
      <dgm:spPr/>
      <dgm:t>
        <a:bodyPr/>
        <a:lstStyle/>
        <a:p>
          <a:endParaRPr lang="cs-CZ"/>
        </a:p>
      </dgm:t>
    </dgm:pt>
    <dgm:pt modelId="{88F378EC-C3F8-47CD-AEFF-49BA634320FB}" type="pres">
      <dgm:prSet presAssocID="{3061F91D-8548-4FCB-A021-DD835A272F0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1D6B2A-9239-4220-B9D4-EF24FF044C0E}" type="pres">
      <dgm:prSet presAssocID="{3061F91D-8548-4FCB-A021-DD835A272F0F}" presName="accent_4" presStyleCnt="0"/>
      <dgm:spPr/>
    </dgm:pt>
    <dgm:pt modelId="{A6FEC19F-0F90-4EC7-BB21-E0ADFEFFA617}" type="pres">
      <dgm:prSet presAssocID="{3061F91D-8548-4FCB-A021-DD835A272F0F}" presName="accentRepeatNode" presStyleLbl="solidFgAcc1" presStyleIdx="3" presStyleCnt="5"/>
      <dgm:spPr/>
      <dgm:t>
        <a:bodyPr/>
        <a:lstStyle/>
        <a:p>
          <a:endParaRPr lang="cs-CZ"/>
        </a:p>
      </dgm:t>
    </dgm:pt>
    <dgm:pt modelId="{CAE44C5F-81A1-4D30-8D3F-2E663ECAC700}" type="pres">
      <dgm:prSet presAssocID="{60B5D622-D348-4384-9EFA-863CA4F7B7A3}" presName="text_5" presStyleLbl="node1" presStyleIdx="4" presStyleCnt="5" custScaleY="19993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3E2699-E7D5-4B6C-A824-2ED732C32228}" type="pres">
      <dgm:prSet presAssocID="{60B5D622-D348-4384-9EFA-863CA4F7B7A3}" presName="accent_5" presStyleCnt="0"/>
      <dgm:spPr/>
    </dgm:pt>
    <dgm:pt modelId="{D00E28E9-7A94-4DBE-BF47-6DC8F169B300}" type="pres">
      <dgm:prSet presAssocID="{60B5D622-D348-4384-9EFA-863CA4F7B7A3}" presName="accentRepeatNode" presStyleLbl="solidFgAcc1" presStyleIdx="4" presStyleCnt="5"/>
      <dgm:spPr/>
      <dgm:t>
        <a:bodyPr/>
        <a:lstStyle/>
        <a:p>
          <a:endParaRPr lang="cs-CZ"/>
        </a:p>
      </dgm:t>
    </dgm:pt>
  </dgm:ptLst>
  <dgm:cxnLst>
    <dgm:cxn modelId="{B8C92B4A-9E16-4C6D-8583-A1CEC081E720}" srcId="{BA9EE107-A5FB-41C4-9EF1-1CC153B68B3F}" destId="{3061F91D-8548-4FCB-A021-DD835A272F0F}" srcOrd="3" destOrd="0" parTransId="{964A7552-04A1-426D-AC2F-6455AE0A46FC}" sibTransId="{CD2629B0-CE06-4C37-BA3E-EB383F625F73}"/>
    <dgm:cxn modelId="{DF849492-EC0F-41C4-9A01-844E1A834E31}" srcId="{BA9EE107-A5FB-41C4-9EF1-1CC153B68B3F}" destId="{60B5D622-D348-4384-9EFA-863CA4F7B7A3}" srcOrd="4" destOrd="0" parTransId="{74CB5370-34BA-43B8-AB66-1E3510545B42}" sibTransId="{5895C10F-262B-4EFF-A7FE-F20237FEAECB}"/>
    <dgm:cxn modelId="{D570D53E-2591-4319-8DCE-225CC3117DFD}" type="presOf" srcId="{A83A7CFB-B411-4357-9641-4A8443F73655}" destId="{F036299F-AF4D-4DAF-ABF5-87E8CC3FEF1B}" srcOrd="0" destOrd="0" presId="urn:microsoft.com/office/officeart/2008/layout/VerticalCurvedList"/>
    <dgm:cxn modelId="{E63E0297-C9F2-4962-8012-6426071CE10B}" type="presOf" srcId="{F3C4A836-23AC-4E41-B6D6-51221E7E6743}" destId="{EF104B90-7E69-4918-A202-E6F91FC6E413}" srcOrd="0" destOrd="0" presId="urn:microsoft.com/office/officeart/2008/layout/VerticalCurvedList"/>
    <dgm:cxn modelId="{4275DCDB-8648-455C-BEAB-1A34E88EB8F4}" type="presOf" srcId="{A6F0E638-0CDE-4E1F-BB57-10C18463C623}" destId="{7DCEBD2C-792F-484E-9C96-926E03F540ED}" srcOrd="0" destOrd="1" presId="urn:microsoft.com/office/officeart/2008/layout/VerticalCurvedList"/>
    <dgm:cxn modelId="{4AC20EA6-B4CB-4A22-A0A1-CF0F6966FBE0}" type="presOf" srcId="{BA9EE107-A5FB-41C4-9EF1-1CC153B68B3F}" destId="{9C0CD981-713F-47B3-AE2F-2963F2684A6F}" srcOrd="0" destOrd="0" presId="urn:microsoft.com/office/officeart/2008/layout/VerticalCurvedList"/>
    <dgm:cxn modelId="{224D40F3-DC15-4A3B-9F06-657A1184CEDF}" type="presOf" srcId="{8D78E2D7-18A7-41DD-9962-57B3FE2BEBDD}" destId="{A1781B13-DE10-4169-ABDE-0384026A6B34}" srcOrd="0" destOrd="0" presId="urn:microsoft.com/office/officeart/2008/layout/VerticalCurvedList"/>
    <dgm:cxn modelId="{15F5E694-5784-48A5-A635-B8CBDBFD6748}" srcId="{BA9EE107-A5FB-41C4-9EF1-1CC153B68B3F}" destId="{8D78E2D7-18A7-41DD-9962-57B3FE2BEBDD}" srcOrd="1" destOrd="0" parTransId="{7010D3F4-D5D1-4966-89A1-DF5353CA0871}" sibTransId="{377E22FB-7E54-457A-B361-770C5D7E2397}"/>
    <dgm:cxn modelId="{A24DB6DB-034F-4579-A1BE-D91F58666D98}" type="presOf" srcId="{60B5D622-D348-4384-9EFA-863CA4F7B7A3}" destId="{CAE44C5F-81A1-4D30-8D3F-2E663ECAC700}" srcOrd="0" destOrd="0" presId="urn:microsoft.com/office/officeart/2008/layout/VerticalCurvedList"/>
    <dgm:cxn modelId="{2A93FB15-4758-4570-A1CD-8F11D2638652}" type="presOf" srcId="{3061F91D-8548-4FCB-A021-DD835A272F0F}" destId="{88F378EC-C3F8-47CD-AEFF-49BA634320FB}" srcOrd="0" destOrd="0" presId="urn:microsoft.com/office/officeart/2008/layout/VerticalCurvedList"/>
    <dgm:cxn modelId="{7F9D02CF-968C-4243-831F-7F34AE8EAA89}" type="presOf" srcId="{E392F34A-E55D-43D5-AEDD-49027298B816}" destId="{7DCEBD2C-792F-484E-9C96-926E03F540ED}" srcOrd="0" destOrd="0" presId="urn:microsoft.com/office/officeart/2008/layout/VerticalCurvedList"/>
    <dgm:cxn modelId="{85DD460C-C999-4113-86D0-07CE61C390A7}" srcId="{BA9EE107-A5FB-41C4-9EF1-1CC153B68B3F}" destId="{E392F34A-E55D-43D5-AEDD-49027298B816}" srcOrd="2" destOrd="0" parTransId="{BC40F3DB-7514-4A20-8E05-98AEEC263C22}" sibTransId="{9093FE33-FB2C-41B0-8F18-5CB6446B7DEF}"/>
    <dgm:cxn modelId="{A6EAC2AC-C10D-4EB4-9ADF-5A79DC737E27}" srcId="{E392F34A-E55D-43D5-AEDD-49027298B816}" destId="{A6F0E638-0CDE-4E1F-BB57-10C18463C623}" srcOrd="0" destOrd="0" parTransId="{00411118-6576-416C-BD8F-DA7F795DDF12}" sibTransId="{5E32EA29-68D1-4F1E-9F33-DE2095689CF9}"/>
    <dgm:cxn modelId="{F3146557-2E3C-46DA-A4FD-8B230B837C60}" srcId="{BA9EE107-A5FB-41C4-9EF1-1CC153B68B3F}" destId="{A83A7CFB-B411-4357-9641-4A8443F73655}" srcOrd="0" destOrd="0" parTransId="{97616D95-5DD7-4F6A-B2B9-47EBAD36AF82}" sibTransId="{F3C4A836-23AC-4E41-B6D6-51221E7E6743}"/>
    <dgm:cxn modelId="{5C003280-FC33-4B14-9F9B-A1EE68B13398}" type="presParOf" srcId="{9C0CD981-713F-47B3-AE2F-2963F2684A6F}" destId="{96773A7D-3367-4F53-A2D2-EA5770AFFDB3}" srcOrd="0" destOrd="0" presId="urn:microsoft.com/office/officeart/2008/layout/VerticalCurvedList"/>
    <dgm:cxn modelId="{20FDBCB3-98D2-42E9-8D98-D4467B254B2F}" type="presParOf" srcId="{96773A7D-3367-4F53-A2D2-EA5770AFFDB3}" destId="{F31B7103-6E88-4DB9-9888-CB9E0B3FEEF8}" srcOrd="0" destOrd="0" presId="urn:microsoft.com/office/officeart/2008/layout/VerticalCurvedList"/>
    <dgm:cxn modelId="{6A4AB739-986A-4564-9846-EF4688DAC0AD}" type="presParOf" srcId="{F31B7103-6E88-4DB9-9888-CB9E0B3FEEF8}" destId="{F7A92DE4-3445-4B9B-AF3D-F2DA6F69C25D}" srcOrd="0" destOrd="0" presId="urn:microsoft.com/office/officeart/2008/layout/VerticalCurvedList"/>
    <dgm:cxn modelId="{8EFA2ECA-0381-4554-A761-2F7E3DB05817}" type="presParOf" srcId="{F31B7103-6E88-4DB9-9888-CB9E0B3FEEF8}" destId="{EF104B90-7E69-4918-A202-E6F91FC6E413}" srcOrd="1" destOrd="0" presId="urn:microsoft.com/office/officeart/2008/layout/VerticalCurvedList"/>
    <dgm:cxn modelId="{26A225CD-DA26-4E4F-9EFA-DA24649B753F}" type="presParOf" srcId="{F31B7103-6E88-4DB9-9888-CB9E0B3FEEF8}" destId="{F5A5022A-2B1C-4F3B-B289-BC099E9CE92F}" srcOrd="2" destOrd="0" presId="urn:microsoft.com/office/officeart/2008/layout/VerticalCurvedList"/>
    <dgm:cxn modelId="{78A9CD64-E452-4D6B-BF6C-FF41BF25DAB2}" type="presParOf" srcId="{F31B7103-6E88-4DB9-9888-CB9E0B3FEEF8}" destId="{F16BA6F4-95DE-4E28-BF94-6459A70C4A6D}" srcOrd="3" destOrd="0" presId="urn:microsoft.com/office/officeart/2008/layout/VerticalCurvedList"/>
    <dgm:cxn modelId="{FDA933BF-AA68-4DD1-9325-09C234B7D77C}" type="presParOf" srcId="{96773A7D-3367-4F53-A2D2-EA5770AFFDB3}" destId="{F036299F-AF4D-4DAF-ABF5-87E8CC3FEF1B}" srcOrd="1" destOrd="0" presId="urn:microsoft.com/office/officeart/2008/layout/VerticalCurvedList"/>
    <dgm:cxn modelId="{B02D39DB-C6AE-4833-B314-81A8E97D04E4}" type="presParOf" srcId="{96773A7D-3367-4F53-A2D2-EA5770AFFDB3}" destId="{40B95986-31F6-48A6-A8D8-D04AC3BEDA92}" srcOrd="2" destOrd="0" presId="urn:microsoft.com/office/officeart/2008/layout/VerticalCurvedList"/>
    <dgm:cxn modelId="{A2FA9331-2FEC-4AED-A4B0-E217722ADD8D}" type="presParOf" srcId="{40B95986-31F6-48A6-A8D8-D04AC3BEDA92}" destId="{112F553D-60C2-4CC4-948D-0369F51C4DB0}" srcOrd="0" destOrd="0" presId="urn:microsoft.com/office/officeart/2008/layout/VerticalCurvedList"/>
    <dgm:cxn modelId="{6D9F5A12-405F-4C6D-B0DF-7F758C0470D5}" type="presParOf" srcId="{96773A7D-3367-4F53-A2D2-EA5770AFFDB3}" destId="{A1781B13-DE10-4169-ABDE-0384026A6B34}" srcOrd="3" destOrd="0" presId="urn:microsoft.com/office/officeart/2008/layout/VerticalCurvedList"/>
    <dgm:cxn modelId="{6A1086E3-13D9-4F9B-A24A-84C636C2C098}" type="presParOf" srcId="{96773A7D-3367-4F53-A2D2-EA5770AFFDB3}" destId="{65CD74A9-3E7B-49D7-95DD-EB8B72D6CA84}" srcOrd="4" destOrd="0" presId="urn:microsoft.com/office/officeart/2008/layout/VerticalCurvedList"/>
    <dgm:cxn modelId="{F416F75C-886B-4EA8-87EB-69F1B50F91F7}" type="presParOf" srcId="{65CD74A9-3E7B-49D7-95DD-EB8B72D6CA84}" destId="{2741B69B-255D-4143-BECE-5BD9035A4FC6}" srcOrd="0" destOrd="0" presId="urn:microsoft.com/office/officeart/2008/layout/VerticalCurvedList"/>
    <dgm:cxn modelId="{99FDBD2A-18B7-4EAB-A34C-37EC11B83435}" type="presParOf" srcId="{96773A7D-3367-4F53-A2D2-EA5770AFFDB3}" destId="{7DCEBD2C-792F-484E-9C96-926E03F540ED}" srcOrd="5" destOrd="0" presId="urn:microsoft.com/office/officeart/2008/layout/VerticalCurvedList"/>
    <dgm:cxn modelId="{540F89FA-3C59-49B6-8F80-6AFA25D7D449}" type="presParOf" srcId="{96773A7D-3367-4F53-A2D2-EA5770AFFDB3}" destId="{8E391AE5-35EA-4A7F-ACFF-6E662A0BD046}" srcOrd="6" destOrd="0" presId="urn:microsoft.com/office/officeart/2008/layout/VerticalCurvedList"/>
    <dgm:cxn modelId="{FB1DBDBF-D714-4D6D-8395-6E551789371A}" type="presParOf" srcId="{8E391AE5-35EA-4A7F-ACFF-6E662A0BD046}" destId="{EB133F34-59A3-4639-B813-3EF5396EC28B}" srcOrd="0" destOrd="0" presId="urn:microsoft.com/office/officeart/2008/layout/VerticalCurvedList"/>
    <dgm:cxn modelId="{E81C682D-18D2-46E1-984C-007285AA8397}" type="presParOf" srcId="{96773A7D-3367-4F53-A2D2-EA5770AFFDB3}" destId="{88F378EC-C3F8-47CD-AEFF-49BA634320FB}" srcOrd="7" destOrd="0" presId="urn:microsoft.com/office/officeart/2008/layout/VerticalCurvedList"/>
    <dgm:cxn modelId="{E145325D-6DFA-4E76-86A8-105890B2C94F}" type="presParOf" srcId="{96773A7D-3367-4F53-A2D2-EA5770AFFDB3}" destId="{0C1D6B2A-9239-4220-B9D4-EF24FF044C0E}" srcOrd="8" destOrd="0" presId="urn:microsoft.com/office/officeart/2008/layout/VerticalCurvedList"/>
    <dgm:cxn modelId="{60D9CBF5-4E4A-4BC3-B752-015C5F7012A6}" type="presParOf" srcId="{0C1D6B2A-9239-4220-B9D4-EF24FF044C0E}" destId="{A6FEC19F-0F90-4EC7-BB21-E0ADFEFFA617}" srcOrd="0" destOrd="0" presId="urn:microsoft.com/office/officeart/2008/layout/VerticalCurvedList"/>
    <dgm:cxn modelId="{2F0D26D6-7F8C-41D1-B300-3519653D96B6}" type="presParOf" srcId="{96773A7D-3367-4F53-A2D2-EA5770AFFDB3}" destId="{CAE44C5F-81A1-4D30-8D3F-2E663ECAC700}" srcOrd="9" destOrd="0" presId="urn:microsoft.com/office/officeart/2008/layout/VerticalCurvedList"/>
    <dgm:cxn modelId="{39AB3E87-4A09-4A51-9DB7-C0C0720ECF59}" type="presParOf" srcId="{96773A7D-3367-4F53-A2D2-EA5770AFFDB3}" destId="{053E2699-E7D5-4B6C-A824-2ED732C32228}" srcOrd="10" destOrd="0" presId="urn:microsoft.com/office/officeart/2008/layout/VerticalCurvedList"/>
    <dgm:cxn modelId="{F8DD9973-6542-44EC-BA52-BA6C27CF4A05}" type="presParOf" srcId="{053E2699-E7D5-4B6C-A824-2ED732C32228}" destId="{D00E28E9-7A94-4DBE-BF47-6DC8F169B30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04B90-7E69-4918-A202-E6F91FC6E413}">
      <dsp:nvSpPr>
        <dsp:cNvPr id="0" name=""/>
        <dsp:cNvSpPr/>
      </dsp:nvSpPr>
      <dsp:spPr>
        <a:xfrm>
          <a:off x="-3401501" y="-546359"/>
          <a:ext cx="4269065" cy="4269065"/>
        </a:xfrm>
        <a:prstGeom prst="blockArc">
          <a:avLst>
            <a:gd name="adj1" fmla="val 18900000"/>
            <a:gd name="adj2" fmla="val 2700000"/>
            <a:gd name="adj3" fmla="val 506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6299F-AF4D-4DAF-ABF5-87E8CC3FEF1B}">
      <dsp:nvSpPr>
        <dsp:cNvPr id="0" name=""/>
        <dsp:cNvSpPr/>
      </dsp:nvSpPr>
      <dsp:spPr>
        <a:xfrm>
          <a:off x="301774" y="167632"/>
          <a:ext cx="5849872" cy="396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46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Autor: Mgr. Jiří Lux</a:t>
          </a:r>
        </a:p>
      </dsp:txBody>
      <dsp:txXfrm>
        <a:off x="301774" y="167632"/>
        <a:ext cx="5849872" cy="396170"/>
      </dsp:txXfrm>
    </dsp:sp>
    <dsp:sp modelId="{112F553D-60C2-4CC4-948D-0369F51C4DB0}">
      <dsp:nvSpPr>
        <dsp:cNvPr id="0" name=""/>
        <dsp:cNvSpPr/>
      </dsp:nvSpPr>
      <dsp:spPr>
        <a:xfrm>
          <a:off x="54168" y="118111"/>
          <a:ext cx="495213" cy="495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81B13-DE10-4169-ABDE-0384026A6B34}">
      <dsp:nvSpPr>
        <dsp:cNvPr id="0" name=""/>
        <dsp:cNvSpPr/>
      </dsp:nvSpPr>
      <dsp:spPr>
        <a:xfrm>
          <a:off x="585659" y="761698"/>
          <a:ext cx="5565987" cy="396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46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Datum/období: 23. ledna 2014</a:t>
          </a:r>
          <a:endParaRPr lang="cs-CZ" sz="2000" b="1" kern="1200" dirty="0"/>
        </a:p>
      </dsp:txBody>
      <dsp:txXfrm>
        <a:off x="585659" y="761698"/>
        <a:ext cx="5565987" cy="396170"/>
      </dsp:txXfrm>
    </dsp:sp>
    <dsp:sp modelId="{2741B69B-255D-4143-BECE-5BD9035A4FC6}">
      <dsp:nvSpPr>
        <dsp:cNvPr id="0" name=""/>
        <dsp:cNvSpPr/>
      </dsp:nvSpPr>
      <dsp:spPr>
        <a:xfrm>
          <a:off x="338052" y="712177"/>
          <a:ext cx="495213" cy="495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EBD2C-792F-484E-9C96-926E03F540ED}">
      <dsp:nvSpPr>
        <dsp:cNvPr id="0" name=""/>
        <dsp:cNvSpPr/>
      </dsp:nvSpPr>
      <dsp:spPr>
        <a:xfrm>
          <a:off x="672788" y="1355764"/>
          <a:ext cx="5478858" cy="396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461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Číslo projektu: </a:t>
          </a:r>
          <a:r>
            <a:rPr lang="cs-CZ" sz="2000" kern="1200" dirty="0" smtClean="0"/>
            <a:t>CZ.1.07/1.4.00/21.3315</a:t>
          </a:r>
          <a:endParaRPr lang="cs-CZ" sz="2000" b="1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3600" kern="1200" dirty="0"/>
        </a:p>
      </dsp:txBody>
      <dsp:txXfrm>
        <a:off x="672788" y="1355764"/>
        <a:ext cx="5478858" cy="396170"/>
      </dsp:txXfrm>
    </dsp:sp>
    <dsp:sp modelId="{EB133F34-59A3-4639-B813-3EF5396EC28B}">
      <dsp:nvSpPr>
        <dsp:cNvPr id="0" name=""/>
        <dsp:cNvSpPr/>
      </dsp:nvSpPr>
      <dsp:spPr>
        <a:xfrm>
          <a:off x="425182" y="1306243"/>
          <a:ext cx="495213" cy="495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378EC-C3F8-47CD-AEFF-49BA634320FB}">
      <dsp:nvSpPr>
        <dsp:cNvPr id="0" name=""/>
        <dsp:cNvSpPr/>
      </dsp:nvSpPr>
      <dsp:spPr>
        <a:xfrm>
          <a:off x="585659" y="1949830"/>
          <a:ext cx="5565987" cy="396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46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Téma sady: Evropa a české země 1648 - 1815 </a:t>
          </a:r>
          <a:endParaRPr lang="cs-CZ" sz="2000" b="1" kern="1200" dirty="0"/>
        </a:p>
      </dsp:txBody>
      <dsp:txXfrm>
        <a:off x="585659" y="1949830"/>
        <a:ext cx="5565987" cy="396170"/>
      </dsp:txXfrm>
    </dsp:sp>
    <dsp:sp modelId="{A6FEC19F-0F90-4EC7-BB21-E0ADFEFFA617}">
      <dsp:nvSpPr>
        <dsp:cNvPr id="0" name=""/>
        <dsp:cNvSpPr/>
      </dsp:nvSpPr>
      <dsp:spPr>
        <a:xfrm>
          <a:off x="338052" y="1900309"/>
          <a:ext cx="495213" cy="495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E44C5F-81A1-4D30-8D3F-2E663ECAC700}">
      <dsp:nvSpPr>
        <dsp:cNvPr id="0" name=""/>
        <dsp:cNvSpPr/>
      </dsp:nvSpPr>
      <dsp:spPr>
        <a:xfrm>
          <a:off x="301774" y="2345938"/>
          <a:ext cx="5849872" cy="792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46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Název: </a:t>
          </a:r>
          <a:r>
            <a:rPr lang="cs-CZ" sz="2000" b="0" kern="1200" dirty="0" smtClean="0"/>
            <a:t>VY_32_INOVACE_19 _NAPOLEONSKÉ VÁLKY</a:t>
          </a:r>
          <a:endParaRPr lang="cs-CZ" sz="2000" kern="1200" dirty="0" smtClean="0"/>
        </a:p>
      </dsp:txBody>
      <dsp:txXfrm>
        <a:off x="301774" y="2345938"/>
        <a:ext cx="5849872" cy="792087"/>
      </dsp:txXfrm>
    </dsp:sp>
    <dsp:sp modelId="{D00E28E9-7A94-4DBE-BF47-6DC8F169B300}">
      <dsp:nvSpPr>
        <dsp:cNvPr id="0" name=""/>
        <dsp:cNvSpPr/>
      </dsp:nvSpPr>
      <dsp:spPr>
        <a:xfrm>
          <a:off x="54168" y="2494375"/>
          <a:ext cx="495213" cy="495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7FE93-2507-4C28-B366-38B3A1902F5A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D5687-D42B-472C-884D-77A9D93E8D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7FE93-2507-4C28-B366-38B3A1902F5A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D5687-D42B-472C-884D-77A9D93E8D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7FE93-2507-4C28-B366-38B3A1902F5A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D5687-D42B-472C-884D-77A9D93E8D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7FE93-2507-4C28-B366-38B3A1902F5A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D5687-D42B-472C-884D-77A9D93E8D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7FE93-2507-4C28-B366-38B3A1902F5A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D5687-D42B-472C-884D-77A9D93E8D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1097FE93-2507-4C28-B366-38B3A1902F5A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E3D5687-D42B-472C-884D-77A9D93E8D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7FE93-2507-4C28-B366-38B3A1902F5A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D5687-D42B-472C-884D-77A9D93E8D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7FE93-2507-4C28-B366-38B3A1902F5A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D5687-D42B-472C-884D-77A9D93E8D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7FE93-2507-4C28-B366-38B3A1902F5A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D5687-D42B-472C-884D-77A9D93E8D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7FE93-2507-4C28-B366-38B3A1902F5A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D5687-D42B-472C-884D-77A9D93E8D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7FE93-2507-4C28-B366-38B3A1902F5A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D5687-D42B-472C-884D-77A9D93E8D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fld id="{1097FE93-2507-4C28-B366-38B3A1902F5A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fld id="{5E3D5687-D42B-472C-884D-77A9D93E8D8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5/58/Francesco_I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b/bb/Andrieux_-_La_bataille_de_Waterloo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1/11/Napoleon_Bonaparte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9691" y="1844824"/>
            <a:ext cx="5544616" cy="1008112"/>
          </a:xfrm>
        </p:spPr>
        <p:txBody>
          <a:bodyPr>
            <a:normAutofit/>
          </a:bodyPr>
          <a:lstStyle/>
          <a:p>
            <a:pPr lvl="0"/>
            <a:r>
              <a:rPr lang="cs-CZ" sz="2800" dirty="0" smtClean="0"/>
              <a:t>Základní </a:t>
            </a:r>
            <a:r>
              <a:rPr lang="cs-CZ" sz="2800" dirty="0"/>
              <a:t>škola a Mateřská škola Bílá Třemešná, okres Trutnov</a:t>
            </a:r>
            <a:endParaRPr lang="cs-CZ" sz="28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73920029"/>
              </p:ext>
            </p:extLst>
          </p:nvPr>
        </p:nvGraphicFramePr>
        <p:xfrm>
          <a:off x="1403648" y="3284984"/>
          <a:ext cx="619268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boh\Documents\Práce\Dumy\Zakladni_logolink_OPVK (ESF, EU, MSMT, OP VK)\01_Zakladni_logolink_horizontalni_cz\OPVK_hor_zakladni_logolink_RGB_cz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81" y="476672"/>
            <a:ext cx="5761037" cy="12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691481" y="2956302"/>
            <a:ext cx="5761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Škola pro 21. století</a:t>
            </a:r>
          </a:p>
        </p:txBody>
      </p:sp>
    </p:spTree>
    <p:extLst>
      <p:ext uri="{BB962C8B-B14F-4D97-AF65-F5344CB8AC3E}">
        <p14:creationId xmlns:p14="http://schemas.microsoft.com/office/powerpoint/2010/main" val="736223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686800" cy="786606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Opravte věty tak, aby byly správné, z nabídky vyberte správnou možnost:</a:t>
            </a:r>
            <a:br>
              <a:rPr lang="cs-CZ" b="1" dirty="0" smtClean="0">
                <a:solidFill>
                  <a:schemeClr val="tx1"/>
                </a:solidFill>
              </a:rPr>
            </a:b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2420888"/>
            <a:ext cx="86409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FF0000"/>
                </a:solidFill>
              </a:rPr>
              <a:t>1, V bitvě           císařů u Slavkova porazil roku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FF0000"/>
                </a:solidFill>
              </a:rPr>
              <a:t>Napoleon I.                    a rakouské vojsko.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907704" y="2420888"/>
            <a:ext cx="1055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  čtyř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028384" y="2420888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1807	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483768" y="2924944"/>
            <a:ext cx="1649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anglické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3528" y="3645024"/>
            <a:ext cx="1061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dvou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475656" y="364502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7030A0"/>
                </a:solidFill>
              </a:rPr>
              <a:t>tří</a:t>
            </a:r>
            <a:endParaRPr lang="cs-CZ" sz="3200" b="1" dirty="0">
              <a:solidFill>
                <a:srgbClr val="7030A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195736" y="364502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pěti</a:t>
            </a:r>
            <a:endParaRPr lang="cs-CZ" sz="3200" b="1" dirty="0">
              <a:solidFill>
                <a:srgbClr val="00206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419872" y="3573016"/>
            <a:ext cx="955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1805</a:t>
            </a:r>
            <a:endParaRPr lang="cs-CZ" sz="32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427984" y="3573016"/>
            <a:ext cx="873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7030A0"/>
                </a:solidFill>
              </a:rPr>
              <a:t>1813</a:t>
            </a:r>
            <a:endParaRPr lang="cs-CZ" sz="3200" b="1" dirty="0">
              <a:solidFill>
                <a:srgbClr val="7030A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364088" y="3573016"/>
            <a:ext cx="873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1815</a:t>
            </a:r>
            <a:endParaRPr lang="cs-CZ" sz="3200" b="1" dirty="0">
              <a:solidFill>
                <a:srgbClr val="00206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95536" y="4653136"/>
            <a:ext cx="1385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pruské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835696" y="4653136"/>
            <a:ext cx="2323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francouzské</a:t>
            </a:r>
            <a:endParaRPr lang="cs-CZ" sz="3200" b="1" dirty="0">
              <a:solidFill>
                <a:srgbClr val="00206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283968" y="4581128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ruské</a:t>
            </a:r>
            <a:endParaRPr lang="cs-CZ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8" name="Picture 4" descr="http://upload.wikimedia.org/wikipedia/commons/5/56/Austerlitz-baron-Pas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149080"/>
            <a:ext cx="3225602" cy="1594592"/>
          </a:xfrm>
          <a:prstGeom prst="rect">
            <a:avLst/>
          </a:prstGeom>
          <a:noFill/>
        </p:spPr>
      </p:pic>
      <p:sp>
        <p:nvSpPr>
          <p:cNvPr id="20" name="TextovéPole 19"/>
          <p:cNvSpPr txBox="1"/>
          <p:nvPr/>
        </p:nvSpPr>
        <p:spPr>
          <a:xfrm>
            <a:off x="5580112" y="5805264"/>
            <a:ext cx="3147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Bitva u Slavkova</a:t>
            </a:r>
            <a:endParaRPr lang="cs-CZ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08559 -0.1791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-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0.50694 -0.16875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19722 -0.24213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0" y="-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102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 build="allAtOnce"/>
      <p:bldP spid="17" grpId="0" build="allAtOnce"/>
      <p:bldP spid="18" grpId="0"/>
      <p:bldP spid="18" grpId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686800" cy="786606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Opravte věty tak, aby byly správné, z nabídky vyberte správnou možnost:</a:t>
            </a:r>
            <a:br>
              <a:rPr lang="cs-CZ" b="1" dirty="0" smtClean="0">
                <a:solidFill>
                  <a:schemeClr val="tx1"/>
                </a:solidFill>
              </a:rPr>
            </a:b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2204864"/>
            <a:ext cx="86409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FF0000"/>
                </a:solidFill>
              </a:rPr>
              <a:t>2, Po zrušení Svaté říše římské užíval František II. titul                          císaře jako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cs-CZ" sz="32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64088" y="2708920"/>
            <a:ext cx="2954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Ferdinand I.	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187624" y="2708920"/>
            <a:ext cx="2230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německého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51520" y="3429000"/>
            <a:ext cx="2124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František I.</a:t>
            </a:r>
            <a:endParaRPr lang="cs-CZ" sz="32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572000" y="3429000"/>
            <a:ext cx="2369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7030A0"/>
                </a:solidFill>
              </a:rPr>
              <a:t>Ferdinand V.</a:t>
            </a:r>
            <a:endParaRPr lang="cs-CZ" sz="3200" b="1" dirty="0">
              <a:solidFill>
                <a:srgbClr val="7030A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411760" y="3429000"/>
            <a:ext cx="2238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František II.</a:t>
            </a:r>
            <a:endParaRPr lang="cs-CZ" sz="3200" b="1" dirty="0">
              <a:solidFill>
                <a:srgbClr val="00206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51520" y="4077072"/>
            <a:ext cx="1840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pruského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051720" y="4077072"/>
            <a:ext cx="2778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francouzského</a:t>
            </a:r>
            <a:endParaRPr lang="cs-CZ" sz="3200" b="1" dirty="0">
              <a:solidFill>
                <a:srgbClr val="00206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788024" y="4077072"/>
            <a:ext cx="2252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rakouského</a:t>
            </a:r>
            <a:endParaRPr lang="cs-CZ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508104" y="6021288"/>
            <a:ext cx="3457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Císař František II.</a:t>
            </a:r>
            <a:endParaRPr lang="cs-CZ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File:Francesco 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573016"/>
            <a:ext cx="1590328" cy="22504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L 0.57691 -0.1055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-0.39861 -0.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1025" grpId="0"/>
      <p:bldP spid="7" grpId="0"/>
      <p:bldP spid="7" grpId="1"/>
      <p:bldP spid="8" grpId="0"/>
      <p:bldP spid="8" grpId="1"/>
      <p:bldP spid="13" grpId="0"/>
      <p:bldP spid="13" grpId="1"/>
      <p:bldP spid="14" grpId="0"/>
      <p:bldP spid="14" grpId="1"/>
      <p:bldP spid="15" grpId="0"/>
      <p:bldP spid="15" grpId="1"/>
      <p:bldP spid="16" grpId="0" build="allAtOnce"/>
      <p:bldP spid="17" grpId="0" build="allAtOnce"/>
      <p:bldP spid="18" grpId="0"/>
      <p:bldP spid="18" grpId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686800" cy="786606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Opravte věty tak, aby byly správné, z nabídky vyberte správnou možnost:</a:t>
            </a:r>
            <a:br>
              <a:rPr lang="cs-CZ" b="1" dirty="0" smtClean="0">
                <a:solidFill>
                  <a:schemeClr val="tx1"/>
                </a:solidFill>
              </a:rPr>
            </a:b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3040" y="2204864"/>
            <a:ext cx="86409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FF0000"/>
                </a:solidFill>
              </a:rPr>
              <a:t>3, V roce       byl Napoleon poražen v tzv. bitvě národů u                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endParaRPr kumimoji="0" lang="cs-CZ" sz="32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195736" y="2708920"/>
            <a:ext cx="2031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Berlína	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195736" y="2204864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1814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5536" y="3284984"/>
            <a:ext cx="1298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Lipska</a:t>
            </a:r>
            <a:endParaRPr lang="cs-CZ" sz="32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923928" y="3140968"/>
            <a:ext cx="1839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7030A0"/>
                </a:solidFill>
              </a:rPr>
              <a:t>Waterloo</a:t>
            </a:r>
            <a:endParaRPr lang="cs-CZ" sz="3200" b="1" dirty="0">
              <a:solidFill>
                <a:srgbClr val="7030A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979712" y="3212976"/>
            <a:ext cx="1803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>
                <a:solidFill>
                  <a:srgbClr val="002060"/>
                </a:solidFill>
              </a:rPr>
              <a:t>Borodina</a:t>
            </a:r>
            <a:endParaRPr lang="cs-CZ" sz="3200" b="1" dirty="0">
              <a:solidFill>
                <a:srgbClr val="00206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95536" y="3933056"/>
            <a:ext cx="955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1805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619672" y="3933056"/>
            <a:ext cx="873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1815</a:t>
            </a:r>
            <a:endParaRPr lang="cs-CZ" sz="3200" b="1" dirty="0">
              <a:solidFill>
                <a:srgbClr val="00206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699792" y="3861048"/>
            <a:ext cx="873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1813</a:t>
            </a:r>
            <a:endParaRPr lang="cs-CZ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508104" y="6021288"/>
            <a:ext cx="2490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Bitva národů</a:t>
            </a:r>
            <a:endParaRPr lang="cs-CZ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upload.wikimedia.org/wikipedia/commons/3/3d/MoshkovVI_SrazhLeypcigomG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149080"/>
            <a:ext cx="3656038" cy="19046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0.1967 -0.0844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-0.05573 -0.24213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-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1025" grpId="0"/>
      <p:bldP spid="7" grpId="0"/>
      <p:bldP spid="7" grpId="1"/>
      <p:bldP spid="8" grpId="0"/>
      <p:bldP spid="8" grpId="1"/>
      <p:bldP spid="13" grpId="0"/>
      <p:bldP spid="13" grpId="1"/>
      <p:bldP spid="14" grpId="0"/>
      <p:bldP spid="14" grpId="1"/>
      <p:bldP spid="15" grpId="0"/>
      <p:bldP spid="15" grpId="1"/>
      <p:bldP spid="16" grpId="0" build="allAtOnce"/>
      <p:bldP spid="17" grpId="0" build="allAtOnce"/>
      <p:bldP spid="18" grpId="0"/>
      <p:bldP spid="18" grpId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686800" cy="786606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Opravte věty tak, aby byly správné, z nabídky vyberte správnou možnost:</a:t>
            </a:r>
            <a:br>
              <a:rPr lang="cs-CZ" b="1" dirty="0" smtClean="0">
                <a:solidFill>
                  <a:schemeClr val="tx1"/>
                </a:solidFill>
              </a:rPr>
            </a:b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2030651"/>
            <a:ext cx="86409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FF0000"/>
                </a:solidFill>
              </a:rPr>
              <a:t>4, Poslední bitvu svedl Napoleon v roce      u Waterloo, kterou       , poté byl umístěn na ostrov                   z něhož již neutekl.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FF0000"/>
                </a:solidFill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endParaRPr kumimoji="0" lang="cs-CZ" sz="32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24328" y="2060848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1851	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419872" y="2564904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vyhrál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51520" y="3429000"/>
            <a:ext cx="873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1815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259632" y="3429000"/>
            <a:ext cx="877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7030A0"/>
                </a:solidFill>
              </a:rPr>
              <a:t>1821</a:t>
            </a:r>
            <a:endParaRPr lang="cs-CZ" sz="3200" b="1" dirty="0">
              <a:solidFill>
                <a:srgbClr val="7030A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195736" y="3429000"/>
            <a:ext cx="873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1813</a:t>
            </a:r>
            <a:endParaRPr lang="cs-CZ" sz="3200" b="1" dirty="0">
              <a:solidFill>
                <a:srgbClr val="00206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95536" y="3933056"/>
            <a:ext cx="1912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remizoval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115616" y="4509120"/>
            <a:ext cx="1917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nebojoval</a:t>
            </a:r>
            <a:endParaRPr lang="cs-CZ" sz="3200" b="1" dirty="0">
              <a:solidFill>
                <a:srgbClr val="00206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411760" y="3933056"/>
            <a:ext cx="1494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7030A0"/>
                </a:solidFill>
              </a:rPr>
              <a:t>prohrál</a:t>
            </a:r>
            <a:endParaRPr lang="cs-CZ" sz="3200" b="1" dirty="0">
              <a:solidFill>
                <a:srgbClr val="7030A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436096" y="6021288"/>
            <a:ext cx="3163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Bitva u Waterloo</a:t>
            </a:r>
            <a:endParaRPr lang="cs-CZ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File:Andrieux - La bataille de Waterlo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01008"/>
            <a:ext cx="4369196" cy="2528672"/>
          </a:xfrm>
          <a:prstGeom prst="rect">
            <a:avLst/>
          </a:prstGeom>
          <a:noFill/>
        </p:spPr>
      </p:pic>
      <p:sp>
        <p:nvSpPr>
          <p:cNvPr id="19" name="TextovéPole 18"/>
          <p:cNvSpPr txBox="1"/>
          <p:nvPr/>
        </p:nvSpPr>
        <p:spPr>
          <a:xfrm>
            <a:off x="1619672" y="2996952"/>
            <a:ext cx="1040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>
                <a:solidFill>
                  <a:srgbClr val="FF0000"/>
                </a:solidFill>
              </a:rPr>
              <a:t>Elba</a:t>
            </a:r>
            <a:r>
              <a:rPr lang="cs-CZ" sz="3200" b="1" dirty="0" smtClean="0">
                <a:solidFill>
                  <a:srgbClr val="FF0000"/>
                </a:solidFill>
              </a:rPr>
              <a:t>,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79512" y="5157192"/>
            <a:ext cx="1500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7030A0"/>
                </a:solidFill>
              </a:rPr>
              <a:t>Korsika</a:t>
            </a:r>
            <a:endParaRPr lang="cs-CZ" sz="3200" b="1" dirty="0">
              <a:solidFill>
                <a:srgbClr val="7030A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763688" y="5157192"/>
            <a:ext cx="1764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Sv. Heleny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403648" y="5805264"/>
            <a:ext cx="1627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B0F0"/>
                </a:solidFill>
              </a:rPr>
              <a:t>Sardinie</a:t>
            </a:r>
            <a:endParaRPr lang="cs-CZ" sz="3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80278 -0.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10729 -0.2002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-0.04132 -0.3004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" grpId="0"/>
      <p:bldP spid="1025" grpId="0"/>
      <p:bldP spid="7" grpId="0"/>
      <p:bldP spid="7" grpId="1"/>
      <p:bldP spid="8" grpId="0"/>
      <p:bldP spid="8" grpId="1"/>
      <p:bldP spid="13" grpId="0"/>
      <p:bldP spid="13" grpId="1"/>
      <p:bldP spid="14" grpId="1"/>
      <p:bldP spid="15" grpId="1"/>
      <p:bldP spid="16" grpId="0" build="allAtOnce"/>
      <p:bldP spid="17" grpId="0" build="allAtOnce"/>
      <p:bldP spid="18" grpId="0"/>
      <p:bldP spid="18" grpId="1"/>
      <p:bldP spid="20" grpId="0"/>
      <p:bldP spid="19" grpId="0"/>
      <p:bldP spid="19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052737"/>
            <a:ext cx="8640960" cy="5805264"/>
          </a:xfrm>
        </p:spPr>
        <p:txBody>
          <a:bodyPr>
            <a:normAutofit fontScale="25000" lnSpcReduction="20000"/>
          </a:bodyPr>
          <a:lstStyle/>
          <a:p>
            <a:pPr marL="0" indent="0" algn="ctr" eaLnBrk="1" hangingPunct="1">
              <a:buFont typeface="Symbol" pitchFamily="18" charset="2"/>
              <a:buNone/>
            </a:pPr>
            <a:r>
              <a:rPr lang="cs-CZ" sz="7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A, Použitá literatura: </a:t>
            </a:r>
          </a:p>
          <a:p>
            <a:pPr marL="0" indent="0" algn="just">
              <a:buNone/>
            </a:pPr>
            <a:r>
              <a:rPr lang="cs-CZ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VÁLKOVÁ, Veronika. </a:t>
            </a:r>
            <a:r>
              <a:rPr lang="cs-CZ" sz="7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Dějepis 8 pro základní školy</a:t>
            </a:r>
            <a:r>
              <a:rPr lang="cs-CZ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Praha: SPN - pedagogické nakladatelství, akciová společnost, 2008, ISBN 978-80-7235-404-7.</a:t>
            </a:r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cs-CZ" sz="7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B, Internetové odkazy:</a:t>
            </a:r>
          </a:p>
          <a:p>
            <a:pPr marL="0" indent="0" algn="just">
              <a:buNone/>
            </a:pPr>
            <a:r>
              <a:rPr lang="cs-CZ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Obr. - Napoleon Bonaparte: </a:t>
            </a:r>
            <a:r>
              <a:rPr lang="en-US" sz="7200" dirty="0" smtClean="0">
                <a:solidFill>
                  <a:schemeClr val="tx1"/>
                </a:solidFill>
              </a:rPr>
              <a:t>AUTOR NEUVEDEN. </a:t>
            </a:r>
            <a:r>
              <a:rPr lang="en-US" sz="7200" i="1" dirty="0" smtClean="0">
                <a:solidFill>
                  <a:schemeClr val="tx1"/>
                </a:solidFill>
              </a:rPr>
              <a:t>commons.wikimedia.org</a:t>
            </a:r>
            <a:r>
              <a:rPr lang="en-US" sz="7200" dirty="0" smtClean="0">
                <a:solidFill>
                  <a:schemeClr val="tx1"/>
                </a:solidFill>
              </a:rPr>
              <a:t> [online]. [cit. </a:t>
            </a:r>
            <a:r>
              <a:rPr lang="cs-CZ" sz="7200" dirty="0" smtClean="0">
                <a:solidFill>
                  <a:schemeClr val="tx1"/>
                </a:solidFill>
              </a:rPr>
              <a:t>22</a:t>
            </a:r>
            <a:r>
              <a:rPr lang="en-US" sz="7200" dirty="0" smtClean="0">
                <a:solidFill>
                  <a:schemeClr val="tx1"/>
                </a:solidFill>
              </a:rPr>
              <a:t>.1.2014]. </a:t>
            </a:r>
            <a:r>
              <a:rPr lang="en-US" sz="7200" dirty="0" err="1" smtClean="0">
                <a:solidFill>
                  <a:schemeClr val="tx1"/>
                </a:solidFill>
              </a:rPr>
              <a:t>Dostupný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na</a:t>
            </a:r>
            <a:r>
              <a:rPr lang="en-US" sz="7200" dirty="0" smtClean="0">
                <a:solidFill>
                  <a:schemeClr val="tx1"/>
                </a:solidFill>
              </a:rPr>
              <a:t> WWW: http://upload.wikimedia.org/wikipedia/commons/1/11/Napoleon_Bonaparte.jpg</a:t>
            </a:r>
            <a:r>
              <a:rPr lang="cs-CZ" sz="7200" dirty="0" smtClean="0">
                <a:solidFill>
                  <a:schemeClr val="tx1"/>
                </a:solidFill>
              </a:rPr>
              <a:t>.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endParaRPr lang="cs-CZ" sz="72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Obr. – Mapa napoleonských válek: </a:t>
            </a:r>
            <a:r>
              <a:rPr lang="cs-CZ" sz="7200" dirty="0" smtClean="0">
                <a:solidFill>
                  <a:schemeClr val="tx1"/>
                </a:solidFill>
              </a:rPr>
              <a:t>AUTOR NEUVEDEN. </a:t>
            </a:r>
            <a:r>
              <a:rPr lang="cs-CZ" sz="7200" i="1" dirty="0" smtClean="0">
                <a:solidFill>
                  <a:schemeClr val="tx1"/>
                </a:solidFill>
              </a:rPr>
              <a:t>kartografie.</a:t>
            </a:r>
            <a:r>
              <a:rPr lang="cs-CZ" sz="7200" i="1" dirty="0" err="1" smtClean="0">
                <a:solidFill>
                  <a:schemeClr val="tx1"/>
                </a:solidFill>
              </a:rPr>
              <a:t>fsv.cvut.cz</a:t>
            </a:r>
            <a:r>
              <a:rPr lang="cs-CZ" sz="7200" dirty="0" smtClean="0">
                <a:solidFill>
                  <a:schemeClr val="tx1"/>
                </a:solidFill>
              </a:rPr>
              <a:t> [online]. [cit. 29.1.2014]. Dostupný na WWW: http://kartografie.</a:t>
            </a:r>
            <a:r>
              <a:rPr lang="cs-CZ" sz="7200" dirty="0" err="1" smtClean="0">
                <a:solidFill>
                  <a:schemeClr val="tx1"/>
                </a:solidFill>
              </a:rPr>
              <a:t>fsv.cvut.cz</a:t>
            </a:r>
            <a:r>
              <a:rPr lang="cs-CZ" sz="7200" dirty="0" smtClean="0">
                <a:solidFill>
                  <a:schemeClr val="tx1"/>
                </a:solidFill>
              </a:rPr>
              <a:t>/</a:t>
            </a:r>
            <a:r>
              <a:rPr lang="cs-CZ" sz="7200" dirty="0" err="1" smtClean="0">
                <a:solidFill>
                  <a:schemeClr val="tx1"/>
                </a:solidFill>
              </a:rPr>
              <a:t>img</a:t>
            </a:r>
            <a:r>
              <a:rPr lang="cs-CZ" sz="7200" dirty="0" smtClean="0">
                <a:solidFill>
                  <a:schemeClr val="tx1"/>
                </a:solidFill>
              </a:rPr>
              <a:t>-</a:t>
            </a:r>
            <a:r>
              <a:rPr lang="cs-CZ" sz="7200" dirty="0" err="1" smtClean="0">
                <a:solidFill>
                  <a:schemeClr val="tx1"/>
                </a:solidFill>
              </a:rPr>
              <a:t>zasady</a:t>
            </a:r>
            <a:r>
              <a:rPr lang="cs-CZ" sz="7200" dirty="0" smtClean="0">
                <a:solidFill>
                  <a:schemeClr val="tx1"/>
                </a:solidFill>
              </a:rPr>
              <a:t>/24B-</a:t>
            </a:r>
            <a:r>
              <a:rPr lang="cs-CZ" sz="7200" dirty="0" err="1" smtClean="0">
                <a:solidFill>
                  <a:schemeClr val="tx1"/>
                </a:solidFill>
              </a:rPr>
              <a:t>Spatna</a:t>
            </a:r>
            <a:r>
              <a:rPr lang="cs-CZ" sz="7200" dirty="0" smtClean="0">
                <a:solidFill>
                  <a:schemeClr val="tx1"/>
                </a:solidFill>
              </a:rPr>
              <a:t>-legenda-Napoleonovy-</a:t>
            </a:r>
            <a:r>
              <a:rPr lang="cs-CZ" sz="7200" dirty="0" err="1" smtClean="0">
                <a:solidFill>
                  <a:schemeClr val="tx1"/>
                </a:solidFill>
              </a:rPr>
              <a:t>vyboje.png</a:t>
            </a:r>
            <a:r>
              <a:rPr lang="cs-CZ" sz="72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cs-CZ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Obr. – Bitva u Slavkova: </a:t>
            </a:r>
            <a:r>
              <a:rPr lang="en-US" sz="7200" dirty="0" smtClean="0">
                <a:solidFill>
                  <a:schemeClr val="tx1"/>
                </a:solidFill>
              </a:rPr>
              <a:t>AUTOR NEUVEDEN. </a:t>
            </a:r>
            <a:r>
              <a:rPr lang="en-US" sz="7200" i="1" dirty="0" smtClean="0">
                <a:solidFill>
                  <a:schemeClr val="tx1"/>
                </a:solidFill>
              </a:rPr>
              <a:t>commons.wikimedia.org</a:t>
            </a:r>
            <a:r>
              <a:rPr lang="en-US" sz="7200" dirty="0" smtClean="0">
                <a:solidFill>
                  <a:schemeClr val="tx1"/>
                </a:solidFill>
              </a:rPr>
              <a:t> [online]. [cit. 29.1.2014]. </a:t>
            </a:r>
            <a:r>
              <a:rPr lang="en-US" sz="7200" dirty="0" err="1" smtClean="0">
                <a:solidFill>
                  <a:schemeClr val="tx1"/>
                </a:solidFill>
              </a:rPr>
              <a:t>Dostupný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na</a:t>
            </a:r>
            <a:r>
              <a:rPr lang="en-US" sz="7200" dirty="0" smtClean="0">
                <a:solidFill>
                  <a:schemeClr val="tx1"/>
                </a:solidFill>
              </a:rPr>
              <a:t> WWW: http://upload.wikimedia.org/wikipedia/commons/5/56/Austerlitz-baron-Pascal.jpg</a:t>
            </a:r>
            <a:r>
              <a:rPr lang="cs-CZ" sz="7200" dirty="0" smtClean="0">
                <a:solidFill>
                  <a:schemeClr val="tx1"/>
                </a:solidFill>
              </a:rPr>
              <a:t>.</a:t>
            </a:r>
            <a:r>
              <a:rPr lang="cs-CZ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cs-CZ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Obr. – císař František II.: </a:t>
            </a:r>
            <a:r>
              <a:rPr lang="en-US" sz="7200" dirty="0" smtClean="0">
                <a:solidFill>
                  <a:schemeClr val="tx1"/>
                </a:solidFill>
              </a:rPr>
              <a:t>AUTOR NEUVEDEN. </a:t>
            </a:r>
            <a:r>
              <a:rPr lang="en-US" sz="7200" i="1" dirty="0" smtClean="0">
                <a:solidFill>
                  <a:schemeClr val="tx1"/>
                </a:solidFill>
              </a:rPr>
              <a:t>commons.wikimedia.org</a:t>
            </a:r>
            <a:r>
              <a:rPr lang="en-US" sz="7200" dirty="0" smtClean="0">
                <a:solidFill>
                  <a:schemeClr val="tx1"/>
                </a:solidFill>
              </a:rPr>
              <a:t> [online]. [cit. 29.1.2014]. </a:t>
            </a:r>
            <a:r>
              <a:rPr lang="en-US" sz="7200" dirty="0" err="1" smtClean="0">
                <a:solidFill>
                  <a:schemeClr val="tx1"/>
                </a:solidFill>
              </a:rPr>
              <a:t>Dostupný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na</a:t>
            </a:r>
            <a:r>
              <a:rPr lang="en-US" sz="7200" dirty="0" smtClean="0">
                <a:solidFill>
                  <a:schemeClr val="tx1"/>
                </a:solidFill>
              </a:rPr>
              <a:t> WWW: http://upload.wikimedia.org/wikipedia/commons/5/58/Francesco_I.jpg</a:t>
            </a:r>
            <a:r>
              <a:rPr lang="cs-CZ" sz="72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cs-CZ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Obr. – Bitva národů: </a:t>
            </a:r>
            <a:r>
              <a:rPr lang="en-US" sz="7200" dirty="0" smtClean="0">
                <a:solidFill>
                  <a:schemeClr val="tx1"/>
                </a:solidFill>
                <a:latin typeface="+mj-lt"/>
              </a:rPr>
              <a:t>AUTOR NEUVEDEN. </a:t>
            </a:r>
            <a:r>
              <a:rPr lang="en-US" sz="7200" i="1" dirty="0" smtClean="0">
                <a:solidFill>
                  <a:schemeClr val="tx1"/>
                </a:solidFill>
                <a:latin typeface="+mj-lt"/>
              </a:rPr>
              <a:t>commons.wikimedia.org</a:t>
            </a:r>
            <a:r>
              <a:rPr lang="en-US" sz="7200" dirty="0" smtClean="0">
                <a:solidFill>
                  <a:schemeClr val="tx1"/>
                </a:solidFill>
                <a:latin typeface="+mj-lt"/>
              </a:rPr>
              <a:t> [online]. [cit. 29.1.2014].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</a:rPr>
              <a:t>Dostupný</a:t>
            </a:r>
            <a:r>
              <a:rPr lang="en-US" sz="7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</a:rPr>
              <a:t>na</a:t>
            </a:r>
            <a:r>
              <a:rPr lang="en-US" sz="7200" dirty="0" smtClean="0">
                <a:solidFill>
                  <a:schemeClr val="tx1"/>
                </a:solidFill>
                <a:latin typeface="+mj-lt"/>
              </a:rPr>
              <a:t> WWW: http://upload.wikimedia.org/wikipedia/commons/3/3d/MoshkovVI_SrazhLeypcigomGRM.jpg</a:t>
            </a:r>
            <a:r>
              <a:rPr lang="cs-CZ" sz="72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indent="0" algn="just">
              <a:buNone/>
            </a:pPr>
            <a:r>
              <a:rPr lang="cs-CZ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Obr. – Bitva u Waterloo: </a:t>
            </a:r>
            <a:r>
              <a:rPr lang="en-US" sz="7200" dirty="0" smtClean="0">
                <a:solidFill>
                  <a:schemeClr val="tx1"/>
                </a:solidFill>
              </a:rPr>
              <a:t>AUTOR NEUVEDEN. </a:t>
            </a:r>
            <a:r>
              <a:rPr lang="en-US" sz="7200" i="1" dirty="0" smtClean="0">
                <a:solidFill>
                  <a:schemeClr val="tx1"/>
                </a:solidFill>
              </a:rPr>
              <a:t>commons.wikimedia.org</a:t>
            </a:r>
            <a:r>
              <a:rPr lang="en-US" sz="7200" dirty="0" smtClean="0">
                <a:solidFill>
                  <a:schemeClr val="tx1"/>
                </a:solidFill>
              </a:rPr>
              <a:t> [online]. [cit. 29.1.2014]. </a:t>
            </a:r>
            <a:r>
              <a:rPr lang="en-US" sz="7200" dirty="0" err="1" smtClean="0">
                <a:solidFill>
                  <a:schemeClr val="tx1"/>
                </a:solidFill>
              </a:rPr>
              <a:t>Dostupný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na</a:t>
            </a:r>
            <a:r>
              <a:rPr lang="en-US" sz="7200" dirty="0" smtClean="0">
                <a:solidFill>
                  <a:schemeClr val="tx1"/>
                </a:solidFill>
              </a:rPr>
              <a:t> WWW: http://upload.wikimedia.org/wikipedia/commons/b/bb/Andrieux_-_La_bataille_de_Waterloo.jpg </a:t>
            </a:r>
            <a:r>
              <a:rPr lang="cs-CZ" sz="7200" dirty="0" smtClean="0">
                <a:solidFill>
                  <a:schemeClr val="tx1"/>
                </a:solidFill>
              </a:rPr>
              <a:t>.</a:t>
            </a:r>
            <a:endParaRPr lang="cs-CZ" sz="72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cs-CZ" b="1" dirty="0" smtClean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cs-CZ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cs-CZ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endParaRPr lang="cs-C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cs-CZ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400" dirty="0" smtClean="0">
              <a:solidFill>
                <a:schemeClr val="tx1"/>
              </a:solidFill>
            </a:endParaRPr>
          </a:p>
        </p:txBody>
      </p:sp>
      <p:sp>
        <p:nvSpPr>
          <p:cNvPr id="14340" name="Nadpis 3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8636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Použité zdroje</a:t>
            </a:r>
          </a:p>
        </p:txBody>
      </p:sp>
      <p:sp>
        <p:nvSpPr>
          <p:cNvPr id="14339" name="Zástupný symbol pro číslo snímku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8DD56B-95CA-47A1-B16C-6435E4C9DAEE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cs-CZ" dirty="0" smtClean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1556792"/>
            <a:ext cx="8352928" cy="4569371"/>
          </a:xfrm>
        </p:spPr>
        <p:txBody>
          <a:bodyPr/>
          <a:lstStyle/>
          <a:p>
            <a:pPr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předmět: dějepis</a:t>
            </a:r>
          </a:p>
          <a:p>
            <a:pPr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věková skupina: osmý ročník</a:t>
            </a:r>
          </a:p>
          <a:p>
            <a:pPr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časový fond: 40 min </a:t>
            </a:r>
          </a:p>
          <a:p>
            <a:pPr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fáze hodiny: úvodní opakování, výklad nové látky, opakování   látky z probraného tématu </a:t>
            </a:r>
          </a:p>
          <a:p>
            <a:pPr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počet pracovních stran: 10 </a:t>
            </a:r>
          </a:p>
          <a:p>
            <a:pPr marL="0" indent="0"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Materiál je určen k interaktivní výuce. Žáci inovativním způsobem vyhledávají a zpracovávají informace pomocí internetu, interaktivní tabule a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powerpointové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prezentace.  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Anotace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dirty="0" smtClean="0">
                <a:solidFill>
                  <a:schemeClr val="tx1"/>
                </a:solidFill>
              </a:rPr>
              <a:t>1. V prvním snímku v rámci úvodního opakování žáci vyberou ty údaje, které patří k předválečnému Napoleonovi. Zobrazí se jeho obrázek, který se bude postupně odkrývat, když vyberou správné údaje.</a:t>
            </a:r>
          </a:p>
          <a:p>
            <a:pPr marL="0" indent="0" algn="just">
              <a:buNone/>
            </a:pPr>
            <a:r>
              <a:rPr lang="cs-CZ" sz="2800" dirty="0" smtClean="0">
                <a:solidFill>
                  <a:schemeClr val="tx1"/>
                </a:solidFill>
              </a:rPr>
              <a:t>2. Ve druhém až čtvrtém snímku žáci postupně doplní dle učebnice zápis, opíší si ho.</a:t>
            </a:r>
          </a:p>
          <a:p>
            <a:pPr marL="0" indent="0" algn="just">
              <a:buNone/>
            </a:pPr>
            <a:r>
              <a:rPr lang="cs-CZ" sz="2800" dirty="0" smtClean="0">
                <a:solidFill>
                  <a:schemeClr val="tx1"/>
                </a:solidFill>
              </a:rPr>
              <a:t>3. V šestém snímku žáci v rámci opakování postupně přiřadí k letopočtům  bitvy, jejich typ a výsledek .</a:t>
            </a:r>
          </a:p>
          <a:p>
            <a:pPr marL="0" indent="0" algn="just">
              <a:buNone/>
            </a:pPr>
            <a:r>
              <a:rPr lang="cs-CZ" sz="2800" dirty="0" smtClean="0">
                <a:solidFill>
                  <a:schemeClr val="tx1"/>
                </a:solidFill>
              </a:rPr>
              <a:t>4. V sedmém až desátém snímku budou žáci v rámci opakování hledat chyby ve větách. Po kliknutí na příslušné chybné slovo toto slovo zmizí a žáci vyberou z možností to správné, které se přiřadí do věty.  </a:t>
            </a:r>
          </a:p>
          <a:p>
            <a:pPr marL="0" indent="0" algn="just">
              <a:buNone/>
            </a:pP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537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Anotace k jednotlivým stranám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24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52537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Opakování: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2093" y="764704"/>
            <a:ext cx="91761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Vyberte, co patří k Napoleonovi, a odhalte obrázek:</a:t>
            </a:r>
          </a:p>
          <a:p>
            <a:endParaRPr lang="cs-CZ" sz="3200" b="1" dirty="0"/>
          </a:p>
        </p:txBody>
      </p:sp>
      <p:pic>
        <p:nvPicPr>
          <p:cNvPr id="5" name="Picture 2" descr="File:Napoleon Bonapart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204864"/>
            <a:ext cx="2607125" cy="4418856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395536" y="1484784"/>
            <a:ext cx="5389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7030A0"/>
                </a:solidFill>
              </a:rPr>
              <a:t>Potlačil povstání monarchistů</a:t>
            </a:r>
            <a:endParaRPr lang="cs-CZ" sz="3200" b="1" dirty="0">
              <a:solidFill>
                <a:srgbClr val="7030A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51520" y="2132856"/>
            <a:ext cx="1484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jakobín</a:t>
            </a:r>
            <a:endParaRPr lang="cs-CZ" sz="3200" b="1" dirty="0">
              <a:solidFill>
                <a:srgbClr val="00206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469596" y="2132856"/>
            <a:ext cx="3674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1 ze členů direktoria</a:t>
            </a:r>
            <a:endParaRPr lang="cs-CZ" sz="32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578600" y="2708920"/>
            <a:ext cx="3565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accent5">
                    <a:lumMod val="75000"/>
                  </a:schemeClr>
                </a:solidFill>
              </a:rPr>
              <a:t>Narozen na Korsice</a:t>
            </a:r>
            <a:endParaRPr lang="cs-CZ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652120" y="3356992"/>
            <a:ext cx="3182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7030A0"/>
                </a:solidFill>
              </a:rPr>
              <a:t>Narozen na Sicílii</a:t>
            </a:r>
            <a:endParaRPr lang="cs-CZ" sz="3200" b="1" dirty="0">
              <a:solidFill>
                <a:srgbClr val="7030A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724128" y="4077072"/>
            <a:ext cx="3028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</a:rPr>
              <a:t>Narozen na </a:t>
            </a:r>
            <a:r>
              <a:rPr lang="cs-CZ" sz="3200" b="1" dirty="0" err="1" smtClean="0">
                <a:solidFill>
                  <a:schemeClr val="tx2">
                    <a:lumMod val="75000"/>
                  </a:schemeClr>
                </a:solidFill>
              </a:rPr>
              <a:t>Elbě</a:t>
            </a:r>
            <a:endParaRPr lang="cs-CZ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79512" y="2708920"/>
            <a:ext cx="1638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Josefína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580112" y="4653136"/>
            <a:ext cx="3203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accent3">
                    <a:lumMod val="75000"/>
                  </a:schemeClr>
                </a:solidFill>
              </a:rPr>
              <a:t>Marie Antoinetta</a:t>
            </a:r>
            <a:endParaRPr lang="cs-CZ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796136" y="5229200"/>
            <a:ext cx="2563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accent5">
                    <a:lumMod val="75000"/>
                  </a:schemeClr>
                </a:solidFill>
              </a:rPr>
              <a:t>Marie Terezie</a:t>
            </a:r>
            <a:endParaRPr lang="cs-CZ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11560" y="3284984"/>
            <a:ext cx="861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7030A0"/>
                </a:solidFill>
              </a:rPr>
              <a:t>král</a:t>
            </a:r>
            <a:endParaRPr lang="cs-CZ" sz="3200" b="1" dirty="0">
              <a:solidFill>
                <a:srgbClr val="7030A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83568" y="4005064"/>
            <a:ext cx="1002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císař</a:t>
            </a:r>
            <a:endParaRPr lang="cs-CZ" sz="3200" b="1" dirty="0">
              <a:solidFill>
                <a:srgbClr val="00206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23528" y="4581128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1804</a:t>
            </a:r>
            <a:endParaRPr lang="cs-CZ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331640" y="4509120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1789</a:t>
            </a:r>
            <a:endParaRPr lang="cs-CZ" sz="3200" b="1" dirty="0">
              <a:solidFill>
                <a:srgbClr val="00206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5580112" y="5805264"/>
            <a:ext cx="3337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Občanský zákoník</a:t>
            </a:r>
            <a:endParaRPr lang="cs-CZ" sz="320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539552" y="5085184"/>
            <a:ext cx="1686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1. konzul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804248" y="1556792"/>
            <a:ext cx="946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1799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755576" y="5949280"/>
            <a:ext cx="1111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kníže</a:t>
            </a:r>
            <a:endParaRPr lang="cs-CZ" sz="3200" b="1" dirty="0">
              <a:solidFill>
                <a:srgbClr val="00206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2843808" y="2204864"/>
            <a:ext cx="648072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3491880" y="2204864"/>
            <a:ext cx="648072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4139952" y="2204864"/>
            <a:ext cx="648072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4788024" y="2204864"/>
            <a:ext cx="648072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4788024" y="4437112"/>
            <a:ext cx="648072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/>
          <p:cNvSpPr/>
          <p:nvPr/>
        </p:nvSpPr>
        <p:spPr>
          <a:xfrm>
            <a:off x="4139952" y="4437112"/>
            <a:ext cx="648072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/>
          <p:cNvSpPr/>
          <p:nvPr/>
        </p:nvSpPr>
        <p:spPr>
          <a:xfrm>
            <a:off x="3491880" y="4437112"/>
            <a:ext cx="648072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2843808" y="4437112"/>
            <a:ext cx="648072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1" grpId="0"/>
      <p:bldP spid="11" grpId="1"/>
      <p:bldP spid="13" grpId="0"/>
      <p:bldP spid="13" grpId="1"/>
      <p:bldP spid="14" grpId="0"/>
      <p:bldP spid="15" grpId="0"/>
      <p:bldP spid="15" grpId="1"/>
      <p:bldP spid="16" grpId="0"/>
      <p:bldP spid="16" grpId="1"/>
      <p:bldP spid="17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/>
      <p:bldP spid="23" grpId="0"/>
      <p:bldP spid="23" grpId="1"/>
      <p:bldP spid="24" grpId="0"/>
      <p:bldP spid="25" grpId="0"/>
      <p:bldP spid="26" grpId="0"/>
      <p:bldP spid="27" grpId="0"/>
      <p:bldP spid="27" grpId="1"/>
      <p:bldP spid="29" grpId="0" animBg="1"/>
      <p:bldP spid="29" grpId="1" animBg="1"/>
      <p:bldP spid="30" grpId="0" animBg="1"/>
      <p:bldP spid="30" grpId="1" animBg="1"/>
      <p:bldP spid="31" grpId="0" animBg="1"/>
      <p:bldP spid="31" grpId="2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2" animBg="1"/>
      <p:bldP spid="36" grpId="0" animBg="1"/>
      <p:bldP spid="3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733256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</a:rPr>
              <a:t>- válka Fr. X VB, ……………, Rusko, ……………</a:t>
            </a:r>
          </a:p>
          <a:p>
            <a:pPr marL="0" indent="0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</a:rPr>
              <a:t>- 1805: námořní bitva u mysu …………….: britský admirál ……………… poráží Napoleona</a:t>
            </a:r>
          </a:p>
          <a:p>
            <a:pPr marL="0" indent="0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</a:rPr>
              <a:t>- 1805: ………………….: bitva ……. císařů: Napoleon X německý císař ……………., ruský car ………………. </a:t>
            </a:r>
            <a:r>
              <a:rPr lang="cs-CZ" sz="3200" dirty="0" smtClean="0">
                <a:solidFill>
                  <a:schemeClr val="tx1"/>
                </a:solidFill>
                <a:latin typeface="Century Schoolbook"/>
              </a:rPr>
              <a:t>→</a:t>
            </a:r>
            <a:r>
              <a:rPr lang="cs-CZ" sz="3200" dirty="0" smtClean="0">
                <a:solidFill>
                  <a:schemeClr val="tx1"/>
                </a:solidFill>
              </a:rPr>
              <a:t> vítězí …………………….</a:t>
            </a:r>
          </a:p>
          <a:p>
            <a:pPr marL="0" indent="0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</a:rPr>
              <a:t>- Svatá říše římská zaniká roku …………, její panovník František II. se již roku ……….. stává císařem ……………….. jako ……………….</a:t>
            </a:r>
          </a:p>
          <a:p>
            <a:pPr marL="0" indent="0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</a:rPr>
              <a:t>- 1806: porážka ……………….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252537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Napoleonské války (uč., s. 65 – 66) 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987824" y="980728"/>
            <a:ext cx="1903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Rakousko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372200" y="1052736"/>
            <a:ext cx="1402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Prusko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292080" y="1628800"/>
            <a:ext cx="1789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>
                <a:solidFill>
                  <a:srgbClr val="FF0000"/>
                </a:solidFill>
              </a:rPr>
              <a:t>Trafalgar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915816" y="2132856"/>
            <a:ext cx="1399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Nelson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75656" y="2636912"/>
            <a:ext cx="2779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Slavkov u Brna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724128" y="263691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tří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860032" y="3212976"/>
            <a:ext cx="2238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František II.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971600" y="38610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971600" y="3645024"/>
            <a:ext cx="2090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Alexandr I.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220072" y="3717032"/>
            <a:ext cx="1888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Napoleon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724128" y="4293096"/>
            <a:ext cx="978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1806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940152" y="4725144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1804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907704" y="5229200"/>
            <a:ext cx="2129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rakouským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292080" y="5229200"/>
            <a:ext cx="2124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František I.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131840" y="5805264"/>
            <a:ext cx="1375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Pruska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/>
      <p:bldP spid="7" grpId="0"/>
      <p:bldP spid="8" grpId="0"/>
      <p:bldP spid="9" grpId="0"/>
      <p:bldP spid="10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264696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</a:rPr>
              <a:t>- kontinentální blokáda VB = …………………… </a:t>
            </a:r>
          </a:p>
          <a:p>
            <a:pPr marL="0" indent="0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</a:rPr>
              <a:t>…………………………………………………</a:t>
            </a:r>
          </a:p>
          <a:p>
            <a:pPr marL="0" indent="0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</a:rPr>
              <a:t>- 1809: útok ………………., poraženo, dcera Františka I. …………….. provdána za Napoleona</a:t>
            </a:r>
          </a:p>
          <a:p>
            <a:pPr marL="0" indent="0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</a:rPr>
              <a:t>- 1812: útok Napoleona ………….., bitva u ………….., – ruský maršál ………… – …………. výsledek, Napoleon obsazuje vypálenou ………. X bez zásob, zima X ústup …………. cestou = zničená země, ruská taktika ……………. země  </a:t>
            </a:r>
          </a:p>
          <a:p>
            <a:pPr marL="0" indent="0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</a:rPr>
              <a:t>- většina armády Napoleona …………….., zmrzla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529" y="26064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                                                       Zákaz dovozu britského zboží na evropskou pevninu 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411760" y="1412776"/>
            <a:ext cx="1875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Rakouska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267744" y="1844824"/>
            <a:ext cx="2198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Marie Luisa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11960" y="2492896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do Ruska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3528" y="2924944"/>
            <a:ext cx="1803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>
                <a:solidFill>
                  <a:srgbClr val="FF0000"/>
                </a:solidFill>
              </a:rPr>
              <a:t>Borodina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860032" y="2996952"/>
            <a:ext cx="1625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>
                <a:solidFill>
                  <a:srgbClr val="FF0000"/>
                </a:solidFill>
              </a:rPr>
              <a:t>Kutuzov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876256" y="2996952"/>
            <a:ext cx="1786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neutrální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164288" y="3501008"/>
            <a:ext cx="1571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Moskvu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788024" y="386104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stejnou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364088" y="4437112"/>
            <a:ext cx="1539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spálené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148064" y="5013176"/>
            <a:ext cx="2412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vyhladověna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5" grpId="0"/>
      <p:bldP spid="6" grpId="0"/>
      <p:bldP spid="8" grpId="0"/>
      <p:bldP spid="9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5793507"/>
          </a:xfrm>
        </p:spPr>
        <p:txBody>
          <a:bodyPr/>
          <a:lstStyle/>
          <a:p>
            <a:pPr marL="0" indent="0" algn="just">
              <a:buNone/>
            </a:pPr>
            <a:r>
              <a:rPr lang="cs-CZ" sz="3200" dirty="0" smtClean="0">
                <a:solidFill>
                  <a:schemeClr val="tx1"/>
                </a:solidFill>
              </a:rPr>
              <a:t>Prusko, ………… a Rusko X Fr.</a:t>
            </a:r>
          </a:p>
          <a:p>
            <a:pPr marL="0" indent="0" algn="just">
              <a:buNone/>
            </a:pPr>
            <a:r>
              <a:rPr lang="cs-CZ" sz="3200" dirty="0" smtClean="0">
                <a:solidFill>
                  <a:schemeClr val="tx1"/>
                </a:solidFill>
              </a:rPr>
              <a:t>- 1813: bitva ………………….., porážka ……………, vězení na ostrově ………………</a:t>
            </a:r>
          </a:p>
          <a:p>
            <a:pPr marL="0" indent="0" algn="just">
              <a:buNone/>
            </a:pPr>
            <a:r>
              <a:rPr lang="cs-CZ" sz="3200" dirty="0" smtClean="0">
                <a:solidFill>
                  <a:schemeClr val="tx1"/>
                </a:solidFill>
              </a:rPr>
              <a:t>začátek …………….. mírového kongresu: nástup …………………. na francouzský trůn</a:t>
            </a:r>
            <a:endParaRPr lang="cs-CZ" sz="3200" dirty="0" smtClean="0"/>
          </a:p>
          <a:p>
            <a:pPr marL="0" indent="0" algn="just">
              <a:buNone/>
              <a:defRPr/>
            </a:pPr>
            <a:r>
              <a:rPr lang="cs-CZ" sz="3200" dirty="0" smtClean="0">
                <a:solidFill>
                  <a:schemeClr val="tx1"/>
                </a:solidFill>
              </a:rPr>
              <a:t>útěk ………………………………</a:t>
            </a:r>
          </a:p>
          <a:p>
            <a:pPr marL="0" indent="0" algn="just">
              <a:buNone/>
              <a:defRPr/>
            </a:pPr>
            <a:r>
              <a:rPr lang="cs-CZ" sz="3200" dirty="0" smtClean="0">
                <a:solidFill>
                  <a:schemeClr val="tx1"/>
                </a:solidFill>
              </a:rPr>
              <a:t>- počátek …………. císařství, Napoleon opět …………..</a:t>
            </a:r>
          </a:p>
          <a:p>
            <a:pPr marL="0" indent="0" algn="just">
              <a:buNone/>
              <a:defRPr/>
            </a:pPr>
            <a:r>
              <a:rPr lang="cs-CZ" sz="3200" dirty="0" smtClean="0">
                <a:solidFill>
                  <a:schemeClr val="tx1"/>
                </a:solidFill>
              </a:rPr>
              <a:t>- 1815: VB a …………. X Fr. bitva u …………….: Napoleon …………………</a:t>
            </a:r>
          </a:p>
          <a:p>
            <a:pPr marL="0" indent="0" algn="just">
              <a:buNone/>
              <a:defRPr/>
            </a:pPr>
            <a:r>
              <a:rPr lang="cs-CZ" sz="3200" dirty="0" smtClean="0">
                <a:solidFill>
                  <a:schemeClr val="tx1"/>
                </a:solidFill>
              </a:rPr>
              <a:t>- zajat a držen na ostrově ………………………</a:t>
            </a:r>
          </a:p>
          <a:p>
            <a:pPr marL="0" indent="0" algn="just">
              <a:buNone/>
              <a:defRPr/>
            </a:pPr>
            <a:r>
              <a:rPr lang="cs-CZ" sz="3200" dirty="0" smtClean="0">
                <a:solidFill>
                  <a:schemeClr val="tx1"/>
                </a:solidFill>
              </a:rPr>
              <a:t>- zde Napoleonova záhadná ………. roku ………</a:t>
            </a:r>
            <a:endParaRPr lang="cs-CZ" sz="3200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75656" y="260648"/>
            <a:ext cx="1903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Rakousko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635896" y="764704"/>
            <a:ext cx="3052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národů u Lipska 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1340768"/>
            <a:ext cx="2090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Napoleona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652120" y="1268760"/>
            <a:ext cx="2220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>
                <a:solidFill>
                  <a:srgbClr val="FF0000"/>
                </a:solidFill>
              </a:rPr>
              <a:t>Elba</a:t>
            </a:r>
            <a:r>
              <a:rPr lang="cs-CZ" sz="3200" b="1" dirty="0" smtClean="0">
                <a:solidFill>
                  <a:srgbClr val="FF0000"/>
                </a:solidFill>
              </a:rPr>
              <a:t> u Itálie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835696" y="1916832"/>
            <a:ext cx="2231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Vídeňského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3528" y="2348880"/>
            <a:ext cx="2557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Ludvíka XVIII.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 flipH="1">
            <a:off x="1187625" y="2996952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Napoleona z </a:t>
            </a:r>
            <a:r>
              <a:rPr lang="cs-CZ" sz="3200" b="1" dirty="0" err="1" smtClean="0">
                <a:solidFill>
                  <a:srgbClr val="FF0000"/>
                </a:solidFill>
              </a:rPr>
              <a:t>Elby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051720" y="3501008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stodenního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23528" y="4005064"/>
            <a:ext cx="1553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císařem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339752" y="4653136"/>
            <a:ext cx="1402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Prusko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588224" y="4653136"/>
            <a:ext cx="1839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Waterloo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123728" y="5157192"/>
            <a:ext cx="161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poražen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644008" y="5733256"/>
            <a:ext cx="2464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Svatá Helena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004048" y="627322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smrt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7236296" y="6273225"/>
            <a:ext cx="877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1821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6" grpId="0"/>
      <p:bldP spid="7" grpId="0"/>
      <p:bldP spid="9" grpId="0"/>
      <p:bldP spid="11" grpId="0"/>
      <p:bldP spid="12" grpId="0"/>
      <p:bldP spid="15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Mapa napoleonských válek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kartografie.fsv.cvut.cz/img-zasady/24B-Spatna-legenda-Napoleonovy-vyboj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1278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3356992"/>
            <a:ext cx="8496944" cy="3501008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 smtClean="0">
                <a:solidFill>
                  <a:schemeClr val="tx1"/>
                </a:solidFill>
              </a:rPr>
              <a:t>Rok         Místo bitvy        typ bitvy         výsledek</a:t>
            </a:r>
          </a:p>
          <a:p>
            <a:pPr marL="0" indent="0">
              <a:buNone/>
            </a:pPr>
            <a:r>
              <a:rPr lang="cs-CZ" sz="3200" dirty="0" smtClean="0">
                <a:solidFill>
                  <a:schemeClr val="tx1"/>
                </a:solidFill>
              </a:rPr>
              <a:t>1805</a:t>
            </a:r>
          </a:p>
          <a:p>
            <a:pPr marL="0" indent="0">
              <a:buNone/>
            </a:pPr>
            <a:r>
              <a:rPr lang="cs-CZ" sz="3200" dirty="0" smtClean="0">
                <a:solidFill>
                  <a:schemeClr val="tx1"/>
                </a:solidFill>
              </a:rPr>
              <a:t>1805</a:t>
            </a:r>
          </a:p>
          <a:p>
            <a:pPr marL="0" indent="0">
              <a:buNone/>
            </a:pPr>
            <a:r>
              <a:rPr lang="cs-CZ" sz="3200" dirty="0" smtClean="0">
                <a:solidFill>
                  <a:schemeClr val="tx1"/>
                </a:solidFill>
              </a:rPr>
              <a:t>1812</a:t>
            </a:r>
          </a:p>
          <a:p>
            <a:pPr marL="0" indent="0">
              <a:buNone/>
            </a:pPr>
            <a:r>
              <a:rPr lang="cs-CZ" sz="3200" dirty="0" smtClean="0">
                <a:solidFill>
                  <a:schemeClr val="tx1"/>
                </a:solidFill>
              </a:rPr>
              <a:t>1813</a:t>
            </a:r>
          </a:p>
          <a:p>
            <a:pPr marL="0" indent="0">
              <a:buNone/>
            </a:pPr>
            <a:r>
              <a:rPr lang="cs-CZ" sz="3200" dirty="0" smtClean="0">
                <a:solidFill>
                  <a:schemeClr val="tx1"/>
                </a:solidFill>
              </a:rPr>
              <a:t>1815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60649"/>
            <a:ext cx="8229600" cy="1080120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</a:rPr>
              <a:t>Přiřaď z nabídky správné místo bitvy, typ bitvy a její výsledek: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419872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99592" y="1412776"/>
            <a:ext cx="1830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>
                <a:solidFill>
                  <a:srgbClr val="FF0000"/>
                </a:solidFill>
              </a:rPr>
              <a:t>Borodino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020272" y="1412776"/>
            <a:ext cx="1786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accent3">
                    <a:lumMod val="50000"/>
                  </a:schemeClr>
                </a:solidFill>
              </a:rPr>
              <a:t>neutrální</a:t>
            </a:r>
            <a:endParaRPr lang="cs-CZ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771800" y="1412776"/>
            <a:ext cx="1701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7030A0"/>
                </a:solidFill>
              </a:rPr>
              <a:t>pozemní</a:t>
            </a:r>
            <a:endParaRPr lang="cs-CZ" sz="3200" b="1" dirty="0">
              <a:solidFill>
                <a:srgbClr val="7030A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915816" y="2348880"/>
            <a:ext cx="1701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7030A0"/>
                </a:solidFill>
              </a:rPr>
              <a:t>pozemní</a:t>
            </a:r>
            <a:endParaRPr lang="cs-CZ" sz="3200" b="1" dirty="0">
              <a:solidFill>
                <a:srgbClr val="7030A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788024" y="1412776"/>
            <a:ext cx="1701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7030A0"/>
                </a:solidFill>
              </a:rPr>
              <a:t>pozemní</a:t>
            </a:r>
            <a:endParaRPr lang="cs-CZ" sz="3200" b="1" dirty="0">
              <a:solidFill>
                <a:srgbClr val="7030A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2280" y="2420888"/>
            <a:ext cx="1701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7030A0"/>
                </a:solidFill>
              </a:rPr>
              <a:t>pozemní</a:t>
            </a:r>
            <a:endParaRPr lang="cs-CZ" sz="3200" b="1" dirty="0">
              <a:solidFill>
                <a:srgbClr val="7030A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627784" y="1916832"/>
            <a:ext cx="2029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accent3">
                    <a:lumMod val="50000"/>
                  </a:schemeClr>
                </a:solidFill>
              </a:rPr>
              <a:t>prohra FR.</a:t>
            </a:r>
            <a:endParaRPr lang="cs-CZ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644008" y="1844824"/>
            <a:ext cx="2029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accent3">
                    <a:lumMod val="50000"/>
                  </a:schemeClr>
                </a:solidFill>
              </a:rPr>
              <a:t>prohra FR.</a:t>
            </a:r>
            <a:endParaRPr lang="cs-CZ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788024" y="2276872"/>
            <a:ext cx="1813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accent3">
                    <a:lumMod val="50000"/>
                  </a:schemeClr>
                </a:solidFill>
              </a:rPr>
              <a:t>výhra FR.</a:t>
            </a:r>
            <a:endParaRPr lang="cs-CZ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876256" y="1844824"/>
            <a:ext cx="2029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accent3">
                    <a:lumMod val="50000"/>
                  </a:schemeClr>
                </a:solidFill>
              </a:rPr>
              <a:t>prohra FR.</a:t>
            </a:r>
            <a:endParaRPr lang="cs-CZ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55576" y="1916832"/>
            <a:ext cx="1547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Slavkov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236296" y="2852936"/>
            <a:ext cx="1326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Lipsko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11560" y="2420888"/>
            <a:ext cx="1789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>
                <a:solidFill>
                  <a:srgbClr val="FF0000"/>
                </a:solidFill>
              </a:rPr>
              <a:t>Trafalgar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131840" y="2924944"/>
            <a:ext cx="1670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7030A0"/>
                </a:solidFill>
              </a:rPr>
              <a:t>námořní</a:t>
            </a:r>
            <a:endParaRPr lang="cs-CZ" sz="3200" b="1" dirty="0">
              <a:solidFill>
                <a:srgbClr val="7030A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932040" y="2852936"/>
            <a:ext cx="1839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Waterloo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06528 0.5349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1424 0.5349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01493 0.5247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2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663 0.28334 " pathEditMode="relative" ptsTypes="AA">
                                      <p:cBhvr>
                                        <p:cTn id="1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17066 0.35694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0.2474 0.23055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806 0.30463 " pathEditMode="relative" ptsTypes="AA">
                                      <p:cBhvr>
                                        <p:cTn id="1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12917 0.21991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0.45608 0.3669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-0.56858 0.4298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00" y="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0.19062 0.49282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2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847 0.54606 " pathEditMode="relative" ptsTypes="AA">
                                      <p:cBhvr>
                                        <p:cTn id="1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L -0.39184 0.50348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0" y="2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-0.28195 0.5453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0" y="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142 0.62986 " pathEditMode="relative" ptsTypes="AA">
                                      <p:cBhvr>
                                        <p:cTn id="1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5" grpId="1"/>
      <p:bldP spid="6" grpId="0" build="allAtOnce"/>
      <p:bldP spid="6" grpId="1" build="allAtOnce"/>
      <p:bldP spid="7" grpId="0" build="allAtOnce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1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375</TotalTime>
  <Words>938</Words>
  <Application>Microsoft Office PowerPoint</Application>
  <PresentationFormat>Předvádění na obrazovce (4:3)</PresentationFormat>
  <Paragraphs>193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Candara</vt:lpstr>
      <vt:lpstr>Century Schoolbook</vt:lpstr>
      <vt:lpstr>Symbol</vt:lpstr>
      <vt:lpstr>Times New Roman</vt:lpstr>
      <vt:lpstr>Motiv1</vt:lpstr>
      <vt:lpstr>Základní škola a Mateřská škola Bílá Třemešná, okres Trutnov</vt:lpstr>
      <vt:lpstr>Anotace</vt:lpstr>
      <vt:lpstr>Anotace k jednotlivým stranám</vt:lpstr>
      <vt:lpstr>Opakování:</vt:lpstr>
      <vt:lpstr>Napoleonské války (uč., s. 65 – 66) </vt:lpstr>
      <vt:lpstr>Prezentace aplikace PowerPoint</vt:lpstr>
      <vt:lpstr>Prezentace aplikace PowerPoint</vt:lpstr>
      <vt:lpstr>Mapa napoleonských válek</vt:lpstr>
      <vt:lpstr>Přiřaď z nabídky správné místo bitvy, typ bitvy a její výsledek:</vt:lpstr>
      <vt:lpstr>Opravte věty tak, aby byly správné, z nabídky vyberte správnou možnost: </vt:lpstr>
      <vt:lpstr>Opravte věty tak, aby byly správné, z nabídky vyberte správnou možnost: </vt:lpstr>
      <vt:lpstr>Opravte věty tak, aby byly správné, z nabídky vyberte správnou možnost: </vt:lpstr>
      <vt:lpstr>Opravte věty tak, aby byly správné, z nabídky vyberte správnou možnost: 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Napoleonské války</dc:title>
  <dc:creator>Mgr. Jiří Lux</dc:creator>
  <cp:lastModifiedBy>Lada Pospíšilová</cp:lastModifiedBy>
  <cp:revision>17</cp:revision>
  <dcterms:created xsi:type="dcterms:W3CDTF">2014-01-22T21:00:28Z</dcterms:created>
  <dcterms:modified xsi:type="dcterms:W3CDTF">2021-01-17T19:47:58Z</dcterms:modified>
</cp:coreProperties>
</file>