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3" r:id="rId2"/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7" d="100"/>
          <a:sy n="57" d="100"/>
        </p:scale>
        <p:origin x="69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0">
                      <a:schemeClr val="tx1"/>
                    </a:gs>
                    <a:gs pos="68000">
                      <a:srgbClr val="F1F1F1"/>
                    </a:gs>
                    <a:gs pos="100000">
                      <a:schemeClr val="bg1">
                        <a:lumMod val="11000"/>
                        <a:lumOff val="89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</a:defRPr>
            </a:lvl1pPr>
          </a:lstStyle>
          <a:p>
            <a:pPr lvl="0" algn="r"/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</a:lstStyle>
          <a:p>
            <a:pPr marL="0" lvl="0" indent="0" algn="r">
              <a:buNone/>
            </a:pPr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t>5/7/2021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t>5/7/2021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t>5/7/2021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t>5/7/2021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t>5/7/2021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t>5/7/2021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t>5/7/2021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t>5/7/2021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t>5/7/2021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t>5/7/2021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32000"/>
                        <a:lumOff val="68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t>5/7/2021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t>5/7/2021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t>5/7/2021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t>5/7/2021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t>5/7/2021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t>5/7/2021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t>5/7/2021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5/7/2021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Ahoj osmáci,</a:t>
            </a:r>
          </a:p>
          <a:p>
            <a:pPr marL="0" indent="0">
              <a:buNone/>
            </a:pPr>
            <a:r>
              <a:rPr lang="cs-CZ" dirty="0"/>
              <a:t>p</a:t>
            </a:r>
            <a:r>
              <a:rPr lang="cs-CZ" dirty="0" smtClean="0"/>
              <a:t>osílám vám prezentaci na zvukové jevy, kterou si projděte. Společně se na ni mrkneme ještě jednou ve </a:t>
            </a:r>
            <a:r>
              <a:rPr lang="cs-CZ" smtClean="0"/>
              <a:t>škole a já </a:t>
            </a:r>
            <a:r>
              <a:rPr lang="cs-CZ" dirty="0" smtClean="0"/>
              <a:t>chci, ať </a:t>
            </a:r>
            <a:r>
              <a:rPr lang="cs-CZ" smtClean="0"/>
              <a:t>jste připraveni.</a:t>
            </a: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J.Ř. </a:t>
            </a:r>
            <a:r>
              <a:rPr lang="cs-CZ" dirty="0" smtClean="0">
                <a:sym typeface="Wingdings" panose="05000000000000000000" pitchFamily="2" charset="2"/>
              </a:rPr>
              <a:t> </a:t>
            </a:r>
            <a:r>
              <a:rPr lang="cs-CZ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783521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Zvukové jevy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956774" y="6103975"/>
            <a:ext cx="9144000" cy="754025"/>
          </a:xfrm>
        </p:spPr>
        <p:txBody>
          <a:bodyPr>
            <a:normAutofit/>
          </a:bodyPr>
          <a:lstStyle/>
          <a:p>
            <a:r>
              <a:rPr lang="cs-CZ" sz="1500" dirty="0" smtClean="0"/>
              <a:t>Vytvořil: Mgr. Jan Řezníček</a:t>
            </a:r>
            <a:endParaRPr lang="cs-CZ" sz="1500" dirty="0"/>
          </a:p>
        </p:txBody>
      </p:sp>
    </p:spTree>
    <p:extLst>
      <p:ext uri="{BB962C8B-B14F-4D97-AF65-F5344CB8AC3E}">
        <p14:creationId xmlns:p14="http://schemas.microsoft.com/office/powerpoint/2010/main" val="2136110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Zvukové jevy – zvukový rozruch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20000" y="1825624"/>
            <a:ext cx="10233800" cy="4781237"/>
          </a:xfrm>
        </p:spPr>
        <p:txBody>
          <a:bodyPr/>
          <a:lstStyle/>
          <a:p>
            <a:pPr marL="0" indent="0">
              <a:buNone/>
            </a:pPr>
            <a:r>
              <a:rPr lang="cs-CZ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Abychom slyšeli zvuk, musí existovat: </a:t>
            </a:r>
          </a:p>
          <a:p>
            <a:pPr marL="0" indent="0">
              <a:buNone/>
            </a:pP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 zdroj zvuku</a:t>
            </a:r>
          </a:p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smtClean="0">
                <a:solidFill>
                  <a:schemeClr val="tx1"/>
                </a:solidFill>
              </a:rPr>
              <a:t>prostředí, kterým se zvuk šíří</a:t>
            </a:r>
          </a:p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smtClean="0">
                <a:solidFill>
                  <a:schemeClr val="tx1"/>
                </a:solidFill>
              </a:rPr>
              <a:t>zdravý sluch</a:t>
            </a:r>
          </a:p>
          <a:p>
            <a:pPr marL="0" indent="0">
              <a:buNone/>
            </a:pPr>
            <a:endParaRPr lang="cs-CZ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Zdrojem zvuku je vždy chvějící se těleso</a:t>
            </a:r>
          </a:p>
          <a:p>
            <a:endParaRPr lang="cs-CZ" dirty="0"/>
          </a:p>
          <a:p>
            <a:endParaRPr lang="cs-CZ" dirty="0" smtClean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0008" y="1825624"/>
            <a:ext cx="4643102" cy="4643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726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Zvukové jevy – zvukový rozruch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 </a:t>
            </a:r>
            <a:r>
              <a:rPr lang="cs-CZ" dirty="0" smtClean="0">
                <a:solidFill>
                  <a:schemeClr val="tx1"/>
                </a:solidFill>
              </a:rPr>
              <a:t>nepravidelně chvějící se těleso = HLUK</a:t>
            </a:r>
          </a:p>
          <a:p>
            <a:endParaRPr lang="cs-CZ" dirty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 pravidelně chvějící se těleso = TÓN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416256"/>
            <a:ext cx="5715000" cy="321945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2375" y="3416257"/>
            <a:ext cx="7210425" cy="321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512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Zvukové jevy – šíření zvukového rozruchu prostředím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Zvukový rozruch se šíří látkami pevnými, kapalnými i plynnými. Nemůže se šířit ve vakuu, potřebuje vždy látkové prostředí. 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smtClean="0">
                <a:solidFill>
                  <a:schemeClr val="tx1"/>
                </a:solidFill>
              </a:rPr>
              <a:t>rychlost zvuku = </a:t>
            </a:r>
            <a:r>
              <a:rPr lang="cs-CZ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332 m/s (při teplotě 0</a:t>
            </a:r>
            <a:r>
              <a:rPr lang="cs-CZ" baseline="30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cs-CZ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C) </a:t>
            </a:r>
            <a:endParaRPr lang="cs-CZ" dirty="0" smtClean="0">
              <a:solidFill>
                <a:schemeClr val="tx1"/>
              </a:solidFill>
              <a:cs typeface="Arial" panose="020B0604020202020204" pitchFamily="34" charset="0"/>
            </a:endParaRPr>
          </a:p>
          <a:p>
            <a:r>
              <a:rPr lang="cs-CZ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cs-CZ" dirty="0" smtClean="0">
                <a:solidFill>
                  <a:schemeClr val="tx1"/>
                </a:solidFill>
                <a:cs typeface="Arial" panose="020B0604020202020204" pitchFamily="34" charset="0"/>
              </a:rPr>
              <a:t>rychlost světla = </a:t>
            </a:r>
            <a:r>
              <a:rPr lang="cs-CZ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300 000 km/s </a:t>
            </a:r>
          </a:p>
          <a:p>
            <a:endParaRPr lang="cs-CZ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Rychlost zvuku se stoupající teplotou roste (při teplotě 20</a:t>
            </a:r>
            <a:r>
              <a:rPr lang="cs-CZ" baseline="30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cs-CZ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 = 340 m/s)</a:t>
            </a:r>
          </a:p>
          <a:p>
            <a:pPr marL="0" indent="0">
              <a:buNone/>
            </a:pPr>
            <a:endParaRPr lang="cs-CZ" dirty="0" smtClean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82215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Zvukové jevy – šíření zvukového rozruchu prostředím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jiných prostředích je rychlost zvuku při stejné teplotě větší.</a:t>
            </a:r>
          </a:p>
          <a:p>
            <a:pPr marL="0" indent="0">
              <a:buNone/>
            </a:pPr>
            <a:endParaRPr lang="cs-CZ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cs-CZ" dirty="0"/>
          </a:p>
          <a:p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smtClean="0">
                <a:solidFill>
                  <a:schemeClr val="tx1"/>
                </a:solidFill>
              </a:rPr>
              <a:t>ve vodě – </a:t>
            </a:r>
            <a:r>
              <a:rPr lang="cs-CZ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1460 m/s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smtClean="0">
                <a:solidFill>
                  <a:schemeClr val="tx1"/>
                </a:solidFill>
              </a:rPr>
              <a:t>v oceli – </a:t>
            </a:r>
            <a:r>
              <a:rPr lang="cs-CZ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5000 m/s</a:t>
            </a:r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171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Zvukové jevy – šíření zvukového rozruchu prostředím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Výpočet naší přibližné vzdálenosti od bouřky.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smtClean="0">
                <a:solidFill>
                  <a:schemeClr val="tx1"/>
                </a:solidFill>
              </a:rPr>
              <a:t>nejprve vidíme blesk (světlo je rychlejší než zvuk)</a:t>
            </a:r>
          </a:p>
          <a:p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smtClean="0">
                <a:solidFill>
                  <a:schemeClr val="tx1"/>
                </a:solidFill>
              </a:rPr>
              <a:t>poté slyšíme hrom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Po zahlédnutí blesku počítáme sekundy.</a:t>
            </a:r>
          </a:p>
          <a:p>
            <a:pPr marL="0" indent="0">
              <a:buNone/>
            </a:pPr>
            <a:r>
              <a:rPr lang="cs-CZ" dirty="0" smtClean="0"/>
              <a:t>Každé tři sekundy urazí zvuk  </a:t>
            </a:r>
            <a:r>
              <a:rPr lang="cs-CZ" i="1" dirty="0" smtClean="0"/>
              <a:t>cca</a:t>
            </a:r>
            <a:r>
              <a:rPr lang="cs-CZ" dirty="0" smtClean="0"/>
              <a:t> 1000 metrů. 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0025" y="1148556"/>
            <a:ext cx="4371975" cy="570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728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38400" y="4595812"/>
            <a:ext cx="10515600" cy="1325563"/>
          </a:xfrm>
        </p:spPr>
        <p:txBody>
          <a:bodyPr/>
          <a:lstStyle/>
          <a:p>
            <a:r>
              <a:rPr lang="cs-CZ" dirty="0"/>
              <a:t>p</a:t>
            </a:r>
            <a:r>
              <a:rPr lang="cs-CZ" dirty="0" smtClean="0"/>
              <a:t>říště tón a jeho hloubka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485500" y="3082925"/>
            <a:ext cx="102338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8000" dirty="0" smtClean="0"/>
              <a:t>Konec</a:t>
            </a:r>
          </a:p>
          <a:p>
            <a:pPr marL="0" indent="0">
              <a:buNone/>
            </a:pPr>
            <a:endParaRPr lang="cs-CZ" sz="8000" dirty="0"/>
          </a:p>
        </p:txBody>
      </p:sp>
    </p:spTree>
    <p:extLst>
      <p:ext uri="{BB962C8B-B14F-4D97-AF65-F5344CB8AC3E}">
        <p14:creationId xmlns:p14="http://schemas.microsoft.com/office/powerpoint/2010/main" val="1563845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loubka">
  <a:themeElements>
    <a:clrScheme name="Depth">
      <a:dk1>
        <a:sysClr val="windowText" lastClr="000000"/>
      </a:dk1>
      <a:lt1>
        <a:sysClr val="window" lastClr="FFFFFF"/>
      </a:lt1>
      <a:dk2>
        <a:srgbClr val="4E3B30"/>
      </a:dk2>
      <a:lt2>
        <a:srgbClr val="FFDB82"/>
      </a:lt2>
      <a:accent1>
        <a:srgbClr val="F0A22E"/>
      </a:accent1>
      <a:accent2>
        <a:srgbClr val="E4D9B2"/>
      </a:accent2>
      <a:accent3>
        <a:srgbClr val="AA986C"/>
      </a:accent3>
      <a:accent4>
        <a:srgbClr val="8FB977"/>
      </a:accent4>
      <a:accent5>
        <a:srgbClr val="778F9F"/>
      </a:accent5>
      <a:accent6>
        <a:srgbClr val="8A6087"/>
      </a:accent6>
      <a:hlink>
        <a:srgbClr val="AD1F1F"/>
      </a:hlink>
      <a:folHlink>
        <a:srgbClr val="FFC42F"/>
      </a:folHlink>
    </a:clrScheme>
    <a:fontScheme name="Depth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C473073F-34A4-486A-BBA1-2A70AE921EB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TM04033923[[fn=Hloubka]]</Template>
  <TotalTime>80</TotalTime>
  <Words>234</Words>
  <Application>Microsoft Office PowerPoint</Application>
  <PresentationFormat>Širokoúhlá obrazovka</PresentationFormat>
  <Paragraphs>43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2" baseType="lpstr">
      <vt:lpstr>Arial</vt:lpstr>
      <vt:lpstr>Corbel</vt:lpstr>
      <vt:lpstr>Wingdings</vt:lpstr>
      <vt:lpstr>Hloubka</vt:lpstr>
      <vt:lpstr>Prezentace aplikace PowerPoint</vt:lpstr>
      <vt:lpstr>Zvukové jevy</vt:lpstr>
      <vt:lpstr>Zvukové jevy – zvukový rozruch</vt:lpstr>
      <vt:lpstr>Zvukové jevy – zvukový rozruch</vt:lpstr>
      <vt:lpstr>Zvukové jevy – šíření zvukového rozruchu prostředím</vt:lpstr>
      <vt:lpstr>Zvukové jevy – šíření zvukového rozruchu prostředím</vt:lpstr>
      <vt:lpstr>Zvukové jevy – šíření zvukového rozruchu prostředím</vt:lpstr>
      <vt:lpstr>příště tón a jeho hloubka</vt:lpstr>
    </vt:vector>
  </TitlesOfParts>
  <Company>Základní škola Hlubočky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Zvukové jevy</dc:title>
  <dc:creator>Jan Řezníček</dc:creator>
  <cp:lastModifiedBy>Lada Pospíšilová</cp:lastModifiedBy>
  <cp:revision>9</cp:revision>
  <dcterms:created xsi:type="dcterms:W3CDTF">2018-04-19T18:27:51Z</dcterms:created>
  <dcterms:modified xsi:type="dcterms:W3CDTF">2021-05-07T08:37:23Z</dcterms:modified>
</cp:coreProperties>
</file>