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7" r:id="rId2"/>
    <p:sldId id="268" r:id="rId3"/>
    <p:sldId id="267" r:id="rId4"/>
    <p:sldId id="273" r:id="rId5"/>
    <p:sldId id="275" r:id="rId6"/>
    <p:sldId id="277" r:id="rId7"/>
    <p:sldId id="279" r:id="rId8"/>
    <p:sldId id="280" r:id="rId9"/>
    <p:sldId id="281" r:id="rId10"/>
    <p:sldId id="283" r:id="rId11"/>
    <p:sldId id="278" r:id="rId12"/>
    <p:sldId id="282" r:id="rId13"/>
    <p:sldId id="285" r:id="rId14"/>
    <p:sldId id="287" r:id="rId15"/>
    <p:sldId id="271" r:id="rId16"/>
    <p:sldId id="288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6633"/>
    <a:srgbClr val="0033CC"/>
    <a:srgbClr val="CC9900"/>
    <a:srgbClr val="663300"/>
    <a:srgbClr val="0099FF"/>
    <a:srgbClr val="2AA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83" d="100"/>
          <a:sy n="83" d="100"/>
        </p:scale>
        <p:origin x="1464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Lucida Sans Unicode" charset="0"/>
              </a:defRPr>
            </a:lvl1pPr>
          </a:lstStyle>
          <a:p>
            <a:pPr>
              <a:defRPr/>
            </a:pPr>
            <a:fld id="{3C3F034C-218F-49C0-AE3B-F66C1B05DA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4BB6CA-4245-4CEE-A94A-2008777F6F8F}" type="slidenum">
              <a:rPr lang="cs-CZ" smtClean="0">
                <a:latin typeface="Calibri" pitchFamily="34" charset="0"/>
                <a:cs typeface="Lucida Sans Unicode" pitchFamily="34" charset="0"/>
              </a:rPr>
              <a:pPr/>
              <a:t>1</a:t>
            </a:fld>
            <a:endParaRPr lang="cs-CZ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E6A1655-05C8-4DA9-8C0D-1AF828335C34}" type="slidenum">
              <a:rPr lang="cs-CZ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cs-CZ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6FEADF-6127-4FB7-96C1-541FFDF4EF42}" type="slidenum">
              <a:rPr lang="cs-CZ" smtClean="0">
                <a:latin typeface="Calibri" pitchFamily="34" charset="0"/>
                <a:cs typeface="Lucida Sans Unicode" pitchFamily="34" charset="0"/>
              </a:rPr>
              <a:pPr/>
              <a:t>2</a:t>
            </a:fld>
            <a:endParaRPr lang="cs-CZ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EAD51C1-C79B-410A-B8A3-0C6029370C4D}" type="slidenum">
              <a:rPr lang="cs-CZ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FCC267-F3EB-4084-A6A9-DBE8C180C80E}" type="slidenum">
              <a:rPr lang="cs-CZ" smtClean="0">
                <a:latin typeface="Calibri" pitchFamily="34" charset="0"/>
                <a:cs typeface="Lucida Sans Unicode" pitchFamily="34" charset="0"/>
              </a:rPr>
              <a:pPr/>
              <a:t>3</a:t>
            </a:fld>
            <a:endParaRPr lang="cs-CZ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C144CB-C220-44D1-AE31-14546B204CF8}" type="slidenum">
              <a:rPr lang="cs-CZ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cs-CZ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3444E7B-C9C3-4963-88D1-F69DC6000776}" type="slidenum">
              <a:rPr lang="cs-CZ" altLang="cs-CZ" sz="1200"/>
              <a:pPr/>
              <a:t>12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21907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CD6217-557C-4866-8E8F-B9155C54BBA0}" type="slidenum">
              <a:rPr lang="cs-CZ" smtClean="0">
                <a:latin typeface="Calibri" pitchFamily="34" charset="0"/>
                <a:cs typeface="Lucida Sans Unicode" pitchFamily="34" charset="0"/>
              </a:rPr>
              <a:pPr/>
              <a:t>15</a:t>
            </a:fld>
            <a:endParaRPr lang="cs-CZ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B2C9246-604E-464B-9145-C71A02C50724}" type="slidenum">
              <a:rPr lang="cs-CZ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cs-CZ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2EFE9-64D8-409E-9BAE-2AAEB7574F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E701E-2712-4F90-B14B-6758B98ABB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67627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67627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BC028-2311-432C-BE58-64D4E5B745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83DE1-4C60-47B7-ACC7-25EC137BB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8150F-C70E-42FB-BC31-5E3F9F2665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1D5B8-F126-46B8-99C2-C49AB6FA5B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D395-A493-48B2-82FD-5524B8C94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9D099-D3E2-43ED-B732-6F8F6993EB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B173-B97F-402A-8AC3-BA435B8CC1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059B-B7B3-4DDF-AFDD-1EA6CB4E2B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809F-7F8D-45AA-83A1-846B3F3C75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pPr>
              <a:defRPr/>
            </a:pPr>
            <a:r>
              <a:rPr lang="cs-CZ"/>
              <a:t>22.6.2012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pPr>
              <a:defRPr/>
            </a:pPr>
            <a:fld id="{557694E5-5C19-4BD5-A4E7-EFE3442F40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13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Vzduch</a:t>
            </a:r>
            <a:endParaRPr lang="cs-CZ" sz="13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33" name="Picture 9" descr="C:\Documents and Settings\Alena T\Local Settings\Temporary Internet Files\Content.IE5\YYKPFQQT\MP9004423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232248" cy="1483788"/>
          </a:xfrm>
          <a:prstGeom prst="rect">
            <a:avLst/>
          </a:prstGeom>
          <a:ln w="28575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Documents and Settings\Alena T\Local Settings\Temporary Internet Files\Content.IE5\I2UEUHMN\MP9004229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81128"/>
            <a:ext cx="2490915" cy="1988840"/>
          </a:xfrm>
          <a:prstGeom prst="rect">
            <a:avLst/>
          </a:prstGeom>
          <a:ln w="28575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 descr="C:\Documents and Settings\Alena T\Local Settings\Temporary Internet Files\Content.IE5\YYKPFQQT\MP90043738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81127"/>
            <a:ext cx="2880320" cy="1920213"/>
          </a:xfrm>
          <a:prstGeom prst="rect">
            <a:avLst/>
          </a:prstGeom>
          <a:ln w="28575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4" name="Picture 20" descr="C:\Documents and Settings\Alena T\Local Settings\Temporary Internet Files\Content.IE5\YYKPFQQT\MP90043313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4664"/>
            <a:ext cx="2120280" cy="2120280"/>
          </a:xfrm>
          <a:prstGeom prst="rect">
            <a:avLst/>
          </a:prstGeom>
          <a:ln w="28575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60648"/>
            <a:ext cx="8640960" cy="308610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Skleníkový efekt</a:t>
            </a:r>
          </a:p>
          <a:p>
            <a:pPr>
              <a:defRPr/>
            </a:pPr>
            <a:r>
              <a:rPr lang="cs-CZ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= proces, při kterém atmosféra způsobuje ohřívání planety tím, že snadno propouští sluneční záření, ale brání úniku tepelného záření z povrchu planety do prostoru (skleníkové plyny = vodní pára, oxid uhličitý, </a:t>
            </a:r>
            <a:r>
              <a:rPr lang="cs-CZ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methan</a:t>
            </a:r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  </a:t>
            </a:r>
          </a:p>
          <a:p>
            <a:pPr marL="0" indent="0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8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22.6.2012</a:t>
            </a:r>
            <a:endParaRPr lang="cs-CZ"/>
          </a:p>
        </p:txBody>
      </p:sp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9" y="153136"/>
            <a:ext cx="8547100" cy="6411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42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3086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400" dirty="0">
                <a:solidFill>
                  <a:srgbClr val="FFC000"/>
                </a:solidFill>
                <a:latin typeface="Arial Black" panose="020B0A04020102020204" pitchFamily="34" charset="0"/>
              </a:rPr>
              <a:t>Kyselé deště </a:t>
            </a:r>
            <a:r>
              <a:rPr lang="cs-CZ" sz="2400" dirty="0">
                <a:solidFill>
                  <a:schemeClr val="bg1"/>
                </a:solidFill>
                <a:latin typeface="Arial Black" panose="020B0A04020102020204" pitchFamily="34" charset="0"/>
              </a:rPr>
              <a:t>= oxidy síry a dusíku se v atmosféře smíchají s vodní párou a zpět k Zemi padají jako slabé kyseliny formou deště  </a:t>
            </a:r>
          </a:p>
          <a:p>
            <a:pPr>
              <a:defRPr/>
            </a:pPr>
            <a:r>
              <a:rPr lang="cs-CZ" sz="2400" dirty="0">
                <a:solidFill>
                  <a:srgbClr val="FFC000"/>
                </a:solidFill>
                <a:latin typeface="Arial Black" panose="020B0A04020102020204" pitchFamily="34" charset="0"/>
              </a:rPr>
              <a:t>Vzduch</a:t>
            </a:r>
            <a:r>
              <a:rPr lang="cs-CZ" sz="2400" dirty="0">
                <a:solidFill>
                  <a:schemeClr val="bg1"/>
                </a:solidFill>
                <a:latin typeface="Arial Black" panose="020B0A04020102020204" pitchFamily="34" charset="0"/>
              </a:rPr>
              <a:t> -  průmyslová surovina: Zkapalněný vzduch se dělí na jednotlivé složky destilací.  Kyslík, dusík a vzácné plyny (argon a neon) se pro další použití přepravují v tlakových nádobách. Nádoby s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kyslíkem jsou označeny modrým pruhem </a:t>
            </a:r>
            <a:r>
              <a:rPr lang="cs-CZ" sz="2400" dirty="0">
                <a:solidFill>
                  <a:schemeClr val="bg1"/>
                </a:solidFill>
                <a:latin typeface="Arial Black" panose="020B0A04020102020204" pitchFamily="34" charset="0"/>
              </a:rPr>
              <a:t>a nádoby </a:t>
            </a:r>
            <a:r>
              <a:rPr lang="cs-CZ" sz="2400" b="1" dirty="0">
                <a:solidFill>
                  <a:srgbClr val="008000"/>
                </a:solidFill>
                <a:latin typeface="Arial Black" panose="020B0A04020102020204" pitchFamily="34" charset="0"/>
              </a:rPr>
              <a:t>s dusíkem zeleným pruhem</a:t>
            </a:r>
            <a:r>
              <a:rPr lang="cs-CZ" sz="2400" dirty="0">
                <a:solidFill>
                  <a:srgbClr val="008000"/>
                </a:solidFill>
                <a:latin typeface="Arial Black" panose="020B0A04020102020204" pitchFamily="34" charset="0"/>
              </a:rPr>
              <a:t>.  </a:t>
            </a:r>
          </a:p>
          <a:p>
            <a:pPr>
              <a:defRPr/>
            </a:pPr>
            <a:r>
              <a:rPr lang="cs-CZ" sz="2400" dirty="0">
                <a:solidFill>
                  <a:schemeClr val="bg1"/>
                </a:solidFill>
                <a:latin typeface="Arial Black" panose="020B0A04020102020204" pitchFamily="34" charset="0"/>
              </a:rPr>
              <a:t>Význam vzduchu:  - spalování paliv, </a:t>
            </a:r>
            <a:endParaRPr lang="cs-CZ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výroba </a:t>
            </a:r>
            <a:r>
              <a:rPr lang="cs-CZ" sz="2400" dirty="0">
                <a:solidFill>
                  <a:schemeClr val="bg1"/>
                </a:solidFill>
                <a:latin typeface="Arial Black" panose="020B0A04020102020204" pitchFamily="34" charset="0"/>
              </a:rPr>
              <a:t>elektrické energie v tepelných elektrárnách </a:t>
            </a:r>
            <a:r>
              <a:rPr lang="cs-CZ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výroba </a:t>
            </a:r>
            <a:r>
              <a:rPr lang="cs-CZ" sz="2400" dirty="0">
                <a:solidFill>
                  <a:schemeClr val="bg1"/>
                </a:solidFill>
                <a:latin typeface="Arial Black" panose="020B0A04020102020204" pitchFamily="34" charset="0"/>
              </a:rPr>
              <a:t>železa</a:t>
            </a:r>
            <a:r>
              <a:rPr lang="cs-CZ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Arial Black" panose="020B0A04020102020204" pitchFamily="34" charset="0"/>
              </a:rPr>
              <a:t>sváření kovů, spalovací motory  letecká doprava</a:t>
            </a:r>
          </a:p>
        </p:txBody>
      </p:sp>
    </p:spTree>
    <p:extLst>
      <p:ext uri="{BB962C8B-B14F-4D97-AF65-F5344CB8AC3E}">
        <p14:creationId xmlns:p14="http://schemas.microsoft.com/office/powerpoint/2010/main" val="15593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Hoření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02234"/>
            <a:ext cx="8224838" cy="5291138"/>
          </a:xfrm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chemický děj, při kterém vzniká teplo, světlo a látky jiných vlastností</a:t>
            </a:r>
          </a:p>
          <a:p>
            <a:pPr eaLnBrk="1" hangingPunct="1"/>
            <a:endParaRPr lang="cs-CZ" altLang="cs-CZ" dirty="0" smtClean="0">
              <a:solidFill>
                <a:schemeClr val="bg1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1094" y="2867323"/>
            <a:ext cx="1620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CC00"/>
                </a:solidFill>
                <a:latin typeface="Arial Black" panose="020B0A04020102020204" pitchFamily="34" charset="0"/>
              </a:rPr>
              <a:t>PLAMEN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979712" y="2791360"/>
            <a:ext cx="5708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- </a:t>
            </a:r>
            <a:r>
              <a:rPr lang="cs-CZ" altLang="cs-CZ" sz="2400" dirty="0">
                <a:solidFill>
                  <a:schemeClr val="bg1"/>
                </a:solidFill>
                <a:latin typeface="Arial Black" panose="020B0A04020102020204" pitchFamily="34" charset="0"/>
              </a:rPr>
              <a:t>sloupec hořících plynných látek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5426" y="3291422"/>
            <a:ext cx="3598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CC00"/>
                </a:solidFill>
                <a:latin typeface="Arial Black" panose="020B0A04020102020204" pitchFamily="34" charset="0"/>
              </a:rPr>
              <a:t>TEPLOTA VZNÍCENÍ</a:t>
            </a:r>
            <a:r>
              <a:rPr lang="cs-CZ" altLang="cs-CZ" sz="18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66076" y="3214605"/>
            <a:ext cx="4782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nejnižší </a:t>
            </a:r>
            <a:r>
              <a:rPr lang="cs-CZ" altLang="cs-CZ" sz="1800" dirty="0">
                <a:solidFill>
                  <a:schemeClr val="bg1"/>
                </a:solidFill>
                <a:latin typeface="Arial Black" panose="020B0A04020102020204" pitchFamily="34" charset="0"/>
              </a:rPr>
              <a:t>teplota, při které hořlavá </a:t>
            </a:r>
            <a:endParaRPr lang="cs-CZ" altLang="cs-CZ" sz="1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látka </a:t>
            </a:r>
            <a:r>
              <a:rPr lang="cs-CZ" altLang="cs-CZ" sz="1800" dirty="0">
                <a:solidFill>
                  <a:schemeClr val="bg1"/>
                </a:solidFill>
                <a:latin typeface="Arial Black" panose="020B0A04020102020204" pitchFamily="34" charset="0"/>
              </a:rPr>
              <a:t>vzplane a hoří minimálně 5 s</a:t>
            </a:r>
          </a:p>
        </p:txBody>
      </p:sp>
      <p:pic>
        <p:nvPicPr>
          <p:cNvPr id="28680" name="Picture 8" descr="http://chemie.websnadno.cz/alkalicke-kovy-pla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68" y="2132856"/>
            <a:ext cx="4857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  <p:bldP spid="28676" grpId="0" autoUpdateAnimBg="0"/>
      <p:bldP spid="28677" grpId="0" autoUpdateAnimBg="0"/>
      <p:bldP spid="28678" grpId="0" autoUpdateAnimBg="0"/>
      <p:bldP spid="286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rpomoc.kvalitne.cz/pop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516611" cy="489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94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lena T\Local Settings\Temporary Internet Files\Content.IE5\B6JHSBWH\MC9004405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029200"/>
            <a:ext cx="1447800" cy="18288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4838" cy="1433512"/>
          </a:xfrm>
          <a:solidFill>
            <a:srgbClr val="CC9900"/>
          </a:solidFill>
        </p:spPr>
        <p:txBody>
          <a:bodyPr/>
          <a:lstStyle/>
          <a:p>
            <a:r>
              <a:rPr lang="cs-CZ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Víte, kdo nám „vyrábí“ kyslík?</a:t>
            </a:r>
            <a:endParaRPr lang="cs-CZ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Obrázek 2" descr="přemýšlej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008112" cy="148641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Alena T\Local Settings\Temporary Internet Files\Content.IE5\I2UEUHMN\MC90044182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844824"/>
            <a:ext cx="2448272" cy="281361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4725144"/>
            <a:ext cx="3507050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  <a:latin typeface="Arial Black" pitchFamily="34" charset="0"/>
              </a:rPr>
              <a:t>Jediným zdrojem</a:t>
            </a:r>
          </a:p>
          <a:p>
            <a:r>
              <a:rPr lang="cs-CZ" sz="2800" dirty="0" smtClean="0">
                <a:solidFill>
                  <a:srgbClr val="FFC000"/>
                </a:solidFill>
                <a:latin typeface="Arial Black" pitchFamily="34" charset="0"/>
              </a:rPr>
              <a:t>kyslíku na Zemi</a:t>
            </a:r>
          </a:p>
          <a:p>
            <a:r>
              <a:rPr lang="cs-CZ" sz="2800" dirty="0" smtClean="0">
                <a:solidFill>
                  <a:srgbClr val="FFC000"/>
                </a:solidFill>
                <a:latin typeface="Arial Black" pitchFamily="34" charset="0"/>
              </a:rPr>
              <a:t>jsou</a:t>
            </a:r>
          </a:p>
          <a:p>
            <a:r>
              <a:rPr lang="cs-CZ" sz="2800" dirty="0" smtClean="0">
                <a:solidFill>
                  <a:srgbClr val="FFC000"/>
                </a:solidFill>
                <a:latin typeface="Arial Black" pitchFamily="34" charset="0"/>
              </a:rPr>
              <a:t>zelené rostliny.</a:t>
            </a:r>
            <a:endParaRPr lang="cs-CZ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cxnSp>
        <p:nvCxnSpPr>
          <p:cNvPr id="7" name="Přímá spojovací šipka 6"/>
          <p:cNvCxnSpPr/>
          <p:nvPr/>
        </p:nvCxnSpPr>
        <p:spPr bwMode="auto">
          <a:xfrm>
            <a:off x="1979712" y="2420888"/>
            <a:ext cx="2016224" cy="5040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Přímá spojovací šipka 8"/>
          <p:cNvCxnSpPr/>
          <p:nvPr/>
        </p:nvCxnSpPr>
        <p:spPr bwMode="auto">
          <a:xfrm flipH="1">
            <a:off x="5868144" y="2636912"/>
            <a:ext cx="1872208" cy="64807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ovéPole 10"/>
          <p:cNvSpPr txBox="1"/>
          <p:nvPr/>
        </p:nvSpPr>
        <p:spPr>
          <a:xfrm>
            <a:off x="827584" y="2636912"/>
            <a:ext cx="1900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 Black" pitchFamily="34" charset="0"/>
              </a:rPr>
              <a:t>oxid uhličitý</a:t>
            </a:r>
            <a:endParaRPr lang="cs-CZ" sz="2000" dirty="0"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64288" y="270892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dirty="0" smtClean="0">
                <a:latin typeface="Arial Black" pitchFamily="34" charset="0"/>
              </a:rPr>
              <a:t>  denní </a:t>
            </a:r>
          </a:p>
          <a:p>
            <a:pPr algn="r"/>
            <a:r>
              <a:rPr lang="cs-CZ" sz="2000" dirty="0" smtClean="0">
                <a:latin typeface="Arial Black" pitchFamily="34" charset="0"/>
              </a:rPr>
              <a:t>světlo</a:t>
            </a:r>
            <a:endParaRPr lang="cs-CZ" sz="2000" dirty="0">
              <a:latin typeface="Arial Black" pitchFamily="34" charset="0"/>
            </a:endParaRPr>
          </a:p>
        </p:txBody>
      </p:sp>
      <p:pic>
        <p:nvPicPr>
          <p:cNvPr id="1027" name="Picture 3" descr="C:\Documents and Settings\Alena T\Local Settings\Temporary Internet Files\Content.IE5\I2UEUHMN\MC90044040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700808"/>
            <a:ext cx="1083568" cy="1083568"/>
          </a:xfrm>
          <a:prstGeom prst="rect">
            <a:avLst/>
          </a:prstGeom>
          <a:noFill/>
        </p:spPr>
      </p:pic>
      <p:cxnSp>
        <p:nvCxnSpPr>
          <p:cNvPr id="16" name="Přímá spojovací šipka 15"/>
          <p:cNvCxnSpPr/>
          <p:nvPr/>
        </p:nvCxnSpPr>
        <p:spPr bwMode="auto">
          <a:xfrm flipV="1">
            <a:off x="5292080" y="2348880"/>
            <a:ext cx="432048" cy="64807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ovéPole 16"/>
          <p:cNvSpPr txBox="1"/>
          <p:nvPr/>
        </p:nvSpPr>
        <p:spPr>
          <a:xfrm>
            <a:off x="5292080" y="1700808"/>
            <a:ext cx="1844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4000" dirty="0" smtClean="0">
                <a:solidFill>
                  <a:srgbClr val="008000"/>
                </a:solidFill>
                <a:latin typeface="Arial Black" pitchFamily="34" charset="0"/>
              </a:rPr>
              <a:t>kyslík</a:t>
            </a:r>
            <a:endParaRPr lang="cs-CZ" sz="4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9" name="Zaoblený obdélníkový popisek 18"/>
          <p:cNvSpPr/>
          <p:nvPr/>
        </p:nvSpPr>
        <p:spPr bwMode="auto">
          <a:xfrm flipH="1">
            <a:off x="5652120" y="3573016"/>
            <a:ext cx="3384376" cy="1584176"/>
          </a:xfrm>
          <a:prstGeom prst="wedgeRoundRectCallout">
            <a:avLst/>
          </a:prstGeom>
          <a:solidFill>
            <a:srgbClr val="008000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Lucida Sans Unicode" charset="0"/>
              </a:rPr>
              <a:t>Když tedy pokácíme strom nebo zničíme květinu, tak nám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Lucida Sans Unicode" charset="0"/>
              </a:rPr>
              <a:t>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Lucida Sans Unicode" charset="0"/>
              </a:rPr>
              <a:t>ubude „výrobce“ kyslíku…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1" grpId="0"/>
      <p:bldP spid="12" grpId="0"/>
      <p:bldP spid="17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22.6.2012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99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9176" cy="1068164"/>
          </a:xfrm>
          <a:solidFill>
            <a:schemeClr val="accent2"/>
          </a:solidFill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 je to vzduch?</a:t>
            </a:r>
            <a:endParaRPr lang="cs-CZ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51720" y="1700808"/>
            <a:ext cx="6552728" cy="1138773"/>
          </a:xfrm>
          <a:prstGeom prst="rect">
            <a:avLst/>
          </a:prstGeom>
          <a:solidFill>
            <a:srgbClr val="CC9900"/>
          </a:solidFill>
        </p:spPr>
        <p:txBody>
          <a:bodyPr wrap="square">
            <a:spAutoFit/>
          </a:bodyPr>
          <a:lstStyle/>
          <a:p>
            <a:pPr marL="742950" indent="-74295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charset="0"/>
              </a:rPr>
              <a:t>    </a:t>
            </a:r>
            <a:r>
              <a:rPr lang="cs-CZ" sz="3200" b="1" dirty="0" smtClean="0">
                <a:solidFill>
                  <a:srgbClr val="0070C0"/>
                </a:solidFill>
                <a:latin typeface="Arial Black" pitchFamily="34" charset="0"/>
                <a:cs typeface="Lucida Sans Unicode" charset="0"/>
              </a:rPr>
              <a:t>Vzduch je bezbarvý plyn, patří do neživé přírody.</a:t>
            </a:r>
            <a:endParaRPr lang="cs-CZ" sz="3200" b="1" dirty="0">
              <a:solidFill>
                <a:srgbClr val="0070C0"/>
              </a:solidFill>
              <a:latin typeface="Arial Black" pitchFamily="34" charset="0"/>
              <a:cs typeface="Lucida Sans Unicode" charset="0"/>
            </a:endParaRPr>
          </a:p>
        </p:txBody>
      </p:sp>
      <p:pic>
        <p:nvPicPr>
          <p:cNvPr id="8" name="Obrázek 7" descr="přemýšlej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188640"/>
            <a:ext cx="1152128" cy="169875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lena T\Local Settings\Temporary Internet Files\Content.IE5\H71VGJ2G\MM90004373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149080"/>
            <a:ext cx="1728192" cy="2219696"/>
          </a:xfrm>
          <a:prstGeom prst="rect">
            <a:avLst/>
          </a:prstGeom>
          <a:noFill/>
        </p:spPr>
      </p:pic>
      <p:sp>
        <p:nvSpPr>
          <p:cNvPr id="11" name="Zaoblený obdélníkový popisek 10"/>
          <p:cNvSpPr/>
          <p:nvPr/>
        </p:nvSpPr>
        <p:spPr bwMode="auto">
          <a:xfrm>
            <a:off x="1259632" y="3140968"/>
            <a:ext cx="2520280" cy="1512168"/>
          </a:xfrm>
          <a:prstGeom prst="wedgeRoundRectCallo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charset="0"/>
              </a:rPr>
              <a:t>Když ho tedy nevidíme, to neexistuje?</a:t>
            </a:r>
          </a:p>
        </p:txBody>
      </p:sp>
      <p:sp>
        <p:nvSpPr>
          <p:cNvPr id="18" name="Zaoblený obdélníkový popisek 17"/>
          <p:cNvSpPr/>
          <p:nvPr/>
        </p:nvSpPr>
        <p:spPr bwMode="auto">
          <a:xfrm flipH="1">
            <a:off x="4211960" y="2924944"/>
            <a:ext cx="4176464" cy="1872208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  <a:cs typeface="Lucida Sans Unicode" charset="0"/>
              </a:rPr>
              <a:t>Ne, jen ho prostě nevidíme. Ale víme</a:t>
            </a:r>
            <a:r>
              <a:rPr kumimoji="0" lang="cs-CZ" sz="20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  <a:cs typeface="Lucida Sans Unicode" charset="0"/>
              </a:rPr>
              <a:t> díky přístrojům, z čeho se skládá, kolik váží, kde ho všude najdeme…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cs-CZ" sz="2000" b="1" baseline="0" dirty="0" smtClean="0">
                <a:solidFill>
                  <a:srgbClr val="FFC000"/>
                </a:solidFill>
                <a:cs typeface="Lucida Sans Unicode" charset="0"/>
              </a:rPr>
              <a:t>Ale to už jsme se učili!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Zaoblený obdélníkový popisek 18"/>
          <p:cNvSpPr>
            <a:spLocks noChangeArrowheads="1"/>
          </p:cNvSpPr>
          <p:nvPr/>
        </p:nvSpPr>
        <p:spPr bwMode="auto">
          <a:xfrm>
            <a:off x="899592" y="476672"/>
            <a:ext cx="4033838" cy="12954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dirty="0" smtClean="0">
                <a:latin typeface="Arial Black" pitchFamily="34" charset="0"/>
              </a:rPr>
              <a:t>Už jste si vzpomněli,      z čeho se vzduch skládá?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92080" y="404664"/>
            <a:ext cx="27093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dusík</a:t>
            </a:r>
          </a:p>
          <a:p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kyslík</a:t>
            </a:r>
          </a:p>
          <a:p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 uhličitý</a:t>
            </a:r>
          </a:p>
          <a:p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plyny</a:t>
            </a:r>
            <a:endParaRPr lang="cs-CZ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2852936"/>
            <a:ext cx="318869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Čeho je nejvíc?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683568" y="3861048"/>
            <a:ext cx="8332763" cy="2520280"/>
            <a:chOff x="683568" y="3861048"/>
            <a:chExt cx="8332763" cy="2520280"/>
          </a:xfrm>
        </p:grpSpPr>
        <p:grpSp>
          <p:nvGrpSpPr>
            <p:cNvPr id="24" name="Skupina 23"/>
            <p:cNvGrpSpPr/>
            <p:nvPr/>
          </p:nvGrpSpPr>
          <p:grpSpPr>
            <a:xfrm>
              <a:off x="683568" y="4941168"/>
              <a:ext cx="7920880" cy="1440160"/>
              <a:chOff x="683568" y="4941168"/>
              <a:chExt cx="7920880" cy="144016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2" name="Obdélník 11"/>
              <p:cNvSpPr/>
              <p:nvPr/>
            </p:nvSpPr>
            <p:spPr bwMode="auto">
              <a:xfrm>
                <a:off x="683568" y="4941168"/>
                <a:ext cx="7920880" cy="144016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Lucida Sans Unicode" charset="0"/>
                </a:endParaRPr>
              </a:p>
            </p:txBody>
          </p:sp>
          <p:cxnSp>
            <p:nvCxnSpPr>
              <p:cNvPr id="16" name="Přímá spojovací čára 15"/>
              <p:cNvCxnSpPr/>
              <p:nvPr/>
            </p:nvCxnSpPr>
            <p:spPr bwMode="auto">
              <a:xfrm>
                <a:off x="6804248" y="4941168"/>
                <a:ext cx="0" cy="144016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Přímá spojovací čára 18"/>
              <p:cNvCxnSpPr/>
              <p:nvPr/>
            </p:nvCxnSpPr>
            <p:spPr bwMode="auto">
              <a:xfrm>
                <a:off x="8460432" y="4941168"/>
                <a:ext cx="0" cy="144016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Přímá spojovací čára 22"/>
              <p:cNvCxnSpPr/>
              <p:nvPr/>
            </p:nvCxnSpPr>
            <p:spPr bwMode="auto">
              <a:xfrm>
                <a:off x="8532440" y="4941168"/>
                <a:ext cx="0" cy="144016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Obdélník 24"/>
            <p:cNvSpPr/>
            <p:nvPr/>
          </p:nvSpPr>
          <p:spPr bwMode="auto">
            <a:xfrm>
              <a:off x="683568" y="4941168"/>
              <a:ext cx="6120680" cy="14401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charset="0"/>
              </a:endParaRPr>
            </a:p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cs-CZ" dirty="0" smtClean="0">
                <a:cs typeface="Lucida Sans Unicode" charset="0"/>
              </a:endParaRPr>
            </a:p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cs-CZ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Lucida Sans Unicode" charset="0"/>
                </a:rPr>
                <a:t>                                       </a:t>
              </a:r>
              <a:r>
                <a:rPr lang="cs-CZ" sz="3600" dirty="0" smtClean="0">
                  <a:solidFill>
                    <a:srgbClr val="008000"/>
                  </a:solidFill>
                  <a:latin typeface="Arial Black" pitchFamily="34" charset="0"/>
                  <a:cs typeface="Lucida Sans Unicode" charset="0"/>
                </a:rPr>
                <a:t>d</a:t>
              </a:r>
              <a:r>
                <a:rPr kumimoji="0" lang="cs-CZ" sz="360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 Black" pitchFamily="34" charset="0"/>
                  <a:cs typeface="Lucida Sans Unicode" charset="0"/>
                </a:rPr>
                <a:t>usík</a:t>
              </a:r>
            </a:p>
          </p:txBody>
        </p:sp>
        <p:sp>
          <p:nvSpPr>
            <p:cNvPr id="26" name="Obdélník 25"/>
            <p:cNvSpPr/>
            <p:nvPr/>
          </p:nvSpPr>
          <p:spPr bwMode="auto">
            <a:xfrm>
              <a:off x="6804248" y="4941168"/>
              <a:ext cx="1656184" cy="1440160"/>
            </a:xfrm>
            <a:prstGeom prst="rect">
              <a:avLst/>
            </a:prstGeom>
            <a:solidFill>
              <a:srgbClr val="CC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charset="0"/>
              </a:endParaRPr>
            </a:p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cs-CZ" dirty="0" smtClean="0">
                <a:cs typeface="Lucida Sans Unicode" charset="0"/>
              </a:endParaRPr>
            </a:p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cs-CZ" sz="32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 Black" pitchFamily="34" charset="0"/>
                  <a:cs typeface="Lucida Sans Unicode" charset="0"/>
                </a:rPr>
                <a:t>kyslík</a:t>
              </a:r>
            </a:p>
          </p:txBody>
        </p:sp>
        <p:sp>
          <p:nvSpPr>
            <p:cNvPr id="27" name="Obdélník 26"/>
            <p:cNvSpPr/>
            <p:nvPr/>
          </p:nvSpPr>
          <p:spPr bwMode="auto">
            <a:xfrm>
              <a:off x="8460432" y="4941168"/>
              <a:ext cx="72008" cy="14401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charset="0"/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5292080" y="4149080"/>
              <a:ext cx="167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oxid uhličitý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020272" y="3861048"/>
              <a:ext cx="199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</a:rPr>
                <a:t>ostatní plyny</a:t>
              </a:r>
            </a:p>
            <a:p>
              <a:r>
                <a:rPr lang="cs-CZ" sz="2000" dirty="0" smtClean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</a:rPr>
                <a:t>a vodní pára</a:t>
              </a:r>
              <a:endParaRPr lang="cs-CZ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  <p:cxnSp>
          <p:nvCxnSpPr>
            <p:cNvPr id="31" name="Přímá spojovací šipka 30"/>
            <p:cNvCxnSpPr/>
            <p:nvPr/>
          </p:nvCxnSpPr>
          <p:spPr bwMode="auto">
            <a:xfrm>
              <a:off x="6516216" y="4581128"/>
              <a:ext cx="1944216" cy="28803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Přímá spojovací šipka 32"/>
            <p:cNvCxnSpPr/>
            <p:nvPr/>
          </p:nvCxnSpPr>
          <p:spPr bwMode="auto">
            <a:xfrm flipH="1">
              <a:off x="8604448" y="4509120"/>
              <a:ext cx="144016" cy="36004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" name="Obrázek 1" descr="Fichier:SMirC-sceptic.svg —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3" y="1656185"/>
            <a:ext cx="3212975" cy="32129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8" y="260648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FF0000"/>
                </a:solidFill>
              </a:rPr>
              <a:t>Kvalita vzduchu ovlivňuje naše </a:t>
            </a:r>
            <a:r>
              <a:rPr lang="cs-CZ" sz="2800" dirty="0" smtClean="0">
                <a:solidFill>
                  <a:srgbClr val="FF0000"/>
                </a:solidFill>
              </a:rPr>
              <a:t>zdraví!!</a:t>
            </a:r>
          </a:p>
          <a:p>
            <a:pPr>
              <a:defRPr/>
            </a:pPr>
            <a:endParaRPr lang="cs-CZ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cs-CZ" sz="2800" dirty="0">
                <a:latin typeface="Arial Black" panose="020B0A04020102020204" pitchFamily="34" charset="0"/>
              </a:rPr>
              <a:t>Člověk vydrží 30 dní nejíst, 3 dny nepít, 5 minut nedýchat</a:t>
            </a:r>
          </a:p>
          <a:p>
            <a:pPr>
              <a:defRPr/>
            </a:pPr>
            <a:r>
              <a:rPr lang="cs-CZ" sz="2800" dirty="0">
                <a:latin typeface="Arial Black" panose="020B0A04020102020204" pitchFamily="34" charset="0"/>
              </a:rPr>
              <a:t>Důkaz složek vzduchu = hoření svíček</a:t>
            </a:r>
          </a:p>
          <a:p>
            <a:pPr marL="0" indent="0">
              <a:buNone/>
              <a:defRPr/>
            </a:pPr>
            <a:r>
              <a:rPr lang="cs-CZ" sz="2800" dirty="0">
                <a:latin typeface="Arial Black" panose="020B0A04020102020204" pitchFamily="34" charset="0"/>
              </a:rPr>
              <a:t> – nejvýznamnější složkou vzduchu je kyslík, tvoří 1/5 objemu vzduchu</a:t>
            </a:r>
          </a:p>
          <a:p>
            <a:pPr>
              <a:defRPr/>
            </a:pPr>
            <a:r>
              <a:rPr lang="cs-CZ" sz="2800" b="1" dirty="0" smtClean="0">
                <a:latin typeface="Arial Black" panose="020B0A04020102020204" pitchFamily="34" charset="0"/>
              </a:rPr>
              <a:t>KYSLÍK </a:t>
            </a:r>
            <a:r>
              <a:rPr lang="cs-CZ" sz="2800" b="1" dirty="0">
                <a:latin typeface="Arial Black" panose="020B0A04020102020204" pitchFamily="34" charset="0"/>
              </a:rPr>
              <a:t>–</a:t>
            </a:r>
            <a:r>
              <a:rPr lang="cs-CZ" sz="2800" dirty="0">
                <a:latin typeface="Arial Black" panose="020B0A04020102020204" pitchFamily="34" charset="0"/>
              </a:rPr>
              <a:t> podmínka hoření látek na vzduchu</a:t>
            </a:r>
          </a:p>
          <a:p>
            <a:pPr>
              <a:defRPr/>
            </a:pPr>
            <a:r>
              <a:rPr lang="cs-CZ" sz="2800" b="1" dirty="0">
                <a:latin typeface="Arial Black" panose="020B0A04020102020204" pitchFamily="34" charset="0"/>
              </a:rPr>
              <a:t>OHEŇ – </a:t>
            </a:r>
            <a:r>
              <a:rPr lang="cs-CZ" sz="2800" dirty="0">
                <a:latin typeface="Arial Black" panose="020B0A04020102020204" pitchFamily="34" charset="0"/>
              </a:rPr>
              <a:t>zdroj tepla, slouží při výrobě el. energie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5" descr="C:\Documents and Settings\Alena T\Local Settings\Temporary Internet Files\Content.IE5\B6JHSBWH\MP9002898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356" y="4653136"/>
            <a:ext cx="1388795" cy="209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8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Znečišťování ovzduší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59745" y="2357438"/>
            <a:ext cx="3867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1) teplárny, tepelné elektrárny</a:t>
            </a:r>
          </a:p>
        </p:txBody>
      </p:sp>
      <p:pic>
        <p:nvPicPr>
          <p:cNvPr id="22533" name="Picture 5" descr="http://www.canik.cz/images/clanky/54-elektrarna-prune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70" y="1962151"/>
            <a:ext cx="5137547" cy="342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59745" y="2871788"/>
            <a:ext cx="3275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2) automobilová doprava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16894" y="3386138"/>
            <a:ext cx="2557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3) lokální topeniště</a:t>
            </a:r>
          </a:p>
        </p:txBody>
      </p:sp>
      <p:pic>
        <p:nvPicPr>
          <p:cNvPr id="22536" name="Picture 8" descr="http://image.tn.nova.cz/media/images/750x750/Feb2009/476721.jpg?d4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1916908"/>
            <a:ext cx="5872163" cy="384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9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2" grpId="0" autoUpdateAnimBg="0"/>
      <p:bldP spid="22534" grpId="0" autoUpdateAnimBg="0"/>
      <p:bldP spid="225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Opatření ke snížení škodlivin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88295" y="2586038"/>
            <a:ext cx="4661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1) Bezolovnatý benzín - NATURAL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645444" y="3214688"/>
            <a:ext cx="2941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2) Katalyzátory do aut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45444" y="3843338"/>
            <a:ext cx="4331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3) Zařízení k zachytávání popílku</a:t>
            </a:r>
          </a:p>
        </p:txBody>
      </p:sp>
      <p:pic>
        <p:nvPicPr>
          <p:cNvPr id="24583" name="Picture 7" descr="http://www.tyden.cz/obrazek/oktanove-cislo-48b3fcd78c6cc_275x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286000"/>
            <a:ext cx="3900488" cy="259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http://www.cateran.com.au/cateran/images/techn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14" y="2457748"/>
            <a:ext cx="4972050" cy="36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http://www.pe.cz/upload/Image/odsireni_model_vel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81258"/>
            <a:ext cx="3874294" cy="499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0" grpId="0" autoUpdateAnimBg="0"/>
      <p:bldP spid="24581" grpId="0" autoUpdateAnimBg="0"/>
      <p:bldP spid="245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Teplotní inverze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studený vzduch se drží u země</a:t>
            </a:r>
          </a:p>
          <a:p>
            <a:pPr eaLnBrk="1" hangingPunct="1"/>
            <a:r>
              <a:rPr lang="cs-CZ" altLang="cs-CZ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teplota vzduchu směrem nahoru stoupá</a:t>
            </a:r>
          </a:p>
          <a:p>
            <a:pPr eaLnBrk="1" hangingPunct="1"/>
            <a:r>
              <a:rPr lang="cs-CZ" altLang="cs-CZ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na horách je jasno – teplo, v nížinách je zima a oblačno</a:t>
            </a:r>
          </a:p>
        </p:txBody>
      </p:sp>
      <p:pic>
        <p:nvPicPr>
          <p:cNvPr id="25604" name="Picture 4" descr="C:\Users\Petra\Desktop\fotky\Rýchory 2009\Od Kyti\Rýchory 2009\S1054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0200"/>
            <a:ext cx="5598319" cy="419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2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Smog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928992" cy="30861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= směs </a:t>
            </a:r>
            <a:r>
              <a:rPr lang="cs-CZ" alt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mlhy, prachu a kouřových zplodin</a:t>
            </a:r>
          </a:p>
        </p:txBody>
      </p:sp>
      <p:pic>
        <p:nvPicPr>
          <p:cNvPr id="26628" name="Picture 4" descr="http://img.mf.cz/182/085/1-dsc_9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6439644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8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Ozon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856984" cy="5291138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ozónová vrstva </a:t>
            </a:r>
            <a:r>
              <a:rPr lang="cs-CZ" alt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– chrání před průnikem UV a kosmického záření, které způsobuje rakovinu</a:t>
            </a:r>
          </a:p>
          <a:p>
            <a:pPr marL="0" indent="0" eaLnBrk="1" hangingPunct="1"/>
            <a:r>
              <a:rPr lang="cs-CZ" alt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narušuje </a:t>
            </a:r>
            <a:r>
              <a:rPr lang="cs-CZ" alt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ji: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zplodiny </a:t>
            </a:r>
            <a:r>
              <a:rPr lang="cs-CZ" alt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 motorů nadzvukových letadel</a:t>
            </a:r>
            <a:r>
              <a:rPr lang="cs-CZ" alt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freony</a:t>
            </a:r>
          </a:p>
          <a:p>
            <a:pPr eaLnBrk="1" hangingPunct="1"/>
            <a:r>
              <a:rPr lang="cs-CZ" alt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 narušení hovoříme o </a:t>
            </a:r>
            <a:r>
              <a:rPr lang="cs-CZ" altLang="cs-CZ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ozónové díře</a:t>
            </a:r>
          </a:p>
          <a:p>
            <a:pPr eaLnBrk="1" hangingPunct="1">
              <a:buFontTx/>
              <a:buNone/>
            </a:pPr>
            <a:endParaRPr lang="cs-CZ" altLang="cs-CZ" dirty="0" smtClean="0">
              <a:solidFill>
                <a:schemeClr val="bg1"/>
              </a:solidFill>
            </a:endParaRPr>
          </a:p>
        </p:txBody>
      </p:sp>
      <p:pic>
        <p:nvPicPr>
          <p:cNvPr id="30724" name="Picture 4" descr="http://i.lidovky.cz/05/122/lngal/HLMfacac_o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5401"/>
            <a:ext cx="46863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7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443</Words>
  <Application>Microsoft Office PowerPoint</Application>
  <PresentationFormat>Předvádění na obrazovce (4:3)</PresentationFormat>
  <Paragraphs>84</Paragraphs>
  <Slides>16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Lucida Sans Unicode</vt:lpstr>
      <vt:lpstr>Times New Roman</vt:lpstr>
      <vt:lpstr>Motiv sady Office</vt:lpstr>
      <vt:lpstr>Vzduch</vt:lpstr>
      <vt:lpstr>Co je to vzduch?</vt:lpstr>
      <vt:lpstr>Prezentace aplikace PowerPoint</vt:lpstr>
      <vt:lpstr>Prezentace aplikace PowerPoint</vt:lpstr>
      <vt:lpstr>Znečišťování ovzduší</vt:lpstr>
      <vt:lpstr>Opatření ke snížení škodlivin</vt:lpstr>
      <vt:lpstr>Teplotní inverze</vt:lpstr>
      <vt:lpstr>Smog</vt:lpstr>
      <vt:lpstr>Ozon</vt:lpstr>
      <vt:lpstr>Prezentace aplikace PowerPoint</vt:lpstr>
      <vt:lpstr>Prezentace aplikace PowerPoint</vt:lpstr>
      <vt:lpstr>Prezentace aplikace PowerPoint</vt:lpstr>
      <vt:lpstr>Hoření</vt:lpstr>
      <vt:lpstr>Prezentace aplikace PowerPoint</vt:lpstr>
      <vt:lpstr> Víte, kdo nám „vyrábí“ kyslík?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Vzduch</dc:title>
  <dc:subject>Prvouka 3</dc:subject>
  <dc:creator>Mgr. Jana Kneřová</dc:creator>
  <cp:lastModifiedBy>Šárka Petrů</cp:lastModifiedBy>
  <cp:revision>93</cp:revision>
  <cp:lastPrinted>1601-01-01T00:00:00Z</cp:lastPrinted>
  <dcterms:created xsi:type="dcterms:W3CDTF">2010-09-06T12:21:50Z</dcterms:created>
  <dcterms:modified xsi:type="dcterms:W3CDTF">2020-11-01T16:22:28Z</dcterms:modified>
  <cp:category/>
</cp:coreProperties>
</file>