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Hospodářství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zemědělství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04907" y="6423299"/>
            <a:ext cx="8915399" cy="1126283"/>
          </a:xfrm>
        </p:spPr>
        <p:txBody>
          <a:bodyPr/>
          <a:lstStyle/>
          <a:p>
            <a:r>
              <a:rPr lang="cs-CZ" sz="1300" dirty="0"/>
              <a:t>Vytvořil: Mgr. Jan Řezníček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86" y="4829736"/>
            <a:ext cx="2833321" cy="18912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3" y="403926"/>
            <a:ext cx="3652892" cy="20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93572" y="2843608"/>
            <a:ext cx="8911687" cy="1280890"/>
          </a:xfrm>
        </p:spPr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9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 ČR -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rozvoj hospodářství a průmyslu v ČR umožnila výhodná poloha v rámci Evropy, zdroje nerostných surovin, náklonost k pokroku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po roce 1918 </a:t>
            </a:r>
            <a:r>
              <a:rPr lang="cs-CZ" dirty="0" smtClean="0"/>
              <a:t>– rozvoj moderního průmyslu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po 2. sv. válce </a:t>
            </a:r>
            <a:r>
              <a:rPr lang="cs-CZ" dirty="0" smtClean="0"/>
              <a:t>– těžba energetických surovin – hospodářství zaměřeno na těžký průmysl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po roce 1989 </a:t>
            </a:r>
            <a:r>
              <a:rPr lang="cs-CZ" dirty="0" smtClean="0"/>
              <a:t>– návrat k principům tržního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1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ČR patří k hospodářsky vyspělým státům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hospodářství ČR lze rozdělit do tří sektorů: </a:t>
            </a:r>
          </a:p>
          <a:p>
            <a:endParaRPr lang="cs-CZ" dirty="0" smtClean="0"/>
          </a:p>
          <a:p>
            <a:pPr marL="400050" indent="-400050">
              <a:buAutoNum type="romanUcPeriod"/>
            </a:pPr>
            <a:r>
              <a:rPr lang="cs-CZ" b="1" dirty="0" smtClean="0"/>
              <a:t>Sektor</a:t>
            </a:r>
            <a:r>
              <a:rPr lang="cs-CZ" dirty="0" smtClean="0"/>
              <a:t> – zemědělství, lesnictví, těžba surovin</a:t>
            </a:r>
          </a:p>
          <a:p>
            <a:pPr marL="400050" indent="-400050">
              <a:buAutoNum type="romanUcPeriod"/>
            </a:pPr>
            <a:r>
              <a:rPr lang="cs-CZ" b="1" dirty="0" smtClean="0"/>
              <a:t>Sektor</a:t>
            </a:r>
            <a:r>
              <a:rPr lang="cs-CZ" dirty="0" smtClean="0"/>
              <a:t> – průmysl a stavebnictví</a:t>
            </a:r>
          </a:p>
          <a:p>
            <a:pPr marL="400050" indent="-400050">
              <a:buAutoNum type="romanUcPeriod"/>
            </a:pPr>
            <a:r>
              <a:rPr lang="cs-CZ" b="1" dirty="0" smtClean="0"/>
              <a:t>Sektor</a:t>
            </a:r>
            <a:r>
              <a:rPr lang="cs-CZ" dirty="0" smtClean="0"/>
              <a:t> – služby a doprava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nejvíce zaměstnanců je ve III. Sektoru 59%, II. Sektor 38%, I. Sektor 3%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978" y="101139"/>
            <a:ext cx="4032596" cy="21432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78" y="2556164"/>
            <a:ext cx="3945082" cy="18786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978" y="4642546"/>
            <a:ext cx="3945082" cy="20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slouží k zajištění výživy obyvatelstva, zemědělské produkty se spotřebovávají přímo nebo po zpracování, zejména v potravinářském průmyslu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oblasti s nadprůměrnou zemědělskou výrobou: </a:t>
            </a:r>
            <a:r>
              <a:rPr lang="cs-CZ" b="1" dirty="0" smtClean="0"/>
              <a:t>Středočeský kraj, Jihomoravský kraj, Jihočeský kraj a Kraj Vysočina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zemědělství dále poskytuje suroviny (</a:t>
            </a:r>
            <a:r>
              <a:rPr lang="cs-CZ" i="1" dirty="0" smtClean="0"/>
              <a:t>textilní průmysl, chemický </a:t>
            </a:r>
            <a:r>
              <a:rPr lang="cs-CZ" i="1" dirty="0" err="1" smtClean="0"/>
              <a:t>prum</a:t>
            </a:r>
            <a:r>
              <a:rPr lang="cs-CZ" i="1" dirty="0" smtClean="0"/>
              <a:t>.</a:t>
            </a:r>
            <a:r>
              <a:rPr lang="cs-CZ" dirty="0" smtClean="0"/>
              <a:t> …) a také krmivo pro živočišnou výrobu</a:t>
            </a:r>
          </a:p>
        </p:txBody>
      </p:sp>
    </p:spTree>
    <p:extLst>
      <p:ext uri="{BB962C8B-B14F-4D97-AF65-F5344CB8AC3E}">
        <p14:creationId xmlns:p14="http://schemas.microsoft.com/office/powerpoint/2010/main" val="12176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 -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b="1" u="sng" dirty="0" smtClean="0"/>
              <a:t>Rostlinná výroba</a:t>
            </a:r>
          </a:p>
          <a:p>
            <a:r>
              <a:rPr lang="cs-CZ" dirty="0"/>
              <a:t> </a:t>
            </a:r>
            <a:r>
              <a:rPr lang="cs-CZ" dirty="0" smtClean="0"/>
              <a:t>je závislá na orné půdě, které u nás ubývá a přibývá pastvin, luk, lesů a rybníků – důvod je zvyšující se zájem o ochranu přírodního prostředí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typické pro naše zemědělství jsou rozsáhlé plochy oseté jednou plodinou (monokultura)</a:t>
            </a:r>
          </a:p>
          <a:p>
            <a:endParaRPr lang="cs-CZ" dirty="0"/>
          </a:p>
          <a:p>
            <a:r>
              <a:rPr lang="cs-CZ" dirty="0" smtClean="0"/>
              <a:t> nejvíce se pěstují obiloviny (pšenice, ječmen, kukuřice, žito), dále okopaniny (brambory, cukrovka), olejniny (řepka), technické plodiny (len) a chmel a vinná réva (95%plochy vinic v ČR je na jižní Moravě)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39" y="210070"/>
            <a:ext cx="3993248" cy="19235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39" y="2362200"/>
            <a:ext cx="3993248" cy="22495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139" y="5041280"/>
            <a:ext cx="3993248" cy="18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 -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 startAt="2"/>
            </a:pPr>
            <a:r>
              <a:rPr lang="cs-CZ" b="1" u="sng" dirty="0" smtClean="0"/>
              <a:t>Živočišná výroba</a:t>
            </a:r>
          </a:p>
          <a:p>
            <a:r>
              <a:rPr lang="cs-CZ" dirty="0"/>
              <a:t> </a:t>
            </a:r>
            <a:r>
              <a:rPr lang="cs-CZ" dirty="0" smtClean="0"/>
              <a:t>představuje asi polovinu celkové zemědělské výroby v ČR (cca 47%) 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chov skotu </a:t>
            </a:r>
            <a:r>
              <a:rPr lang="cs-CZ" dirty="0" smtClean="0"/>
              <a:t>– pastevecký způsob chovu krav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chov prasat </a:t>
            </a:r>
            <a:r>
              <a:rPr lang="cs-CZ" dirty="0" smtClean="0"/>
              <a:t>– tento chov je v ČR na ústupu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chov drůbeže </a:t>
            </a:r>
            <a:r>
              <a:rPr lang="cs-CZ" dirty="0" smtClean="0"/>
              <a:t>– převažuje hrabavá (kuřata) méně vodní (kachny, husy)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647" y="234368"/>
            <a:ext cx="3379990" cy="18992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47" y="4469576"/>
            <a:ext cx="3379990" cy="22428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983" y="2362200"/>
            <a:ext cx="3366654" cy="18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Zápis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Hospodářství</a:t>
            </a:r>
          </a:p>
          <a:p>
            <a:pPr marL="0" indent="0">
              <a:buNone/>
            </a:pPr>
            <a:r>
              <a:rPr lang="cs-CZ" dirty="0" smtClean="0"/>
              <a:t>- ČR </a:t>
            </a:r>
            <a:r>
              <a:rPr lang="cs-CZ" dirty="0"/>
              <a:t>patří k hospodářsky vyspělým státům</a:t>
            </a:r>
          </a:p>
          <a:p>
            <a:pPr marL="0" indent="0">
              <a:buNone/>
            </a:pPr>
            <a:r>
              <a:rPr lang="cs-CZ" dirty="0" smtClean="0"/>
              <a:t>- hospodářství </a:t>
            </a:r>
            <a:r>
              <a:rPr lang="cs-CZ" dirty="0"/>
              <a:t>ČR lze rozdělit do tří sektorů: </a:t>
            </a:r>
          </a:p>
          <a:p>
            <a:pPr marL="400050" indent="-400050">
              <a:buAutoNum type="romanUcPeriod"/>
            </a:pPr>
            <a:r>
              <a:rPr lang="cs-CZ" b="1" dirty="0"/>
              <a:t>Sektor</a:t>
            </a:r>
            <a:r>
              <a:rPr lang="cs-CZ" dirty="0"/>
              <a:t> – zemědělství, lesnictví, těžba surovin</a:t>
            </a:r>
          </a:p>
          <a:p>
            <a:pPr marL="400050" indent="-400050">
              <a:buAutoNum type="romanUcPeriod"/>
            </a:pPr>
            <a:r>
              <a:rPr lang="cs-CZ" b="1" dirty="0"/>
              <a:t>Sektor</a:t>
            </a:r>
            <a:r>
              <a:rPr lang="cs-CZ" dirty="0"/>
              <a:t> – průmysl a stavebnictví</a:t>
            </a:r>
          </a:p>
          <a:p>
            <a:pPr marL="400050" indent="-400050">
              <a:buAutoNum type="romanUcPeriod"/>
            </a:pPr>
            <a:r>
              <a:rPr lang="cs-CZ" b="1" dirty="0"/>
              <a:t>Sektor</a:t>
            </a:r>
            <a:r>
              <a:rPr lang="cs-CZ" dirty="0"/>
              <a:t> – služby a </a:t>
            </a:r>
            <a:r>
              <a:rPr lang="cs-CZ" dirty="0" smtClean="0"/>
              <a:t>doprava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2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Zápis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Zemědělství</a:t>
            </a:r>
          </a:p>
          <a:p>
            <a:pPr marL="0" indent="0">
              <a:buNone/>
            </a:pPr>
            <a:r>
              <a:rPr lang="cs-CZ" dirty="0" smtClean="0"/>
              <a:t>- slouží </a:t>
            </a:r>
            <a:r>
              <a:rPr lang="cs-CZ" dirty="0"/>
              <a:t>k zajištění výživy obyvatelstva, zemědělské produkty se spotřebovávají přímo nebo po zpracování, zejména v potravinářském </a:t>
            </a:r>
            <a:r>
              <a:rPr lang="cs-CZ" dirty="0" smtClean="0"/>
              <a:t>průmyslu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oblasti </a:t>
            </a:r>
            <a:r>
              <a:rPr lang="cs-CZ" dirty="0"/>
              <a:t>s nadprůměrnou zemědělskou výrobou: </a:t>
            </a:r>
            <a:r>
              <a:rPr lang="cs-CZ" b="1" dirty="0"/>
              <a:t>Středočeský kraj, Jihomoravský kraj, Jihočeský kraj a Kraj </a:t>
            </a:r>
            <a:r>
              <a:rPr lang="cs-CZ" b="1" dirty="0" smtClean="0"/>
              <a:t>Vysočina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zemědělství </a:t>
            </a:r>
            <a:r>
              <a:rPr lang="cs-CZ" dirty="0"/>
              <a:t>dále poskytuje suroviny (</a:t>
            </a:r>
            <a:r>
              <a:rPr lang="cs-CZ" i="1" dirty="0"/>
              <a:t>textilní průmysl, chemický </a:t>
            </a:r>
            <a:r>
              <a:rPr lang="cs-CZ" i="1" dirty="0" err="1"/>
              <a:t>prum</a:t>
            </a:r>
            <a:r>
              <a:rPr lang="cs-CZ" i="1" dirty="0"/>
              <a:t>.</a:t>
            </a:r>
            <a:r>
              <a:rPr lang="cs-CZ" dirty="0"/>
              <a:t> …) a také krmivo pro živočišnou </a:t>
            </a:r>
            <a:r>
              <a:rPr lang="cs-CZ" dirty="0" smtClean="0"/>
              <a:t>výrobu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u="sng" dirty="0"/>
              <a:t>Rostlinná výroba</a:t>
            </a:r>
          </a:p>
          <a:p>
            <a:r>
              <a:rPr lang="cs-CZ" dirty="0"/>
              <a:t> je závislá na orné půdě, které u nás ubývá a přibývá pastvin, luk, lesů a rybníků – důvod je zvyšující se zájem o ochranu přírodního </a:t>
            </a:r>
            <a:r>
              <a:rPr lang="cs-CZ" dirty="0" smtClean="0"/>
              <a:t>prostředí</a:t>
            </a:r>
            <a:endParaRPr lang="cs-CZ" dirty="0"/>
          </a:p>
          <a:p>
            <a:r>
              <a:rPr lang="cs-CZ" dirty="0"/>
              <a:t> typické pro naše zemědělství jsou rozsáhlé plochy oseté jednou plodinou (monokultura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 nejvíce se pěstují obiloviny (pšenice, ječmen, kukuřice, žito), dále okopaniny (brambory, cukrovka), olejniny (řepka), technické plodiny (len) a chmel a vinná réva (95%plochy vinic v ČR je na jižní Moravě)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9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Zápis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 startAt="2"/>
            </a:pPr>
            <a:r>
              <a:rPr lang="cs-CZ" b="1" u="sng" dirty="0"/>
              <a:t>Živočišná výroba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představuje asi polovinu celkové zemědělské výroby v ČR (cca 47%) 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i="1" u="sng" dirty="0"/>
              <a:t>chov skotu </a:t>
            </a:r>
            <a:r>
              <a:rPr lang="cs-CZ" dirty="0"/>
              <a:t>– pastevecký způsob chovu </a:t>
            </a:r>
            <a:r>
              <a:rPr lang="cs-CZ" dirty="0" smtClean="0"/>
              <a:t>krav</a:t>
            </a:r>
            <a:endParaRPr lang="cs-CZ" dirty="0"/>
          </a:p>
          <a:p>
            <a:r>
              <a:rPr lang="cs-CZ" dirty="0"/>
              <a:t> </a:t>
            </a:r>
            <a:r>
              <a:rPr lang="cs-CZ" i="1" u="sng" dirty="0"/>
              <a:t>chov prasat </a:t>
            </a:r>
            <a:r>
              <a:rPr lang="cs-CZ" dirty="0"/>
              <a:t>– tento chov je v ČR na </a:t>
            </a:r>
            <a:r>
              <a:rPr lang="cs-CZ" dirty="0" smtClean="0"/>
              <a:t>ústupu</a:t>
            </a:r>
            <a:endParaRPr lang="cs-CZ" dirty="0"/>
          </a:p>
          <a:p>
            <a:r>
              <a:rPr lang="cs-CZ" dirty="0"/>
              <a:t> </a:t>
            </a:r>
            <a:r>
              <a:rPr lang="cs-CZ" i="1" u="sng" dirty="0"/>
              <a:t>chov drůbeže </a:t>
            </a:r>
            <a:r>
              <a:rPr lang="cs-CZ" dirty="0"/>
              <a:t>– převažuje hrabavá (kuřata) méně vodní (kachny, husy</a:t>
            </a:r>
          </a:p>
        </p:txBody>
      </p:sp>
    </p:spTree>
    <p:extLst>
      <p:ext uri="{BB962C8B-B14F-4D97-AF65-F5344CB8AC3E}">
        <p14:creationId xmlns:p14="http://schemas.microsoft.com/office/powerpoint/2010/main" val="42759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566</Words>
  <Application>Microsoft Office PowerPoint</Application>
  <PresentationFormat>Širokoúhlá obrazovka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Hospodářství a zemědělství ČR</vt:lpstr>
      <vt:lpstr>Hospodářství ČR - vývoj</vt:lpstr>
      <vt:lpstr>Hospodářství ČR</vt:lpstr>
      <vt:lpstr>Zemědělství</vt:lpstr>
      <vt:lpstr>Zemědělství - rozdělení</vt:lpstr>
      <vt:lpstr>Zemědělství - rozdělení</vt:lpstr>
      <vt:lpstr>Zápis </vt:lpstr>
      <vt:lpstr>Zápis</vt:lpstr>
      <vt:lpstr>Zápis </vt:lpstr>
      <vt:lpstr>KONEC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Hospodářství a zemědělství ČR</dc:title>
  <dc:creator>Jan Řezníček</dc:creator>
  <cp:lastModifiedBy>Lada Pospíšilová</cp:lastModifiedBy>
  <cp:revision>7</cp:revision>
  <dcterms:created xsi:type="dcterms:W3CDTF">2021-01-05T07:44:34Z</dcterms:created>
  <dcterms:modified xsi:type="dcterms:W3CDTF">2021-01-06T10:39:53Z</dcterms:modified>
</cp:coreProperties>
</file>