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9" r:id="rId14"/>
    <p:sldId id="264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56672B0-4299-4BCA-B3E6-D74BEC6F1382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 idx="4294967295"/>
          </p:nvPr>
        </p:nvSpPr>
        <p:spPr>
          <a:xfrm>
            <a:off x="539552" y="2348880"/>
            <a:ext cx="7772400" cy="1781175"/>
          </a:xfrm>
        </p:spPr>
        <p:txBody>
          <a:bodyPr>
            <a:noAutofit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</a:rPr>
              <a:t>Dobrý den osmáci, vašim úkolem bude dnes projít si tuto prezentaci, kterou jsme si pouštěli ve škole + </a:t>
            </a:r>
            <a:r>
              <a:rPr lang="cs-CZ" sz="3200" dirty="0" smtClean="0">
                <a:solidFill>
                  <a:srgbClr val="FF0000"/>
                </a:solidFill>
              </a:rPr>
              <a:t>doplníte si zápis</a:t>
            </a:r>
            <a:r>
              <a:rPr lang="cs-CZ" sz="3200" dirty="0" smtClean="0">
                <a:solidFill>
                  <a:schemeClr val="tx1"/>
                </a:solidFill>
              </a:rPr>
              <a:t>. (Je </a:t>
            </a:r>
            <a:r>
              <a:rPr lang="cs-CZ" sz="3200" dirty="0" err="1" smtClean="0">
                <a:solidFill>
                  <a:schemeClr val="tx1"/>
                </a:solidFill>
              </a:rPr>
              <a:t>výjmečně</a:t>
            </a:r>
            <a:r>
              <a:rPr lang="cs-CZ" sz="3200" dirty="0" smtClean="0">
                <a:solidFill>
                  <a:schemeClr val="tx1"/>
                </a:solidFill>
              </a:rPr>
              <a:t> dlouhý, takže kdo má možnost, může vytisknout a nalepit). Na procvičení posílám pracovní list, který si můžete </a:t>
            </a:r>
            <a:r>
              <a:rPr lang="cs-CZ" sz="3200" dirty="0" smtClean="0">
                <a:solidFill>
                  <a:srgbClr val="FF0000"/>
                </a:solidFill>
              </a:rPr>
              <a:t>DOBROVOLNĚ </a:t>
            </a:r>
            <a:r>
              <a:rPr lang="cs-CZ" sz="3200" dirty="0" smtClean="0">
                <a:solidFill>
                  <a:schemeClr val="tx1"/>
                </a:solidFill>
              </a:rPr>
              <a:t>udělat. Kdo vyplní a pošle do 6.1  15:00 , ocením ho </a:t>
            </a:r>
            <a:r>
              <a:rPr lang="cs-CZ" sz="3200" dirty="0" smtClean="0">
                <a:solidFill>
                  <a:srgbClr val="FF0000"/>
                </a:solidFill>
              </a:rPr>
              <a:t>1 </a:t>
            </a:r>
            <a:r>
              <a:rPr lang="cs-CZ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br>
              <a:rPr lang="cs-CZ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cs-CZ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Hezký den</a:t>
            </a:r>
            <a:br>
              <a:rPr lang="cs-CZ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cs-CZ" sz="3200" dirty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cs-CZ" sz="32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cs-CZ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Š.P.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0032" y="1124744"/>
            <a:ext cx="7772400" cy="5400600"/>
          </a:xfrm>
        </p:spPr>
        <p:txBody>
          <a:bodyPr>
            <a:noAutofit/>
          </a:bodyPr>
          <a:lstStyle/>
          <a:p>
            <a:pPr algn="l"/>
            <a:r>
              <a:rPr lang="cs-CZ" sz="1900" b="1" dirty="0" smtClean="0">
                <a:solidFill>
                  <a:schemeClr val="tx1"/>
                </a:solidFill>
              </a:rPr>
              <a:t>Regenerace tkání je zajištěna pomocí  dělení buněk a jejich diferenciace.</a:t>
            </a:r>
            <a:br>
              <a:rPr lang="cs-CZ" sz="1900" b="1" dirty="0" smtClean="0">
                <a:solidFill>
                  <a:schemeClr val="tx1"/>
                </a:solidFill>
              </a:rPr>
            </a:br>
            <a:r>
              <a:rPr lang="cs-CZ" sz="1900" dirty="0" smtClean="0">
                <a:solidFill>
                  <a:schemeClr val="tx1"/>
                </a:solidFill>
              </a:rPr>
              <a:t>Regenerační schopnost </a:t>
            </a:r>
            <a:r>
              <a:rPr lang="cs-CZ" sz="1900" b="1" dirty="0" smtClean="0">
                <a:solidFill>
                  <a:schemeClr val="tx1"/>
                </a:solidFill>
              </a:rPr>
              <a:t>závisí  na cévním zásobení tkáně</a:t>
            </a:r>
            <a:r>
              <a:rPr lang="cs-CZ" sz="1900" dirty="0" smtClean="0">
                <a:solidFill>
                  <a:schemeClr val="tx1"/>
                </a:solidFill>
              </a:rPr>
              <a:t> a schopnosti buněk se dělit.</a:t>
            </a:r>
            <a:br>
              <a:rPr lang="cs-CZ" sz="1900" dirty="0" smtClean="0">
                <a:solidFill>
                  <a:schemeClr val="tx1"/>
                </a:solidFill>
              </a:rPr>
            </a:br>
            <a:r>
              <a:rPr lang="cs-CZ" sz="1900" dirty="0" smtClean="0">
                <a:solidFill>
                  <a:schemeClr val="tx1"/>
                </a:solidFill>
              </a:rPr>
              <a:t/>
            </a:r>
            <a:br>
              <a:rPr lang="cs-CZ" sz="1900" dirty="0" smtClean="0">
                <a:solidFill>
                  <a:schemeClr val="tx1"/>
                </a:solidFill>
              </a:rPr>
            </a:br>
            <a:r>
              <a:rPr lang="cs-CZ" sz="1900" b="1" dirty="0" smtClean="0">
                <a:solidFill>
                  <a:schemeClr val="tx1"/>
                </a:solidFill>
              </a:rPr>
              <a:t>Epitely</a:t>
            </a:r>
            <a:r>
              <a:rPr lang="cs-CZ" sz="1900" dirty="0" smtClean="0">
                <a:solidFill>
                  <a:schemeClr val="tx1"/>
                </a:solidFill>
              </a:rPr>
              <a:t>- hojí se velmi dobře, výjimkou je smyslový epitel, který nikdy plně neobnoví původní funkci</a:t>
            </a:r>
            <a:br>
              <a:rPr lang="cs-CZ" sz="1900" dirty="0" smtClean="0">
                <a:solidFill>
                  <a:schemeClr val="tx1"/>
                </a:solidFill>
              </a:rPr>
            </a:br>
            <a:r>
              <a:rPr lang="cs-CZ" sz="1900" b="1" dirty="0" smtClean="0">
                <a:solidFill>
                  <a:schemeClr val="tx1"/>
                </a:solidFill>
              </a:rPr>
              <a:t>Pojiva:</a:t>
            </a:r>
            <a:r>
              <a:rPr lang="cs-CZ" sz="1900" dirty="0" smtClean="0">
                <a:solidFill>
                  <a:schemeClr val="tx1"/>
                </a:solidFill>
              </a:rPr>
              <a:t/>
            </a:r>
            <a:br>
              <a:rPr lang="cs-CZ" sz="1900" dirty="0" smtClean="0">
                <a:solidFill>
                  <a:schemeClr val="tx1"/>
                </a:solidFill>
              </a:rPr>
            </a:br>
            <a:r>
              <a:rPr lang="cs-CZ" sz="1900" dirty="0" smtClean="0">
                <a:solidFill>
                  <a:schemeClr val="tx1"/>
                </a:solidFill>
              </a:rPr>
              <a:t>- </a:t>
            </a:r>
            <a:r>
              <a:rPr lang="cs-CZ" sz="1900" u="sng" dirty="0" smtClean="0">
                <a:solidFill>
                  <a:schemeClr val="tx1"/>
                </a:solidFill>
              </a:rPr>
              <a:t>vazivo</a:t>
            </a:r>
            <a:r>
              <a:rPr lang="cs-CZ" sz="1900" dirty="0" smtClean="0">
                <a:solidFill>
                  <a:schemeClr val="tx1"/>
                </a:solidFill>
              </a:rPr>
              <a:t> se hojí dobře- pomocí vazivové jizvy</a:t>
            </a:r>
            <a:br>
              <a:rPr lang="cs-CZ" sz="1900" dirty="0" smtClean="0">
                <a:solidFill>
                  <a:schemeClr val="tx1"/>
                </a:solidFill>
              </a:rPr>
            </a:br>
            <a:r>
              <a:rPr lang="cs-CZ" sz="1900" dirty="0" smtClean="0">
                <a:solidFill>
                  <a:schemeClr val="tx1"/>
                </a:solidFill>
              </a:rPr>
              <a:t>- </a:t>
            </a:r>
            <a:r>
              <a:rPr lang="cs-CZ" sz="1900" u="sng" dirty="0" smtClean="0">
                <a:solidFill>
                  <a:schemeClr val="tx1"/>
                </a:solidFill>
              </a:rPr>
              <a:t>chrupavka</a:t>
            </a:r>
            <a:r>
              <a:rPr lang="cs-CZ" sz="1900" dirty="0" smtClean="0">
                <a:solidFill>
                  <a:schemeClr val="tx1"/>
                </a:solidFill>
              </a:rPr>
              <a:t>- nemá cévní zásobení, u kloubní chrupavky jsou regenerační látky dodávány pouze z hyalinní tekutiny (kloubní maz)- velice špatná regenerace</a:t>
            </a:r>
            <a:br>
              <a:rPr lang="cs-CZ" sz="1900" dirty="0" smtClean="0">
                <a:solidFill>
                  <a:schemeClr val="tx1"/>
                </a:solidFill>
              </a:rPr>
            </a:br>
            <a:r>
              <a:rPr lang="cs-CZ" sz="1900" dirty="0" smtClean="0">
                <a:solidFill>
                  <a:schemeClr val="tx1"/>
                </a:solidFill>
              </a:rPr>
              <a:t>- </a:t>
            </a:r>
            <a:r>
              <a:rPr lang="cs-CZ" sz="1900" u="sng" dirty="0" smtClean="0">
                <a:solidFill>
                  <a:schemeClr val="tx1"/>
                </a:solidFill>
              </a:rPr>
              <a:t>kost-</a:t>
            </a:r>
            <a:r>
              <a:rPr lang="cs-CZ" sz="1900" dirty="0" smtClean="0">
                <a:solidFill>
                  <a:schemeClr val="tx1"/>
                </a:solidFill>
              </a:rPr>
              <a:t> se hojí poměrně dobře- úplné zhojení je podmíněno dostatečnou </a:t>
            </a:r>
            <a:r>
              <a:rPr lang="cs-CZ" sz="1900" dirty="0" err="1" smtClean="0">
                <a:solidFill>
                  <a:schemeClr val="tx1"/>
                </a:solidFill>
              </a:rPr>
              <a:t>remineralizací</a:t>
            </a:r>
            <a:r>
              <a:rPr lang="cs-CZ" sz="1900" dirty="0" smtClean="0">
                <a:solidFill>
                  <a:schemeClr val="tx1"/>
                </a:solidFill>
                <a:latin typeface="Calibri"/>
                <a:cs typeface="Calibri"/>
              </a:rPr>
              <a:t>→ u masivnějších kostí je zdlouhavé</a:t>
            </a:r>
            <a:br>
              <a:rPr lang="cs-CZ" sz="19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cs-CZ" sz="1900" b="1" dirty="0" smtClean="0">
                <a:solidFill>
                  <a:schemeClr val="tx1"/>
                </a:solidFill>
                <a:latin typeface="Calibri"/>
                <a:cs typeface="Calibri"/>
              </a:rPr>
              <a:t>Sval-</a:t>
            </a:r>
            <a:r>
              <a:rPr lang="cs-CZ" sz="1900" dirty="0" smtClean="0">
                <a:solidFill>
                  <a:schemeClr val="tx1"/>
                </a:solidFill>
                <a:latin typeface="Calibri"/>
                <a:cs typeface="Calibri"/>
              </a:rPr>
              <a:t> natržený, přetržený sval se hojí pomocí vazivové jizvy, sval v postiženém místě je nefunkční</a:t>
            </a:r>
            <a:br>
              <a:rPr lang="cs-CZ" sz="19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cs-CZ" sz="1900" b="1" dirty="0" smtClean="0">
                <a:solidFill>
                  <a:schemeClr val="tx1"/>
                </a:solidFill>
                <a:latin typeface="Calibri"/>
                <a:cs typeface="Calibri"/>
              </a:rPr>
              <a:t>Nervová tkáň</a:t>
            </a:r>
            <a:r>
              <a:rPr lang="cs-CZ" sz="1900" dirty="0" smtClean="0">
                <a:solidFill>
                  <a:schemeClr val="tx1"/>
                </a:solidFill>
                <a:latin typeface="Calibri"/>
                <a:cs typeface="Calibri"/>
              </a:rPr>
              <a:t>-  neurony nemají možnost dělit se</a:t>
            </a:r>
            <a:r>
              <a:rPr lang="cs-CZ" sz="1900" dirty="0">
                <a:solidFill>
                  <a:schemeClr val="tx1"/>
                </a:solidFill>
                <a:latin typeface="Calibri"/>
                <a:cs typeface="Calibri"/>
              </a:rPr>
              <a:t> → </a:t>
            </a:r>
            <a:r>
              <a:rPr lang="cs-CZ" sz="1900" dirty="0" smtClean="0">
                <a:solidFill>
                  <a:schemeClr val="tx1"/>
                </a:solidFill>
                <a:latin typeface="Calibri"/>
                <a:cs typeface="Calibri"/>
              </a:rPr>
              <a:t>poškozený neuron se rozpadá a je nefunkční, nervové výběžky mají omezenou regenerační schopnost</a:t>
            </a:r>
            <a:r>
              <a:rPr lang="cs-CZ" sz="1900" dirty="0">
                <a:solidFill>
                  <a:schemeClr val="tx1"/>
                </a:solidFill>
                <a:latin typeface="Calibri"/>
                <a:cs typeface="Calibri"/>
              </a:rPr>
              <a:t> → </a:t>
            </a:r>
            <a:r>
              <a:rPr lang="cs-CZ" sz="1900" dirty="0" smtClean="0">
                <a:solidFill>
                  <a:schemeClr val="tx1"/>
                </a:solidFill>
                <a:latin typeface="Calibri"/>
                <a:cs typeface="Calibri"/>
              </a:rPr>
              <a:t>mohou dorůstat, je- </a:t>
            </a:r>
            <a:r>
              <a:rPr lang="cs-CZ" sz="1900" dirty="0" err="1" smtClean="0">
                <a:solidFill>
                  <a:schemeClr val="tx1"/>
                </a:solidFill>
                <a:latin typeface="Calibri"/>
                <a:cs typeface="Calibri"/>
              </a:rPr>
              <a:t>li</a:t>
            </a:r>
            <a:r>
              <a:rPr lang="cs-CZ" sz="1900" dirty="0" smtClean="0">
                <a:solidFill>
                  <a:schemeClr val="tx1"/>
                </a:solidFill>
                <a:latin typeface="Calibri"/>
                <a:cs typeface="Calibri"/>
              </a:rPr>
              <a:t> nepoškozena myelinová pochva- viz obr. str. 8</a:t>
            </a:r>
            <a:endParaRPr lang="cs-CZ" sz="1900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404665"/>
            <a:ext cx="8496944" cy="720080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tx1"/>
                </a:solidFill>
              </a:rPr>
              <a:t>Regenerační schopnosti tkání</a:t>
            </a:r>
            <a:endParaRPr lang="cs-CZ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95536" y="3067326"/>
            <a:ext cx="10080625" cy="1524000"/>
          </a:xfrm>
        </p:spPr>
        <p:txBody>
          <a:bodyPr>
            <a:noAutofit/>
          </a:bodyPr>
          <a:lstStyle/>
          <a:p>
            <a:pPr algn="l"/>
            <a:r>
              <a:rPr lang="cs-CZ" sz="2400" b="1" i="1" u="sng" dirty="0" smtClean="0">
                <a:solidFill>
                  <a:schemeClr val="tx1"/>
                </a:solidFill>
              </a:rPr>
              <a:t>Od buňky k člověku</a:t>
            </a:r>
            <a:r>
              <a:rPr lang="cs-CZ" sz="2400" u="sng" dirty="0" smtClean="0">
                <a:solidFill>
                  <a:schemeClr val="tx1"/>
                </a:solidFill>
              </a:rPr>
              <a:t/>
            </a:r>
            <a:br>
              <a:rPr lang="cs-CZ" sz="2400" u="sng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Tkáň – soubory buněk, které mají stejný tvar, funkci a původ</a:t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b="1" u="sng" dirty="0" smtClean="0">
                <a:solidFill>
                  <a:schemeClr val="tx1"/>
                </a:solidFill>
              </a:rPr>
              <a:t>Rozlišujeme 4 druhy tkání:</a:t>
            </a: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>1. Krycí a výstelková (epitely)</a:t>
            </a: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2. Pojivová (chrupavka, kost, vazivo)</a:t>
            </a: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Svalová</a:t>
            </a: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>4. Nervová</a:t>
            </a: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>Hierarchie složitosti živé hmoty:</a:t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Buňky </a:t>
            </a:r>
            <a:r>
              <a:rPr lang="cs-CZ" sz="2400" dirty="0" smtClean="0">
                <a:solidFill>
                  <a:schemeClr val="tx1"/>
                </a:solidFill>
                <a:latin typeface="Calibri"/>
                <a:cs typeface="Calibri"/>
              </a:rPr>
              <a:t>→</a:t>
            </a:r>
            <a:r>
              <a:rPr lang="cs-CZ" sz="2400" b="1" dirty="0" smtClean="0">
                <a:solidFill>
                  <a:schemeClr val="tx1"/>
                </a:solidFill>
                <a:latin typeface="Calibri"/>
                <a:cs typeface="Calibri"/>
              </a:rPr>
              <a:t>tkáně </a:t>
            </a:r>
            <a:r>
              <a:rPr lang="cs-CZ" sz="2400" dirty="0" smtClean="0">
                <a:solidFill>
                  <a:schemeClr val="tx1"/>
                </a:solidFill>
                <a:latin typeface="Calibri"/>
                <a:cs typeface="Calibri"/>
              </a:rPr>
              <a:t>→ orgány→  orgánové </a:t>
            </a:r>
            <a:r>
              <a:rPr lang="cs-CZ" sz="2400" dirty="0" err="1" smtClean="0">
                <a:solidFill>
                  <a:schemeClr val="tx1"/>
                </a:solidFill>
                <a:latin typeface="Calibri"/>
                <a:cs typeface="Calibri"/>
              </a:rPr>
              <a:t>soustavy→organismus</a:t>
            </a:r>
            <a:r>
              <a:rPr lang="cs-CZ" sz="2400" dirty="0" smtClean="0">
                <a:solidFill>
                  <a:schemeClr val="tx1"/>
                </a:solidFill>
                <a:latin typeface="Calibri"/>
                <a:cs typeface="Calibri"/>
              </a:rPr>
              <a:t>           </a:t>
            </a:r>
            <a:br>
              <a:rPr lang="cs-CZ" sz="24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cs-CZ" sz="2400" dirty="0" smtClean="0">
                <a:solidFill>
                  <a:schemeClr val="tx1"/>
                </a:solidFill>
                <a:latin typeface="Calibri"/>
                <a:cs typeface="Calibri"/>
              </a:rPr>
              <a:t>                             (srdce, plíce)   (dýchací, trávicí)</a:t>
            </a:r>
            <a:br>
              <a:rPr lang="cs-CZ" sz="24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cs-CZ" sz="2400" dirty="0" smtClean="0">
                <a:solidFill>
                  <a:srgbClr val="FF0000"/>
                </a:solidFill>
              </a:rPr>
              <a:t>1. Krycí a výstelková (epitely)</a:t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Výstelková tkáň je tvořena buňkami seřazenými vedle sebe- </a:t>
            </a:r>
            <a:r>
              <a:rPr lang="cs-CZ" sz="2400" b="1" u="sng" dirty="0" smtClean="0">
                <a:solidFill>
                  <a:schemeClr val="tx1"/>
                </a:solidFill>
              </a:rPr>
              <a:t>není </a:t>
            </a:r>
            <a:br>
              <a:rPr lang="cs-CZ" sz="2400" b="1" u="sng" dirty="0" smtClean="0">
                <a:solidFill>
                  <a:schemeClr val="tx1"/>
                </a:solidFill>
              </a:rPr>
            </a:br>
            <a:r>
              <a:rPr lang="cs-CZ" sz="2400" b="1" u="sng" dirty="0" smtClean="0">
                <a:solidFill>
                  <a:schemeClr val="tx1"/>
                </a:solidFill>
              </a:rPr>
              <a:t>mezibuněčný prostor.</a:t>
            </a:r>
            <a:br>
              <a:rPr lang="cs-CZ" sz="2400" b="1" u="sng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b="1" dirty="0">
                <a:solidFill>
                  <a:schemeClr val="tx1"/>
                </a:solidFill>
              </a:rPr>
              <a:t>Kryje povrch těla (kůže) nebo vystýlá orgánové </a:t>
            </a:r>
            <a:br>
              <a:rPr lang="cs-CZ" sz="2400" b="1" dirty="0">
                <a:solidFill>
                  <a:schemeClr val="tx1"/>
                </a:solidFill>
              </a:rPr>
            </a:br>
            <a:r>
              <a:rPr lang="cs-CZ" sz="2400" b="1" dirty="0">
                <a:solidFill>
                  <a:schemeClr val="tx1"/>
                </a:solidFill>
              </a:rPr>
              <a:t>dutiny (dýchací cesty, trávicí trubice…).</a:t>
            </a:r>
            <a:br>
              <a:rPr lang="cs-CZ" sz="2400" b="1" dirty="0">
                <a:solidFill>
                  <a:schemeClr val="tx1"/>
                </a:solidFill>
              </a:rPr>
            </a:br>
            <a:endParaRPr lang="cs-CZ" sz="2400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4294967295"/>
          </p:nvPr>
        </p:nvSpPr>
        <p:spPr>
          <a:xfrm>
            <a:off x="0" y="333375"/>
            <a:ext cx="3636963" cy="334963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Zápis</a:t>
            </a:r>
            <a:r>
              <a:rPr lang="cs-CZ" dirty="0" smtClean="0"/>
              <a:t>: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275856" y="3721314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5076056" y="3657871"/>
            <a:ext cx="22966" cy="279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6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8834"/>
            <a:ext cx="8964488" cy="673253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8000" dirty="0">
                <a:solidFill>
                  <a:schemeClr val="accent3">
                    <a:lumMod val="75000"/>
                  </a:schemeClr>
                </a:solidFill>
              </a:rPr>
              <a:t>2. Pojivová (</a:t>
            </a:r>
            <a:r>
              <a:rPr lang="cs-CZ" sz="8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chrupavka</a:t>
            </a:r>
            <a:r>
              <a:rPr lang="cs-CZ" sz="8000" dirty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cs-CZ" sz="8000" dirty="0">
                <a:solidFill>
                  <a:srgbClr val="7030A0"/>
                </a:solidFill>
              </a:rPr>
              <a:t> kost</a:t>
            </a:r>
            <a:r>
              <a:rPr lang="cs-CZ" sz="8000" dirty="0">
                <a:solidFill>
                  <a:schemeClr val="accent3">
                    <a:lumMod val="75000"/>
                  </a:schemeClr>
                </a:solidFill>
              </a:rPr>
              <a:t>, vazivo</a:t>
            </a:r>
            <a:r>
              <a:rPr lang="cs-CZ" sz="8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r>
              <a:rPr lang="cs-CZ" sz="8000" b="1" dirty="0">
                <a:solidFill>
                  <a:schemeClr val="tx1"/>
                </a:solidFill>
              </a:rPr>
              <a:t>Pojiva jsou zpevňujícími strukturami lidského těla.</a:t>
            </a:r>
            <a:r>
              <a:rPr lang="cs-CZ" sz="8000" dirty="0">
                <a:solidFill>
                  <a:schemeClr val="tx1"/>
                </a:solidFill>
              </a:rPr>
              <a:t> Jsou tvořeny </a:t>
            </a:r>
            <a:r>
              <a:rPr lang="cs-CZ" sz="8000" b="1" dirty="0">
                <a:solidFill>
                  <a:schemeClr val="tx1"/>
                </a:solidFill>
              </a:rPr>
              <a:t>buňkami a mezibuněčnou hmotou</a:t>
            </a:r>
            <a:r>
              <a:rPr lang="cs-CZ" sz="8000" dirty="0">
                <a:solidFill>
                  <a:schemeClr val="tx1"/>
                </a:solidFill>
              </a:rPr>
              <a:t>. Ta určuje vlastnosti pojiv.</a:t>
            </a:r>
          </a:p>
          <a:p>
            <a:r>
              <a:rPr lang="cs-CZ" sz="8000" b="1" dirty="0">
                <a:solidFill>
                  <a:schemeClr val="tx1"/>
                </a:solidFill>
              </a:rPr>
              <a:t>Mezibuněčná hmota se skládá  z vláken</a:t>
            </a:r>
            <a:r>
              <a:rPr lang="cs-CZ" sz="8000" dirty="0">
                <a:solidFill>
                  <a:schemeClr val="tx1"/>
                </a:solidFill>
              </a:rPr>
              <a:t> (elastická, kolagenní, retikulární) a </a:t>
            </a:r>
            <a:r>
              <a:rPr lang="cs-CZ" sz="8000" b="1" dirty="0">
                <a:solidFill>
                  <a:schemeClr val="tx1"/>
                </a:solidFill>
              </a:rPr>
              <a:t>amorfní hmoty</a:t>
            </a:r>
            <a:r>
              <a:rPr lang="cs-CZ" sz="8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cs-CZ" sz="6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8000" b="1" dirty="0">
                <a:solidFill>
                  <a:schemeClr val="accent3">
                    <a:lumMod val="75000"/>
                  </a:schemeClr>
                </a:solidFill>
              </a:rPr>
              <a:t>Dělení vaziv</a:t>
            </a:r>
            <a:r>
              <a:rPr lang="cs-CZ" sz="8000" b="1" dirty="0" smtClean="0">
                <a:solidFill>
                  <a:schemeClr val="tx1"/>
                </a:solidFill>
              </a:rPr>
              <a:t>: a) </a:t>
            </a:r>
            <a:r>
              <a:rPr lang="cs-CZ" sz="8000" b="1" dirty="0" smtClean="0">
                <a:solidFill>
                  <a:schemeClr val="accent3">
                    <a:lumMod val="75000"/>
                  </a:schemeClr>
                </a:solidFill>
              </a:rPr>
              <a:t>Tuhé </a:t>
            </a:r>
            <a:r>
              <a:rPr lang="cs-CZ" sz="8000" b="1" dirty="0">
                <a:solidFill>
                  <a:schemeClr val="accent3">
                    <a:lumMod val="75000"/>
                  </a:schemeClr>
                </a:solidFill>
              </a:rPr>
              <a:t>vazivo</a:t>
            </a:r>
            <a:r>
              <a:rPr lang="cs-CZ" sz="8000" b="1" dirty="0">
                <a:solidFill>
                  <a:schemeClr val="tx1"/>
                </a:solidFill>
              </a:rPr>
              <a:t>- </a:t>
            </a:r>
            <a:r>
              <a:rPr lang="cs-CZ" sz="8000" dirty="0">
                <a:solidFill>
                  <a:schemeClr val="tx1"/>
                </a:solidFill>
              </a:rPr>
              <a:t>velké množství pevných kolagenních vláken (vazy, šlachy, kloubní pouzdra</a:t>
            </a:r>
            <a:r>
              <a:rPr lang="cs-CZ" sz="80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8000" dirty="0" smtClean="0">
                <a:solidFill>
                  <a:schemeClr val="tx1"/>
                </a:solidFill>
              </a:rPr>
              <a:t>b) </a:t>
            </a:r>
            <a:r>
              <a:rPr lang="cs-CZ" sz="8000" b="1" dirty="0">
                <a:solidFill>
                  <a:schemeClr val="accent3">
                    <a:lumMod val="75000"/>
                  </a:schemeClr>
                </a:solidFill>
              </a:rPr>
              <a:t>Řídké vazivo- </a:t>
            </a:r>
            <a:r>
              <a:rPr lang="cs-CZ" sz="8000" dirty="0">
                <a:solidFill>
                  <a:schemeClr val="tx1"/>
                </a:solidFill>
              </a:rPr>
              <a:t>málo vláken- vyplňuje mezery mezi </a:t>
            </a:r>
            <a:r>
              <a:rPr lang="cs-CZ" sz="8000" dirty="0" smtClean="0">
                <a:solidFill>
                  <a:schemeClr val="tx1"/>
                </a:solidFill>
              </a:rPr>
              <a:t>orgány</a:t>
            </a:r>
          </a:p>
          <a:p>
            <a:pPr marL="0" indent="0">
              <a:buNone/>
            </a:pPr>
            <a:r>
              <a:rPr lang="cs-CZ" sz="8000" dirty="0" smtClean="0">
                <a:solidFill>
                  <a:schemeClr val="tx1"/>
                </a:solidFill>
              </a:rPr>
              <a:t>c) </a:t>
            </a:r>
            <a:r>
              <a:rPr lang="cs-CZ" sz="8000" b="1" dirty="0" smtClean="0">
                <a:solidFill>
                  <a:schemeClr val="accent3">
                    <a:lumMod val="75000"/>
                  </a:schemeClr>
                </a:solidFill>
              </a:rPr>
              <a:t>Elastické </a:t>
            </a:r>
            <a:r>
              <a:rPr lang="cs-CZ" sz="8000" b="1" dirty="0">
                <a:solidFill>
                  <a:schemeClr val="accent3">
                    <a:lumMod val="75000"/>
                  </a:schemeClr>
                </a:solidFill>
              </a:rPr>
              <a:t>vazivo- </a:t>
            </a:r>
            <a:r>
              <a:rPr lang="cs-CZ" sz="8000" dirty="0">
                <a:solidFill>
                  <a:schemeClr val="tx1"/>
                </a:solidFill>
              </a:rPr>
              <a:t>hodně elastických vláken (vazy mezi obratli)</a:t>
            </a:r>
          </a:p>
          <a:p>
            <a:pPr marL="0" indent="0">
              <a:buNone/>
            </a:pPr>
            <a:r>
              <a:rPr lang="cs-CZ" sz="8000" b="1" dirty="0" smtClean="0">
                <a:solidFill>
                  <a:schemeClr val="tx1"/>
                </a:solidFill>
              </a:rPr>
              <a:t>d) </a:t>
            </a:r>
            <a:r>
              <a:rPr lang="cs-CZ" sz="8000" b="1" dirty="0" smtClean="0">
                <a:solidFill>
                  <a:schemeClr val="accent3">
                    <a:lumMod val="75000"/>
                  </a:schemeClr>
                </a:solidFill>
              </a:rPr>
              <a:t>Tukové </a:t>
            </a:r>
            <a:r>
              <a:rPr lang="cs-CZ" sz="8000" b="1" dirty="0">
                <a:solidFill>
                  <a:schemeClr val="accent3">
                    <a:lumMod val="75000"/>
                  </a:schemeClr>
                </a:solidFill>
              </a:rPr>
              <a:t>vazivo- </a:t>
            </a:r>
            <a:r>
              <a:rPr lang="cs-CZ" sz="8000" dirty="0">
                <a:solidFill>
                  <a:schemeClr val="tx1"/>
                </a:solidFill>
              </a:rPr>
              <a:t>retikulární vlákna spojují tukové buňky (podkoží, útrobní tuk- pivní břicho)</a:t>
            </a:r>
          </a:p>
          <a:p>
            <a:pPr marL="0" indent="0" algn="ctr">
              <a:buNone/>
            </a:pPr>
            <a:r>
              <a:rPr lang="cs-CZ" sz="80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Chrupavka</a:t>
            </a:r>
          </a:p>
          <a:p>
            <a:pPr marL="0" indent="0">
              <a:buNone/>
            </a:pPr>
            <a:r>
              <a:rPr lang="cs-CZ" sz="8000" b="1" dirty="0">
                <a:solidFill>
                  <a:schemeClr val="tx1"/>
                </a:solidFill>
              </a:rPr>
              <a:t>Bílá nebo nažloutlá pevná hmota. </a:t>
            </a:r>
            <a:r>
              <a:rPr lang="cs-CZ" sz="8000" dirty="0">
                <a:solidFill>
                  <a:schemeClr val="tx1"/>
                </a:solidFill>
              </a:rPr>
              <a:t>Složena z </a:t>
            </a:r>
            <a:r>
              <a:rPr lang="cs-CZ" sz="8000" b="1" dirty="0">
                <a:solidFill>
                  <a:schemeClr val="tx1"/>
                </a:solidFill>
              </a:rPr>
              <a:t>buněk</a:t>
            </a:r>
            <a:r>
              <a:rPr lang="cs-CZ" sz="8000" dirty="0">
                <a:solidFill>
                  <a:schemeClr val="tx1"/>
                </a:solidFill>
              </a:rPr>
              <a:t> (chondrocytů), </a:t>
            </a:r>
            <a:r>
              <a:rPr lang="cs-CZ" sz="8000" b="1" dirty="0">
                <a:solidFill>
                  <a:schemeClr val="tx1"/>
                </a:solidFill>
              </a:rPr>
              <a:t>kolagenních vláken</a:t>
            </a:r>
            <a:r>
              <a:rPr lang="cs-CZ" sz="8000" dirty="0">
                <a:solidFill>
                  <a:schemeClr val="tx1"/>
                </a:solidFill>
              </a:rPr>
              <a:t>, </a:t>
            </a:r>
            <a:r>
              <a:rPr lang="cs-CZ" sz="8000" b="1" dirty="0">
                <a:solidFill>
                  <a:schemeClr val="tx1"/>
                </a:solidFill>
              </a:rPr>
              <a:t>elastických vláken </a:t>
            </a:r>
            <a:r>
              <a:rPr lang="cs-CZ" sz="8000" dirty="0">
                <a:solidFill>
                  <a:schemeClr val="tx1"/>
                </a:solidFill>
              </a:rPr>
              <a:t>a </a:t>
            </a:r>
            <a:r>
              <a:rPr lang="cs-CZ" sz="8000" b="1" dirty="0">
                <a:solidFill>
                  <a:schemeClr val="tx1"/>
                </a:solidFill>
              </a:rPr>
              <a:t>amorfní mezibuněčné hmoty</a:t>
            </a:r>
            <a:r>
              <a:rPr lang="cs-CZ" sz="8000" dirty="0">
                <a:solidFill>
                  <a:schemeClr val="tx1"/>
                </a:solidFill>
              </a:rPr>
              <a:t>. </a:t>
            </a:r>
            <a:r>
              <a:rPr lang="cs-CZ" sz="8000" u="sng" dirty="0">
                <a:solidFill>
                  <a:schemeClr val="tx1"/>
                </a:solidFill>
              </a:rPr>
              <a:t>Nemá cévní zásobení.</a:t>
            </a:r>
          </a:p>
          <a:p>
            <a:pPr marL="0" indent="0">
              <a:buNone/>
            </a:pPr>
            <a:r>
              <a:rPr lang="cs-CZ" sz="8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Druhy chrupavek: a) kloubní, b) vazivová, c) elastická</a:t>
            </a:r>
          </a:p>
          <a:p>
            <a:pPr marL="0" indent="0" algn="ctr">
              <a:buNone/>
            </a:pPr>
            <a:r>
              <a:rPr lang="cs-CZ" sz="8000" b="1" i="1" u="sng" dirty="0" smtClean="0">
                <a:solidFill>
                  <a:srgbClr val="7030A0"/>
                </a:solidFill>
              </a:rPr>
              <a:t>Kost</a:t>
            </a:r>
          </a:p>
          <a:p>
            <a:r>
              <a:rPr lang="cs-CZ" sz="8000" b="1" dirty="0">
                <a:solidFill>
                  <a:schemeClr val="tx1"/>
                </a:solidFill>
              </a:rPr>
              <a:t>Nejtvrdší tkáň lidského těla- </a:t>
            </a:r>
            <a:r>
              <a:rPr lang="cs-CZ" sz="8000" dirty="0">
                <a:solidFill>
                  <a:schemeClr val="tx1"/>
                </a:solidFill>
              </a:rPr>
              <a:t>tvořena </a:t>
            </a:r>
            <a:r>
              <a:rPr lang="cs-CZ" sz="8000" b="1" dirty="0">
                <a:solidFill>
                  <a:schemeClr val="tx1"/>
                </a:solidFill>
              </a:rPr>
              <a:t>kostními buňkami </a:t>
            </a:r>
            <a:r>
              <a:rPr lang="cs-CZ" sz="8000" dirty="0">
                <a:solidFill>
                  <a:schemeClr val="tx1"/>
                </a:solidFill>
              </a:rPr>
              <a:t>(</a:t>
            </a:r>
            <a:r>
              <a:rPr lang="cs-CZ" sz="8000" dirty="0" err="1">
                <a:solidFill>
                  <a:schemeClr val="tx1"/>
                </a:solidFill>
              </a:rPr>
              <a:t>osteocyty</a:t>
            </a:r>
            <a:r>
              <a:rPr lang="cs-CZ" sz="8000" dirty="0">
                <a:solidFill>
                  <a:schemeClr val="tx1"/>
                </a:solidFill>
              </a:rPr>
              <a:t>), souhlasně orientovanými k</a:t>
            </a:r>
            <a:r>
              <a:rPr lang="cs-CZ" sz="8000" b="1" dirty="0">
                <a:solidFill>
                  <a:schemeClr val="tx1"/>
                </a:solidFill>
              </a:rPr>
              <a:t>olagenními vlákny</a:t>
            </a:r>
            <a:r>
              <a:rPr lang="cs-CZ" sz="8000" dirty="0">
                <a:solidFill>
                  <a:schemeClr val="tx1"/>
                </a:solidFill>
              </a:rPr>
              <a:t> a na nich </a:t>
            </a:r>
            <a:r>
              <a:rPr lang="cs-CZ" sz="8000" b="1" dirty="0">
                <a:solidFill>
                  <a:schemeClr val="tx1"/>
                </a:solidFill>
              </a:rPr>
              <a:t>krystalizovanými minerálními solemi</a:t>
            </a:r>
            <a:r>
              <a:rPr lang="cs-CZ" sz="8000" dirty="0">
                <a:solidFill>
                  <a:schemeClr val="tx1"/>
                </a:solidFill>
              </a:rPr>
              <a:t>- vápenaté, fosforečné, uhličité.</a:t>
            </a:r>
          </a:p>
          <a:p>
            <a:r>
              <a:rPr lang="cs-CZ" sz="8000" b="1" dirty="0">
                <a:solidFill>
                  <a:schemeClr val="tx1"/>
                </a:solidFill>
              </a:rPr>
              <a:t>Krystaly</a:t>
            </a:r>
            <a:r>
              <a:rPr lang="cs-CZ" sz="8000" dirty="0">
                <a:solidFill>
                  <a:schemeClr val="tx1"/>
                </a:solidFill>
              </a:rPr>
              <a:t> těchto solí (</a:t>
            </a:r>
            <a:r>
              <a:rPr lang="cs-CZ" sz="8000" dirty="0" err="1">
                <a:solidFill>
                  <a:schemeClr val="tx1"/>
                </a:solidFill>
              </a:rPr>
              <a:t>hydroxyapatit</a:t>
            </a:r>
            <a:r>
              <a:rPr lang="cs-CZ" sz="8000" dirty="0">
                <a:solidFill>
                  <a:schemeClr val="tx1"/>
                </a:solidFill>
              </a:rPr>
              <a:t>) </a:t>
            </a:r>
            <a:r>
              <a:rPr lang="cs-CZ" sz="8000" b="1" dirty="0">
                <a:solidFill>
                  <a:schemeClr val="tx1"/>
                </a:solidFill>
              </a:rPr>
              <a:t>určují tvrdost</a:t>
            </a:r>
            <a:r>
              <a:rPr lang="cs-CZ" sz="8000" dirty="0">
                <a:solidFill>
                  <a:schemeClr val="tx1"/>
                </a:solidFill>
              </a:rPr>
              <a:t> kostní tkáně, </a:t>
            </a:r>
            <a:r>
              <a:rPr lang="cs-CZ" sz="8000" b="1" dirty="0">
                <a:solidFill>
                  <a:schemeClr val="tx1"/>
                </a:solidFill>
              </a:rPr>
              <a:t>kolagenní vlákna</a:t>
            </a:r>
            <a:r>
              <a:rPr lang="cs-CZ" sz="8000" dirty="0">
                <a:solidFill>
                  <a:schemeClr val="tx1"/>
                </a:solidFill>
              </a:rPr>
              <a:t> dodávají kosti její </a:t>
            </a:r>
            <a:r>
              <a:rPr lang="cs-CZ" sz="8000" b="1" dirty="0">
                <a:solidFill>
                  <a:schemeClr val="tx1"/>
                </a:solidFill>
              </a:rPr>
              <a:t>pružnost.</a:t>
            </a:r>
          </a:p>
          <a:p>
            <a:r>
              <a:rPr lang="cs-CZ" sz="8000" dirty="0">
                <a:solidFill>
                  <a:srgbClr val="FF0000"/>
                </a:solidFill>
              </a:rPr>
              <a:t>Kost je protkána </a:t>
            </a:r>
            <a:r>
              <a:rPr lang="cs-CZ" sz="8000" dirty="0" smtClean="0">
                <a:solidFill>
                  <a:srgbClr val="FF0000"/>
                </a:solidFill>
              </a:rPr>
              <a:t>cévami!!!</a:t>
            </a: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91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28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 Svalová tkáň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2600" dirty="0" smtClean="0">
                <a:solidFill>
                  <a:schemeClr val="tx1"/>
                </a:solidFill>
              </a:rPr>
              <a:t>Jediná </a:t>
            </a:r>
            <a:r>
              <a:rPr lang="cs-CZ" sz="2600" dirty="0">
                <a:solidFill>
                  <a:schemeClr val="tx1"/>
                </a:solidFill>
              </a:rPr>
              <a:t>tkáň se </a:t>
            </a:r>
            <a:r>
              <a:rPr lang="cs-CZ" sz="2600" b="1" dirty="0">
                <a:solidFill>
                  <a:schemeClr val="tx1"/>
                </a:solidFill>
              </a:rPr>
              <a:t>schopností kontrakce </a:t>
            </a:r>
            <a:r>
              <a:rPr lang="cs-CZ" sz="2600" dirty="0">
                <a:solidFill>
                  <a:schemeClr val="tx1"/>
                </a:solidFill>
              </a:rPr>
              <a:t>(stahu až o 35% délky).</a:t>
            </a:r>
          </a:p>
          <a:p>
            <a:r>
              <a:rPr lang="cs-CZ" sz="2600" b="1" u="sng" dirty="0" smtClean="0">
                <a:solidFill>
                  <a:schemeClr val="tx1"/>
                </a:solidFill>
              </a:rPr>
              <a:t>V </a:t>
            </a:r>
            <a:r>
              <a:rPr lang="cs-CZ" sz="2600" b="1" u="sng" dirty="0">
                <a:solidFill>
                  <a:schemeClr val="tx1"/>
                </a:solidFill>
              </a:rPr>
              <a:t>těle jsou 3 typy svalové tkáně</a:t>
            </a:r>
            <a:r>
              <a:rPr lang="cs-CZ" sz="26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cs-CZ" sz="2600" b="1" dirty="0">
                <a:solidFill>
                  <a:schemeClr val="tx1"/>
                </a:solidFill>
              </a:rPr>
              <a:t>Hladká (orgánová) svalovina</a:t>
            </a:r>
            <a:r>
              <a:rPr lang="cs-CZ" sz="2600" dirty="0">
                <a:solidFill>
                  <a:schemeClr val="tx1"/>
                </a:solidFill>
              </a:rPr>
              <a:t>- v cévní  stěně, trávicí trubice, dýchací trubice.. Nelze ovládat vůlí.</a:t>
            </a:r>
          </a:p>
          <a:p>
            <a:pPr marL="285750" indent="-285750">
              <a:buFontTx/>
              <a:buChar char="-"/>
            </a:pPr>
            <a:r>
              <a:rPr lang="cs-CZ" sz="2600" b="1" dirty="0">
                <a:solidFill>
                  <a:schemeClr val="tx1"/>
                </a:solidFill>
              </a:rPr>
              <a:t>Příčně-pruhované (kosterní) svalovina- </a:t>
            </a:r>
            <a:r>
              <a:rPr lang="cs-CZ" sz="2600" dirty="0">
                <a:solidFill>
                  <a:schemeClr val="tx1"/>
                </a:solidFill>
              </a:rPr>
              <a:t>upíná se na kostru, pomocí ní vykonáváme volní (chtěné)pohyby.</a:t>
            </a:r>
          </a:p>
          <a:p>
            <a:pPr marL="285750" indent="-285750">
              <a:buFontTx/>
              <a:buChar char="-"/>
            </a:pPr>
            <a:r>
              <a:rPr lang="cs-CZ" sz="2600" b="1" dirty="0">
                <a:solidFill>
                  <a:schemeClr val="tx1"/>
                </a:solidFill>
              </a:rPr>
              <a:t>Srdeční svalovina- </a:t>
            </a:r>
            <a:r>
              <a:rPr lang="cs-CZ" sz="2600" dirty="0">
                <a:solidFill>
                  <a:schemeClr val="tx1"/>
                </a:solidFill>
              </a:rPr>
              <a:t>příčně pruhované svalstvo neovladatelné vůlí, má vlastní převodní systém, který spouští </a:t>
            </a:r>
            <a:r>
              <a:rPr lang="cs-CZ" sz="2600" dirty="0" smtClean="0">
                <a:solidFill>
                  <a:schemeClr val="tx1"/>
                </a:solidFill>
              </a:rPr>
              <a:t>kontrakce</a:t>
            </a:r>
          </a:p>
          <a:p>
            <a:pPr marL="285750" indent="-285750">
              <a:buFontTx/>
              <a:buChar char="-"/>
            </a:pPr>
            <a:endParaRPr lang="cs-CZ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sz="3300" i="1" u="sng" dirty="0" smtClean="0">
                <a:solidFill>
                  <a:srgbClr val="FFC000"/>
                </a:solidFill>
              </a:rPr>
              <a:t>4. Nervová tkáň</a:t>
            </a:r>
          </a:p>
          <a:p>
            <a:r>
              <a:rPr lang="cs-CZ" sz="3300" dirty="0" smtClean="0">
                <a:solidFill>
                  <a:schemeClr val="tx1"/>
                </a:solidFill>
              </a:rPr>
              <a:t>je </a:t>
            </a:r>
            <a:r>
              <a:rPr lang="cs-CZ" sz="3300" dirty="0">
                <a:solidFill>
                  <a:schemeClr val="tx1"/>
                </a:solidFill>
              </a:rPr>
              <a:t>charakterizována schopností přijímat, vést, zpracovávat a vytvářet vzruchy ve formě slabých elektrických </a:t>
            </a:r>
            <a:r>
              <a:rPr lang="cs-CZ" sz="3300" dirty="0" smtClean="0">
                <a:solidFill>
                  <a:schemeClr val="tx1"/>
                </a:solidFill>
              </a:rPr>
              <a:t>nábojů</a:t>
            </a:r>
            <a:endParaRPr lang="cs-CZ" sz="3300" dirty="0">
              <a:solidFill>
                <a:schemeClr val="tx1"/>
              </a:solidFill>
            </a:endParaRPr>
          </a:p>
          <a:p>
            <a:r>
              <a:rPr lang="cs-CZ" sz="3300" dirty="0" smtClean="0">
                <a:solidFill>
                  <a:schemeClr val="tx1"/>
                </a:solidFill>
              </a:rPr>
              <a:t>základní </a:t>
            </a:r>
            <a:r>
              <a:rPr lang="cs-CZ" sz="3300" dirty="0">
                <a:solidFill>
                  <a:schemeClr val="tx1"/>
                </a:solidFill>
              </a:rPr>
              <a:t>funkční jednotkou je nervová buňka (neuron)</a:t>
            </a:r>
            <a:endParaRPr lang="cs-CZ" sz="3300" i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2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173288"/>
            <a:ext cx="83407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7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24936" cy="964704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tx1"/>
                </a:solidFill>
              </a:rPr>
              <a:t>Tkáně lidského těla</a:t>
            </a:r>
            <a:endParaRPr lang="cs-CZ" sz="5400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064896" cy="4752528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tx1"/>
                </a:solidFill>
              </a:rPr>
              <a:t>Tkáně jsou soubory buněk stejného tvaru, funkce a původu.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Vznikají diferenciací buněk, které se na začátku prenatálního vývoje plodu začínají specializovat.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Hierarchie složitosti živé hmoty: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Buňky </a:t>
            </a:r>
            <a:r>
              <a:rPr lang="cs-CZ" dirty="0" smtClean="0">
                <a:solidFill>
                  <a:schemeClr val="tx1"/>
                </a:solidFill>
                <a:latin typeface="Calibri"/>
                <a:cs typeface="Calibri"/>
              </a:rPr>
              <a:t>→</a:t>
            </a:r>
            <a:r>
              <a:rPr lang="cs-CZ" b="1" dirty="0" smtClean="0">
                <a:solidFill>
                  <a:schemeClr val="tx1"/>
                </a:solidFill>
                <a:latin typeface="Calibri"/>
                <a:cs typeface="Calibri"/>
              </a:rPr>
              <a:t>tkáně</a:t>
            </a:r>
            <a:r>
              <a:rPr lang="cs-CZ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b="1" dirty="0" smtClean="0">
                <a:solidFill>
                  <a:schemeClr val="tx1"/>
                </a:solidFill>
                <a:latin typeface="Calibri"/>
                <a:cs typeface="Calibri"/>
              </a:rPr>
              <a:t>  </a:t>
            </a:r>
            <a:r>
              <a:rPr lang="cs-CZ" dirty="0" smtClean="0">
                <a:solidFill>
                  <a:schemeClr val="tx1"/>
                </a:solidFill>
                <a:latin typeface="Calibri"/>
                <a:cs typeface="Calibri"/>
              </a:rPr>
              <a:t>→ orgány  →  orgánové soustavy →  organismus</a:t>
            </a:r>
          </a:p>
          <a:p>
            <a:pPr algn="l"/>
            <a:r>
              <a:rPr lang="cs-CZ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alibri"/>
                <a:cs typeface="Calibri"/>
              </a:rPr>
              <a:t>                             (srdce, plíce)  (dýchací, trávicí)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  <a:latin typeface="Calibri"/>
                <a:cs typeface="Calibri"/>
              </a:rPr>
              <a:t>Rozdělení tkání:</a:t>
            </a:r>
          </a:p>
          <a:p>
            <a:pPr marL="342900" indent="-342900" algn="l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  <a:latin typeface="Calibri"/>
                <a:cs typeface="Calibri"/>
              </a:rPr>
              <a:t>Výstelky(epitely)</a:t>
            </a:r>
          </a:p>
          <a:p>
            <a:pPr marL="342900" indent="-342900" algn="l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  <a:latin typeface="Calibri"/>
                <a:cs typeface="Calibri"/>
              </a:rPr>
              <a:t>Pojiva</a:t>
            </a:r>
            <a:r>
              <a:rPr lang="cs-CZ" dirty="0" smtClean="0">
                <a:solidFill>
                  <a:schemeClr val="tx1"/>
                </a:solidFill>
                <a:latin typeface="Calibri"/>
                <a:cs typeface="Calibri"/>
              </a:rPr>
              <a:t>                 chrupavka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  <a:latin typeface="Calibri"/>
                <a:cs typeface="Calibri"/>
              </a:rPr>
              <a:t>                                  kost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  <a:latin typeface="Calibri"/>
                <a:cs typeface="Calibri"/>
              </a:rPr>
              <a:t>                                  vazivo</a:t>
            </a:r>
          </a:p>
          <a:p>
            <a:pPr marL="342900" indent="-342900" algn="l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  <a:latin typeface="Calibri"/>
                <a:cs typeface="Calibri"/>
              </a:rPr>
              <a:t>Svalová </a:t>
            </a:r>
          </a:p>
          <a:p>
            <a:pPr marL="342900" indent="-342900" algn="l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  <a:latin typeface="Calibri"/>
                <a:cs typeface="Calibri"/>
              </a:rPr>
              <a:t>Nervová</a:t>
            </a:r>
          </a:p>
          <a:p>
            <a:pPr marL="342900" indent="-342900" algn="l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1691680" y="4797152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1691680" y="4797152"/>
            <a:ext cx="79208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1691680" y="4797152"/>
            <a:ext cx="79208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8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539552" y="1268760"/>
            <a:ext cx="7560840" cy="5256584"/>
          </a:xfrm>
        </p:spPr>
        <p:txBody>
          <a:bodyPr>
            <a:normAutofit fontScale="92500" lnSpcReduction="20000"/>
          </a:bodyPr>
          <a:lstStyle/>
          <a:p>
            <a:r>
              <a:rPr lang="cs-CZ" sz="2000" b="1" u="sng" dirty="0" smtClean="0">
                <a:solidFill>
                  <a:schemeClr val="tx1"/>
                </a:solidFill>
              </a:rPr>
              <a:t>Výstelková tkáň je tvořena buňkami seřazenými vedle sebe- není mezibuněčný prostor.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Kryje povrch těla (kůže) nebo vystýlá orgánové 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dutiny (dýchací cesty, trávicí trubice…).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Epitely dělíme:</a:t>
            </a:r>
          </a:p>
          <a:p>
            <a:pPr marL="285750" indent="-285750">
              <a:buFontTx/>
              <a:buChar char="-"/>
            </a:pPr>
            <a:r>
              <a:rPr lang="cs-CZ" sz="2000" b="1" dirty="0" smtClean="0">
                <a:solidFill>
                  <a:schemeClr val="tx1"/>
                </a:solidFill>
              </a:rPr>
              <a:t>Podle počtu vrstev- jednovrstevné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                                           - vícevrstevné</a:t>
            </a:r>
          </a:p>
          <a:p>
            <a:pPr marL="285750" indent="-285750">
              <a:buFontTx/>
              <a:buChar char="-"/>
            </a:pPr>
            <a:r>
              <a:rPr lang="cs-CZ" sz="2000" b="1" dirty="0" smtClean="0">
                <a:solidFill>
                  <a:schemeClr val="tx1"/>
                </a:solidFill>
              </a:rPr>
              <a:t>Podle tvaru buněk- plochý, krychlový, válcovitý</a:t>
            </a:r>
          </a:p>
          <a:p>
            <a:pPr marL="285750" indent="-285750">
              <a:buFontTx/>
              <a:buChar char="-"/>
            </a:pPr>
            <a:r>
              <a:rPr lang="cs-CZ" sz="2000" b="1" dirty="0" smtClean="0">
                <a:solidFill>
                  <a:schemeClr val="tx1"/>
                </a:solidFill>
              </a:rPr>
              <a:t>Podle funkce-  krycí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                            -  výstelkový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                           -   žlázový (produkce určitých látek)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                           -   resorpční (vstřebávání určitých látek)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                           -  dýchací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                           -  smyslový (obsahuje nervové buňky)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 </a:t>
            </a:r>
          </a:p>
          <a:p>
            <a:endParaRPr lang="cs-CZ" b="1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648072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chemeClr val="tx1"/>
                </a:solidFill>
              </a:rPr>
              <a:t>Výstelky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(epitely)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97" y="1700808"/>
            <a:ext cx="274017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2915816" y="1700808"/>
            <a:ext cx="3250881" cy="1800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1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06" t="4634" r="7318" b="4954"/>
          <a:stretch/>
        </p:blipFill>
        <p:spPr bwMode="auto">
          <a:xfrm>
            <a:off x="611560" y="1124744"/>
            <a:ext cx="8352928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Výstelky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(epitely</a:t>
            </a:r>
            <a:r>
              <a:rPr lang="cs-CZ" b="1" dirty="0" smtClean="0">
                <a:solidFill>
                  <a:schemeClr val="tx1"/>
                </a:solidFill>
              </a:rPr>
              <a:t>)- příklady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1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4248472" cy="568863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Pojiva jsou zpevňujícími strukturami lidského těla.</a:t>
            </a:r>
            <a:r>
              <a:rPr lang="cs-CZ" dirty="0" smtClean="0">
                <a:solidFill>
                  <a:schemeClr val="tx1"/>
                </a:solidFill>
              </a:rPr>
              <a:t> Jsou tvořeny </a:t>
            </a:r>
            <a:r>
              <a:rPr lang="cs-CZ" b="1" dirty="0" smtClean="0">
                <a:solidFill>
                  <a:schemeClr val="tx1"/>
                </a:solidFill>
              </a:rPr>
              <a:t>buňkami a mezibuněčnou hmotou</a:t>
            </a:r>
            <a:r>
              <a:rPr lang="cs-CZ" dirty="0" smtClean="0">
                <a:solidFill>
                  <a:schemeClr val="tx1"/>
                </a:solidFill>
              </a:rPr>
              <a:t>. Ta určuje vlastnosti pojiv.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Mezibuněčná hmota se skládá  z vláken</a:t>
            </a:r>
            <a:r>
              <a:rPr lang="cs-CZ" dirty="0" smtClean="0">
                <a:solidFill>
                  <a:schemeClr val="tx1"/>
                </a:solidFill>
              </a:rPr>
              <a:t> (elastická, kolagenní, retikulární) a </a:t>
            </a:r>
            <a:r>
              <a:rPr lang="cs-CZ" b="1" dirty="0" smtClean="0">
                <a:solidFill>
                  <a:schemeClr val="tx1"/>
                </a:solidFill>
              </a:rPr>
              <a:t>amorfní hmoty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Dělení vaziv: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Tuhé vazivo- </a:t>
            </a:r>
            <a:r>
              <a:rPr lang="cs-CZ" dirty="0" smtClean="0">
                <a:solidFill>
                  <a:schemeClr val="tx1"/>
                </a:solidFill>
              </a:rPr>
              <a:t>velké množství pevných kolagenních vláken (vazy, šlachy, kloubní pouzdra)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Řídké vazivo- </a:t>
            </a:r>
            <a:r>
              <a:rPr lang="cs-CZ" dirty="0" smtClean="0">
                <a:solidFill>
                  <a:schemeClr val="tx1"/>
                </a:solidFill>
              </a:rPr>
              <a:t>málo vláken- vyplňuje mezery mezi orgány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Elastické vazivo- </a:t>
            </a:r>
            <a:r>
              <a:rPr lang="cs-CZ" dirty="0" smtClean="0">
                <a:solidFill>
                  <a:schemeClr val="tx1"/>
                </a:solidFill>
              </a:rPr>
              <a:t>hodně elastických vláken (vazy mezi obratli)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Tukové vazivo- </a:t>
            </a:r>
            <a:r>
              <a:rPr lang="cs-CZ" dirty="0" smtClean="0">
                <a:solidFill>
                  <a:schemeClr val="tx1"/>
                </a:solidFill>
              </a:rPr>
              <a:t>retikulární vlákna spojují tukové buňky (podkoží, útrobní tuk- pivní břicho)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792088"/>
          </a:xfrm>
        </p:spPr>
        <p:txBody>
          <a:bodyPr/>
          <a:lstStyle/>
          <a:p>
            <a:pPr algn="ctr"/>
            <a:r>
              <a:rPr lang="cs-CZ" sz="4800" b="1" dirty="0" smtClean="0">
                <a:solidFill>
                  <a:schemeClr val="tx1"/>
                </a:solidFill>
              </a:rPr>
              <a:t>Pojiva</a:t>
            </a:r>
            <a:endParaRPr lang="cs-CZ" sz="48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5157192"/>
            <a:ext cx="2070931" cy="16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83" y="1916832"/>
            <a:ext cx="2190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4211960" y="5733256"/>
            <a:ext cx="1080120" cy="4094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3923928" y="3429000"/>
            <a:ext cx="4104456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26" y="4736554"/>
            <a:ext cx="2225824" cy="199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3707904" y="4425702"/>
            <a:ext cx="3672408" cy="5874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4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8856984" cy="2352381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Bílá nebo nažloutlá pevná hmota. </a:t>
            </a:r>
            <a:r>
              <a:rPr lang="cs-CZ" dirty="0" smtClean="0">
                <a:solidFill>
                  <a:schemeClr val="tx1"/>
                </a:solidFill>
              </a:rPr>
              <a:t>Složena z </a:t>
            </a:r>
            <a:r>
              <a:rPr lang="cs-CZ" b="1" dirty="0" smtClean="0">
                <a:solidFill>
                  <a:schemeClr val="tx1"/>
                </a:solidFill>
              </a:rPr>
              <a:t>buněk</a:t>
            </a:r>
            <a:r>
              <a:rPr lang="cs-CZ" dirty="0" smtClean="0">
                <a:solidFill>
                  <a:schemeClr val="tx1"/>
                </a:solidFill>
              </a:rPr>
              <a:t> (chondrocytů), </a:t>
            </a:r>
            <a:r>
              <a:rPr lang="cs-CZ" b="1" dirty="0" smtClean="0">
                <a:solidFill>
                  <a:schemeClr val="tx1"/>
                </a:solidFill>
              </a:rPr>
              <a:t>kolagenních vláken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b="1" dirty="0" smtClean="0">
                <a:solidFill>
                  <a:schemeClr val="tx1"/>
                </a:solidFill>
              </a:rPr>
              <a:t>elastických vláken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b="1" dirty="0" smtClean="0">
                <a:solidFill>
                  <a:schemeClr val="tx1"/>
                </a:solidFill>
              </a:rPr>
              <a:t>amorfní mezibuněčné hmoty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u="sng" dirty="0" smtClean="0">
                <a:solidFill>
                  <a:schemeClr val="tx1"/>
                </a:solidFill>
              </a:rPr>
              <a:t>Nemá cévní zásobení.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Hyalinní (kloubní) chrupavka</a:t>
            </a:r>
            <a:r>
              <a:rPr lang="cs-CZ" dirty="0" smtClean="0">
                <a:solidFill>
                  <a:schemeClr val="tx1"/>
                </a:solidFill>
              </a:rPr>
              <a:t>- pokrývá v kloubech konce kostí(až 6 mm), je tvrdá a křehká, má houbovitou strukturu- nasává kloubní maz, který při tlaku maže kloub.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Vazivová chrupavka</a:t>
            </a:r>
            <a:r>
              <a:rPr lang="cs-CZ" dirty="0" smtClean="0">
                <a:solidFill>
                  <a:schemeClr val="tx1"/>
                </a:solidFill>
              </a:rPr>
              <a:t>-  hodně kolagenních vláken, pevná na tlak a tah- např. meziobratlové destičky, kolenní menisky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Elastická chrupavka</a:t>
            </a:r>
            <a:r>
              <a:rPr lang="cs-CZ" dirty="0" smtClean="0">
                <a:solidFill>
                  <a:schemeClr val="tx1"/>
                </a:solidFill>
              </a:rPr>
              <a:t>- hodně elastických vláken- velmi pružná, např. ušní boltec, hrtanová příklopka, nosní přepážka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164" cy="648072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chemeClr val="tx1"/>
                </a:solidFill>
              </a:rPr>
              <a:t>Chrupavka</a:t>
            </a:r>
            <a:endParaRPr lang="cs-CZ" sz="4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385" r="4500" b="6186"/>
          <a:stretch/>
        </p:blipFill>
        <p:spPr bwMode="auto">
          <a:xfrm>
            <a:off x="539552" y="3405117"/>
            <a:ext cx="8215952" cy="345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6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4015680" cy="532859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Nejtvrdší tkáň lidského těla- </a:t>
            </a:r>
            <a:r>
              <a:rPr lang="cs-CZ" dirty="0" smtClean="0">
                <a:solidFill>
                  <a:schemeClr val="tx1"/>
                </a:solidFill>
              </a:rPr>
              <a:t>tvořena </a:t>
            </a:r>
            <a:r>
              <a:rPr lang="cs-CZ" b="1" dirty="0" smtClean="0">
                <a:solidFill>
                  <a:schemeClr val="tx1"/>
                </a:solidFill>
              </a:rPr>
              <a:t>kostními buňkami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 err="1" smtClean="0">
                <a:solidFill>
                  <a:schemeClr val="tx1"/>
                </a:solidFill>
              </a:rPr>
              <a:t>osteocyty</a:t>
            </a:r>
            <a:r>
              <a:rPr lang="cs-CZ" dirty="0" smtClean="0">
                <a:solidFill>
                  <a:schemeClr val="tx1"/>
                </a:solidFill>
              </a:rPr>
              <a:t>), souhlasně orientovanými k</a:t>
            </a:r>
            <a:r>
              <a:rPr lang="cs-CZ" b="1" dirty="0" smtClean="0">
                <a:solidFill>
                  <a:schemeClr val="tx1"/>
                </a:solidFill>
              </a:rPr>
              <a:t>olagenními vlákny</a:t>
            </a:r>
            <a:r>
              <a:rPr lang="cs-CZ" dirty="0" smtClean="0">
                <a:solidFill>
                  <a:schemeClr val="tx1"/>
                </a:solidFill>
              </a:rPr>
              <a:t> a na nich </a:t>
            </a:r>
            <a:r>
              <a:rPr lang="cs-CZ" b="1" dirty="0" smtClean="0">
                <a:solidFill>
                  <a:schemeClr val="tx1"/>
                </a:solidFill>
              </a:rPr>
              <a:t>krystalizovanými minerálními solemi</a:t>
            </a:r>
            <a:r>
              <a:rPr lang="cs-CZ" dirty="0" smtClean="0">
                <a:solidFill>
                  <a:schemeClr val="tx1"/>
                </a:solidFill>
              </a:rPr>
              <a:t>- vápenaté, fosforečné, uhličité.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Krystaly</a:t>
            </a:r>
            <a:r>
              <a:rPr lang="cs-CZ" dirty="0" smtClean="0">
                <a:solidFill>
                  <a:schemeClr val="tx1"/>
                </a:solidFill>
              </a:rPr>
              <a:t> těchto solí (</a:t>
            </a:r>
            <a:r>
              <a:rPr lang="cs-CZ" dirty="0" err="1" smtClean="0">
                <a:solidFill>
                  <a:schemeClr val="tx1"/>
                </a:solidFill>
              </a:rPr>
              <a:t>hydroxyapatit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  <a:r>
              <a:rPr lang="cs-CZ" b="1" dirty="0" smtClean="0">
                <a:solidFill>
                  <a:schemeClr val="tx1"/>
                </a:solidFill>
              </a:rPr>
              <a:t>určují tvrdost</a:t>
            </a:r>
            <a:r>
              <a:rPr lang="cs-CZ" dirty="0" smtClean="0">
                <a:solidFill>
                  <a:schemeClr val="tx1"/>
                </a:solidFill>
              </a:rPr>
              <a:t> kostní tkáně, </a:t>
            </a:r>
            <a:r>
              <a:rPr lang="cs-CZ" b="1" dirty="0" smtClean="0">
                <a:solidFill>
                  <a:schemeClr val="tx1"/>
                </a:solidFill>
              </a:rPr>
              <a:t>kolagenní vlákna</a:t>
            </a:r>
            <a:r>
              <a:rPr lang="cs-CZ" dirty="0" smtClean="0">
                <a:solidFill>
                  <a:schemeClr val="tx1"/>
                </a:solidFill>
              </a:rPr>
              <a:t> dodávají kosti její </a:t>
            </a:r>
            <a:r>
              <a:rPr lang="cs-CZ" b="1" dirty="0" smtClean="0">
                <a:solidFill>
                  <a:schemeClr val="tx1"/>
                </a:solidFill>
              </a:rPr>
              <a:t>pružnost.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Kost je protkána cévami, které se starají o přívod minerálních látek (zvýšený v období růstu, při poranění kostí).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Kost se celý život přestavuje- při pravidelném zatěžování je masivnější a pevnější, nezatěžované kosti jsou subtilní a křehké.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71600" y="548680"/>
            <a:ext cx="3352800" cy="720080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Kost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5127" name="Picture 7" descr="http://www.biopedia.sk/clovek/kost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01039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556792"/>
            <a:ext cx="4176464" cy="50405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Jediná tkáň se </a:t>
            </a:r>
            <a:r>
              <a:rPr lang="cs-CZ" b="1" dirty="0" smtClean="0">
                <a:solidFill>
                  <a:schemeClr val="tx1"/>
                </a:solidFill>
              </a:rPr>
              <a:t>schopností kontrakce </a:t>
            </a:r>
            <a:r>
              <a:rPr lang="cs-CZ" dirty="0" smtClean="0">
                <a:solidFill>
                  <a:schemeClr val="tx1"/>
                </a:solidFill>
              </a:rPr>
              <a:t>(stahu až o 35% délky).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Ta je umožněna </a:t>
            </a:r>
            <a:r>
              <a:rPr lang="cs-CZ" b="1" dirty="0" smtClean="0">
                <a:solidFill>
                  <a:schemeClr val="tx1"/>
                </a:solidFill>
              </a:rPr>
              <a:t>součinností svalových myofibril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actin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myosin</a:t>
            </a:r>
            <a:r>
              <a:rPr lang="cs-CZ" dirty="0" smtClean="0">
                <a:solidFill>
                  <a:schemeClr val="tx1"/>
                </a:solidFill>
              </a:rPr>
              <a:t>), které se při podráždění zasunují do sebe.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V těle jsou 3 typy svalové tkáně</a:t>
            </a:r>
            <a:r>
              <a:rPr lang="cs-CZ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Hladká (orgánová) svalovina</a:t>
            </a:r>
            <a:r>
              <a:rPr lang="cs-CZ" dirty="0" smtClean="0">
                <a:solidFill>
                  <a:schemeClr val="tx1"/>
                </a:solidFill>
              </a:rPr>
              <a:t>- v cévní  stěně, trávicí trubice, dýchací trubice.. Nelze ovládat vůlí.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Příčně-pruhované (kosterní) svalovina- </a:t>
            </a:r>
            <a:r>
              <a:rPr lang="cs-CZ" dirty="0" smtClean="0">
                <a:solidFill>
                  <a:schemeClr val="tx1"/>
                </a:solidFill>
              </a:rPr>
              <a:t>upíná se na kostru, pomocí ní vykonáváme volní (chtěné)pohyby.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Srdeční svalovina- </a:t>
            </a:r>
            <a:r>
              <a:rPr lang="cs-CZ" dirty="0" smtClean="0">
                <a:solidFill>
                  <a:schemeClr val="tx1"/>
                </a:solidFill>
              </a:rPr>
              <a:t>příčně pruhované svalstvo neovladatelné vůlí, má vlastní převodní systém, který spouští kontrakce</a:t>
            </a:r>
            <a:endParaRPr lang="cs-CZ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3784848" cy="936104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Svalová tkáň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10445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35" t="6648" b="6957"/>
          <a:stretch/>
        </p:blipFill>
        <p:spPr bwMode="auto">
          <a:xfrm>
            <a:off x="5295330" y="404664"/>
            <a:ext cx="3525141" cy="275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4139952" y="2564904"/>
            <a:ext cx="201622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4319972" y="3645024"/>
            <a:ext cx="5400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3635896" y="4509120"/>
            <a:ext cx="12241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319972" y="5373216"/>
            <a:ext cx="54006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58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4788024" y="1700808"/>
            <a:ext cx="3888432" cy="4968552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Nervová tkáň je charakterizována schopností přijímat, vést, zpracovávat a vytvářet vzruchy ve formě slabých elektrických nábojů.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Základní funkční jednotkou je nervová buňka (neuron</a:t>
            </a:r>
            <a:r>
              <a:rPr lang="cs-CZ" sz="2000" dirty="0" smtClean="0">
                <a:solidFill>
                  <a:schemeClr val="tx1"/>
                </a:solidFill>
              </a:rPr>
              <a:t>), která  komunikuje pomocí dlouhých výběžků (axon- odstředivý výběžek) a krátkých výběžků (</a:t>
            </a:r>
            <a:r>
              <a:rPr lang="cs-CZ" sz="2000" dirty="0" err="1" smtClean="0">
                <a:solidFill>
                  <a:schemeClr val="tx1"/>
                </a:solidFill>
              </a:rPr>
              <a:t>dentdrit</a:t>
            </a:r>
            <a:r>
              <a:rPr lang="cs-CZ" sz="2000" dirty="0" smtClean="0">
                <a:solidFill>
                  <a:schemeClr val="tx1"/>
                </a:solidFill>
              </a:rPr>
              <a:t>- dostředivý výběžek) se sousedními neurony, periferními nervy a CNS.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Neurony jsou spojeny pomocí spojení (synapsí).</a:t>
            </a:r>
          </a:p>
          <a:p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99592" y="620688"/>
            <a:ext cx="7920880" cy="792088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Nervová tkáň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427984" cy="47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9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971</Words>
  <Application>Microsoft Office PowerPoint</Application>
  <PresentationFormat>Předvádění na obrazovce (4:3)</PresentationFormat>
  <Paragraphs>94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Calibri</vt:lpstr>
      <vt:lpstr>Candara</vt:lpstr>
      <vt:lpstr>Symbol</vt:lpstr>
      <vt:lpstr>Wingdings</vt:lpstr>
      <vt:lpstr>Vlnění</vt:lpstr>
      <vt:lpstr>Dobrý den osmáci, vašim úkolem bude dnes projít si tuto prezentaci, kterou jsme si pouštěli ve škole + doplníte si zápis. (Je výjmečně dlouhý, takže kdo má možnost, může vytisknout a nalepit). Na procvičení posílám pracovní list, který si můžete DOBROVOLNĚ udělat. Kdo vyplní a pošle do 6.1  15:00 , ocením ho 1  Hezký den  Š.P.</vt:lpstr>
      <vt:lpstr>Tkáně lidského těla</vt:lpstr>
      <vt:lpstr>Výstelky (epitely)</vt:lpstr>
      <vt:lpstr>Výstelky (epitely)- příklady</vt:lpstr>
      <vt:lpstr>Pojiva</vt:lpstr>
      <vt:lpstr>Chrupavka</vt:lpstr>
      <vt:lpstr>Kost</vt:lpstr>
      <vt:lpstr>Svalová tkáň</vt:lpstr>
      <vt:lpstr>Nervová tkáň</vt:lpstr>
      <vt:lpstr>Regenerace tkání je zajištěna pomocí  dělení buněk a jejich diferenciace. Regenerační schopnost závisí  na cévním zásobení tkáně a schopnosti buněk se dělit.  Epitely- hojí se velmi dobře, výjimkou je smyslový epitel, který nikdy plně neobnoví původní funkci Pojiva: - vazivo se hojí dobře- pomocí vazivové jizvy - chrupavka- nemá cévní zásobení, u kloubní chrupavky jsou regenerační látky dodávány pouze z hyalinní tekutiny (kloubní maz)- velice špatná regenerace - kost- se hojí poměrně dobře- úplné zhojení je podmíněno dostatečnou remineralizací→ u masivnějších kostí je zdlouhavé Sval- natržený, přetržený sval se hojí pomocí vazivové jizvy, sval v postiženém místě je nefunkční Nervová tkáň-  neurony nemají možnost dělit se → poškozený neuron se rozpadá a je nefunkční, nervové výběžky mají omezenou regenerační schopnost → mohou dorůstat, je- li nepoškozena myelinová pochva- viz obr. str. 8</vt:lpstr>
      <vt:lpstr>Od buňky k člověku Tkáň – soubory buněk, které mají stejný tvar, funkci a původ Rozlišujeme 4 druhy tkání: 1. Krycí a výstelková (epitely) 2. Pojivová (chrupavka, kost, vazivo) 3. Svalová 4. Nervová Hierarchie složitosti živé hmoty: Buňky →tkáně → orgány→  orgánové soustavy→organismus                                         (srdce, plíce)   (dýchací, trávicí) 1. Krycí a výstelková (epitely) Výstelková tkáň je tvořena buňkami seřazenými vedle sebe- není  mezibuněčný prostor.  Kryje povrch těla (kůže) nebo vystýlá orgánové  dutiny (dýchací cesty, trávicí trubice…). </vt:lpstr>
      <vt:lpstr>Prezentace aplikace PowerPoint</vt:lpstr>
      <vt:lpstr>Prezentace aplikace PowerPoint</vt:lpstr>
      <vt:lpstr>Prezentace aplikace PowerPoint</vt:lpstr>
    </vt:vector>
  </TitlesOfParts>
  <Company>SaPSŠ Plzeň,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Tkáně lidského těla</dc:title>
  <dc:creator>Šlechta Marek</dc:creator>
  <cp:lastModifiedBy>Lada Pospíšilová</cp:lastModifiedBy>
  <cp:revision>22</cp:revision>
  <dcterms:created xsi:type="dcterms:W3CDTF">2014-01-04T10:21:43Z</dcterms:created>
  <dcterms:modified xsi:type="dcterms:W3CDTF">2021-01-05T10:29:42Z</dcterms:modified>
</cp:coreProperties>
</file>