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39" r:id="rId3"/>
    <p:sldId id="340" r:id="rId4"/>
    <p:sldId id="351" r:id="rId5"/>
    <p:sldId id="353" r:id="rId6"/>
    <p:sldId id="355" r:id="rId7"/>
    <p:sldId id="357" r:id="rId8"/>
    <p:sldId id="348" r:id="rId9"/>
    <p:sldId id="349" r:id="rId10"/>
    <p:sldId id="352" r:id="rId11"/>
    <p:sldId id="354" r:id="rId12"/>
    <p:sldId id="356" r:id="rId13"/>
    <p:sldId id="358" r:id="rId14"/>
    <p:sldId id="35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FF7C80"/>
    <a:srgbClr val="FFFF00"/>
    <a:srgbClr val="FF5050"/>
    <a:srgbClr val="3366FF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1" autoAdjust="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6D08-7CB7-4274-8C66-1B1B99AEB4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C2CA3-B9DE-4CE5-B505-5CFE595DC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3BDFE-23F1-4EDA-B0C2-30BE85C89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6108-08F8-44C3-8778-19F970895A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C242-40FB-4726-9A7C-03CA73625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468D-A919-4310-B99E-CE261C5C0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9648-AED6-4223-B849-86F332EC4E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F8EC-D769-4671-92AD-7685A475E6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BCDC-CAFD-4A9D-B104-6A8ACD33E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B116-F5E6-442A-A0F5-4D2DA638E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73D1-B63F-4DA9-999D-0425B952AF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C14F7-81E9-404C-9E4A-06B311775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7C487F-16FF-45AA-8E8E-BB5E9ED55B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itses.com/animation/swfs/digestion.sw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Digestive_system_diagram_cs.svg" TargetMode="External"/><Relationship Id="rId2" Type="http://schemas.openxmlformats.org/officeDocument/2006/relationships/hyperlink" Target="http://cs.wikipedia.org/wiki/Soubor:Tractus_intestinalis_duodenum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.wmf"/><Relationship Id="rId5" Type="http://schemas.openxmlformats.org/officeDocument/2006/relationships/control" Target="../activeX/activeX4.xml"/><Relationship Id="rId10" Type="http://schemas.openxmlformats.org/officeDocument/2006/relationships/image" Target="../media/image2.png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4.xml"/><Relationship Id="rId3" Type="http://schemas.openxmlformats.org/officeDocument/2006/relationships/control" Target="../activeX/activeX9.xml"/><Relationship Id="rId7" Type="http://schemas.openxmlformats.org/officeDocument/2006/relationships/control" Target="../activeX/activeX13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2.xml"/><Relationship Id="rId5" Type="http://schemas.openxmlformats.org/officeDocument/2006/relationships/control" Target="../activeX/activeX11.xml"/><Relationship Id="rId10" Type="http://schemas.openxmlformats.org/officeDocument/2006/relationships/image" Target="../media/image3.wmf"/><Relationship Id="rId4" Type="http://schemas.openxmlformats.org/officeDocument/2006/relationships/control" Target="../activeX/activeX10.xml"/><Relationship Id="rId9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9.xml"/><Relationship Id="rId5" Type="http://schemas.openxmlformats.org/officeDocument/2006/relationships/control" Target="../activeX/activeX18.xml"/><Relationship Id="rId10" Type="http://schemas.openxmlformats.org/officeDocument/2006/relationships/image" Target="../media/image3.wmf"/><Relationship Id="rId4" Type="http://schemas.openxmlformats.org/officeDocument/2006/relationships/control" Target="../activeX/activeX17.xml"/><Relationship Id="rId9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8.xml"/><Relationship Id="rId3" Type="http://schemas.openxmlformats.org/officeDocument/2006/relationships/control" Target="../activeX/activeX23.xml"/><Relationship Id="rId7" Type="http://schemas.openxmlformats.org/officeDocument/2006/relationships/control" Target="../activeX/activeX27.xml"/><Relationship Id="rId2" Type="http://schemas.openxmlformats.org/officeDocument/2006/relationships/control" Target="../activeX/activeX22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6.xml"/><Relationship Id="rId5" Type="http://schemas.openxmlformats.org/officeDocument/2006/relationships/control" Target="../activeX/activeX25.xml"/><Relationship Id="rId10" Type="http://schemas.openxmlformats.org/officeDocument/2006/relationships/image" Target="../media/image3.wmf"/><Relationship Id="rId4" Type="http://schemas.openxmlformats.org/officeDocument/2006/relationships/control" Target="../activeX/activeX24.xml"/><Relationship Id="rId9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itses.com/animation/swfs/digestion.sw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 idx="4294967295"/>
          </p:nvPr>
        </p:nvSpPr>
        <p:spPr>
          <a:xfrm>
            <a:off x="539750" y="1484313"/>
            <a:ext cx="8229600" cy="1008062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00"/>
                </a:solidFill>
              </a:rPr>
              <a:t>TRÁVICÍ SOUSTAVA  (opakování)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4294967295"/>
          </p:nvPr>
        </p:nvSpPr>
        <p:spPr>
          <a:xfrm>
            <a:off x="1454150" y="4077072"/>
            <a:ext cx="6400800" cy="19446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chemeClr val="accent4">
                    <a:lumMod val="10000"/>
                  </a:schemeClr>
                </a:solidFill>
              </a:rPr>
              <a:t>Hezký den osmičko,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cs-CZ" sz="2000" dirty="0">
                <a:solidFill>
                  <a:schemeClr val="accent4">
                    <a:lumMod val="10000"/>
                  </a:schemeClr>
                </a:solidFill>
              </a:rPr>
              <a:t>d</a:t>
            </a:r>
            <a:r>
              <a:rPr lang="cs-CZ" sz="2000" dirty="0" smtClean="0">
                <a:solidFill>
                  <a:schemeClr val="accent4">
                    <a:lumMod val="10000"/>
                  </a:schemeClr>
                </a:solidFill>
              </a:rPr>
              <a:t>nes si zopakujte trávicí soustavu </a:t>
            </a:r>
            <a:r>
              <a:rPr lang="cs-CZ" sz="2000" dirty="0" smtClean="0">
                <a:solidFill>
                  <a:schemeClr val="accent4">
                    <a:lumMod val="10000"/>
                  </a:schemeClr>
                </a:solidFill>
                <a:sym typeface="Wingdings" panose="05000000000000000000" pitchFamily="2" charset="2"/>
              </a:rPr>
              <a:t>.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chemeClr val="accent4">
                    <a:lumMod val="10000"/>
                  </a:schemeClr>
                </a:solidFill>
                <a:sym typeface="Wingdings" panose="05000000000000000000" pitchFamily="2" charset="2"/>
              </a:rPr>
              <a:t>Doplňte si zápisy a příští hodinu vám dám pár otázeček (dýchací a trávicí soustava), ať máme nějakou známku do druhého pololetí 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cs-CZ" sz="2000" dirty="0">
              <a:solidFill>
                <a:schemeClr val="accent4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chemeClr val="accent4">
                    <a:lumMod val="10000"/>
                  </a:schemeClr>
                </a:solidFill>
                <a:sym typeface="Wingdings" panose="05000000000000000000" pitchFamily="2" charset="2"/>
              </a:rPr>
              <a:t>Hezký den ..Š.P.</a:t>
            </a:r>
            <a:endParaRPr lang="cs-CZ" sz="20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1) tvorba žluči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2) pepsin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3) klky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4) ptyalin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5) HCl </a:t>
            </a:r>
            <a:r>
              <a:rPr lang="cs-CZ" sz="1800" b="1" smtClean="0">
                <a:solidFill>
                  <a:srgbClr val="FF9999"/>
                </a:solidFill>
              </a:rPr>
              <a:t>(kyselina chlorovodíková)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6) tračník, esovitá klička</a:t>
            </a: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132138" y="2133600"/>
            <a:ext cx="1511300" cy="10080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1619250" y="2133600"/>
            <a:ext cx="3024188" cy="5032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843213" y="3141663"/>
            <a:ext cx="1800225" cy="5032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2051050" y="2708275"/>
            <a:ext cx="2592388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1050" y="3716338"/>
            <a:ext cx="2592388" cy="5048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3276600" y="4652963"/>
            <a:ext cx="13668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1) vstřebávání živin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2) produkce slin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3) peristaltická vlna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4) odvádění nestrávených zbytků ven z těla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5) vstřebávání vody</a:t>
            </a:r>
            <a:endParaRPr lang="cs-CZ" sz="1800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6) dvanáctník, lačník kyčelník</a:t>
            </a: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132138" y="2133600"/>
            <a:ext cx="15843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132138" y="2133600"/>
            <a:ext cx="1584325" cy="33115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2916238" y="2636838"/>
            <a:ext cx="1800225" cy="5048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1476375" y="3141663"/>
            <a:ext cx="3167063" cy="10080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348038" y="4652963"/>
            <a:ext cx="1368425" cy="2889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2268538" y="3716338"/>
            <a:ext cx="2447925" cy="15128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mechanické zpracování potravy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zachytávání jedů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zahušťování a vznik stolice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chemické zpracování potravy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slepé střevo</a:t>
            </a:r>
          </a:p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132138" y="2133600"/>
            <a:ext cx="1584325" cy="23034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619250" y="2636838"/>
            <a:ext cx="3024188" cy="3603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2843213" y="2205038"/>
            <a:ext cx="1800225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916238" y="3213100"/>
            <a:ext cx="1727200" cy="1295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3276600" y="3644900"/>
            <a:ext cx="1439863" cy="10080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276600" y="4724400"/>
            <a:ext cx="1366838" cy="6492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716463" y="0"/>
            <a:ext cx="4427537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72036" name="Picture 4" descr="Soubor:Digestive system diagram c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0"/>
            <a:ext cx="47164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3200" b="1" u="sng" smtClean="0">
                <a:solidFill>
                  <a:srgbClr val="FF7C80"/>
                </a:solidFill>
              </a:rPr>
              <a:t>Jak se tráví potrava?</a:t>
            </a:r>
            <a:endParaRPr lang="cs-CZ" sz="3200" b="1" smtClean="0">
              <a:solidFill>
                <a:srgbClr val="FF7C80"/>
              </a:solidFill>
            </a:endParaRPr>
          </a:p>
        </p:txBody>
      </p:sp>
      <p:sp>
        <p:nvSpPr>
          <p:cNvPr id="14341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250825" y="2276475"/>
            <a:ext cx="4105275" cy="28082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b="1">
                <a:solidFill>
                  <a:schemeClr val="tx2"/>
                </a:solidFill>
              </a:rPr>
              <a:t>internetový odkaz </a:t>
            </a:r>
          </a:p>
          <a:p>
            <a:pPr algn="ctr"/>
            <a:r>
              <a:rPr lang="cs-CZ" sz="2800" b="1">
                <a:solidFill>
                  <a:schemeClr val="tx2"/>
                </a:solidFill>
              </a:rPr>
              <a:t>na animaci trávení </a:t>
            </a:r>
          </a:p>
          <a:p>
            <a:pPr algn="ctr"/>
            <a:r>
              <a:rPr lang="cs-CZ" sz="2800" b="1">
                <a:solidFill>
                  <a:schemeClr val="tx2"/>
                </a:solidFill>
              </a:rPr>
              <a:t>potravy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964613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2400" smtClean="0"/>
              <a:t>REMESZ, Olek. </a:t>
            </a:r>
            <a:r>
              <a:rPr lang="cs-CZ" sz="2400" i="1" smtClean="0"/>
              <a:t>Tractus intestinalis duodenum.svg </a:t>
            </a:r>
            <a:r>
              <a:rPr lang="cs-CZ" sz="2400" smtClean="0"/>
              <a:t>[online]. 24. ledna 2012 19:09. [cit. 2012-01-24]. Dostupný z WWW:</a:t>
            </a:r>
            <a:r>
              <a:rPr lang="cs-CZ" sz="2400" b="1" smtClean="0"/>
              <a:t> &lt;</a:t>
            </a:r>
            <a:r>
              <a:rPr lang="cs-CZ" sz="2400" smtClean="0">
                <a:hlinkClick r:id="rId2"/>
              </a:rPr>
              <a:t>http://cs.wikipedia.org/wiki/Soubor:Tractus_intestinalis_duodenum.svg</a:t>
            </a:r>
            <a:r>
              <a:rPr lang="cs-CZ" sz="2400" b="1" smtClean="0"/>
              <a:t>&gt;</a:t>
            </a:r>
            <a:r>
              <a:rPr lang="cs-CZ" sz="2400" smtClean="0"/>
              <a:t>.</a:t>
            </a:r>
          </a:p>
          <a:p>
            <a:pPr eaLnBrk="1" hangingPunct="1"/>
            <a:r>
              <a:rPr lang="cs-CZ" sz="2400" smtClean="0">
                <a:hlinkClick r:id="rId3"/>
              </a:rPr>
              <a:t>http://cs.wikipedia.org/wiki/Soubor:Digestive_system_diagram_cs.svg</a:t>
            </a:r>
            <a:r>
              <a:rPr lang="cs-CZ" sz="2400" smtClean="0"/>
              <a:t> (volné dílo)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6600" b="1" smtClean="0">
                <a:solidFill>
                  <a:srgbClr val="FF7C80"/>
                </a:solidFill>
              </a:rPr>
              <a:t>TRÁVICÍ SOUSTAVA</a:t>
            </a:r>
            <a:br>
              <a:rPr lang="cs-CZ" sz="6600" b="1" smtClean="0">
                <a:solidFill>
                  <a:srgbClr val="FF7C80"/>
                </a:solidFill>
              </a:rPr>
            </a:br>
            <a:r>
              <a:rPr lang="cs-CZ" sz="6600" b="1" smtClean="0">
                <a:solidFill>
                  <a:srgbClr val="FF7C80"/>
                </a:solidFill>
              </a:rPr>
              <a:t>(</a:t>
            </a:r>
            <a:r>
              <a:rPr lang="cs-CZ" sz="5400" b="1" smtClean="0">
                <a:solidFill>
                  <a:srgbClr val="FF7C80"/>
                </a:solidFill>
              </a:rPr>
              <a:t>opakování)</a:t>
            </a:r>
            <a:r>
              <a:rPr lang="cs-CZ" sz="6600" b="1" smtClean="0">
                <a:solidFill>
                  <a:srgbClr val="FF7C8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1143000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Vyjmenuj jednotlivé části trávicí soustavy v pořadí jak jimi prochází potrava:</a:t>
            </a: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323850" y="1628775"/>
            <a:ext cx="0" cy="3960813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1035" name="Picture 4" descr="Soubor:Tractus intestinalis duodenum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68800" y="981075"/>
            <a:ext cx="41783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047" name="TextBox1" r:id="rId2" imgW="3383280" imgH="358200"/>
        </mc:Choice>
        <mc:Fallback>
          <p:control name="TextBox1" r:id="rId2" imgW="3383280" imgH="3582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4365625"/>
                  <a:ext cx="33829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8" name="TextBox2" r:id="rId3" imgW="3383280" imgH="358200"/>
        </mc:Choice>
        <mc:Fallback>
          <p:control name="TextBox2" r:id="rId3" imgW="3383280" imgH="3582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1844675"/>
                  <a:ext cx="33829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9" name="TextBox3" r:id="rId4" imgW="3383280" imgH="358200"/>
        </mc:Choice>
        <mc:Fallback>
          <p:control name="TextBox3" r:id="rId4" imgW="3383280" imgH="3582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2349500"/>
                  <a:ext cx="33829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0" name="TextBox4" r:id="rId5" imgW="3383280" imgH="358200"/>
        </mc:Choice>
        <mc:Fallback>
          <p:control name="TextBox4" r:id="rId5" imgW="3383280" imgH="3582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2852738"/>
                  <a:ext cx="33829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1" name="TextBox5" r:id="rId6" imgW="3383280" imgH="358200"/>
        </mc:Choice>
        <mc:Fallback>
          <p:control name="TextBox5" r:id="rId6" imgW="3383280" imgH="3582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3357563"/>
                  <a:ext cx="33829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name="TextBox6" r:id="rId7" imgW="3383280" imgH="358200"/>
        </mc:Choice>
        <mc:Fallback>
          <p:control name="TextBox6" r:id="rId7" imgW="3383280" imgH="3582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3860800"/>
                  <a:ext cx="33829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3" name="TextBox7" r:id="rId8" imgW="3383280" imgH="358200"/>
        </mc:Choice>
        <mc:Fallback>
          <p:control name="TextBox7" r:id="rId8" imgW="3383280" imgH="358200">
            <p:pic>
              <p:nvPicPr>
                <p:cNvPr id="8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539750" y="4868863"/>
                  <a:ext cx="33829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205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1) tvorba žluči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2) pepsin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3) klky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4) ptyalin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5) HCl </a:t>
            </a:r>
            <a:r>
              <a:rPr lang="cs-CZ" sz="1800" b="1" smtClean="0">
                <a:solidFill>
                  <a:srgbClr val="FF9999"/>
                </a:solidFill>
              </a:rPr>
              <a:t>(kyselina chlorovodíková)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6) tračník, esovitá klička</a:t>
            </a: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71" name="TextBox1" r:id="rId2" imgW="792360" imgH="358200"/>
        </mc:Choice>
        <mc:Fallback>
          <p:control name="TextBox1" r:id="rId2" imgW="792360" imgH="3582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203575" y="1916113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2" name="TextBox2" r:id="rId3" imgW="792360" imgH="358200"/>
        </mc:Choice>
        <mc:Fallback>
          <p:control name="TextBox2" r:id="rId3" imgW="792360" imgH="3582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692275" y="2420938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TextBox3" r:id="rId4" imgW="792360" imgH="358200"/>
        </mc:Choice>
        <mc:Fallback>
          <p:control name="TextBox3" r:id="rId4" imgW="792360" imgH="3582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916238" y="292417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4" name="TextBox4" r:id="rId5" imgW="792360" imgH="358200"/>
        </mc:Choice>
        <mc:Fallback>
          <p:control name="TextBox4" r:id="rId5" imgW="792360" imgH="3582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195513" y="3429000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5" name="TextBox5" r:id="rId6" imgW="792360" imgH="358200"/>
        </mc:Choice>
        <mc:Fallback>
          <p:control name="TextBox5" r:id="rId6" imgW="792360" imgH="3582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47813" y="4005263"/>
                  <a:ext cx="792162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6" name="TextBox6" r:id="rId7" imgW="792360" imgH="358200"/>
        </mc:Choice>
        <mc:Fallback>
          <p:control name="TextBox6" r:id="rId7" imgW="792360" imgH="3582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419475" y="4508500"/>
                  <a:ext cx="7921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7" name="TextBox7" r:id="rId8" imgW="792360" imgH="358200"/>
        </mc:Choice>
        <mc:Fallback>
          <p:control name="TextBox7" r:id="rId8" imgW="792360" imgH="358200">
            <p:pic>
              <p:nvPicPr>
                <p:cNvPr id="8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411413" y="501332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30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1) vstřebávání živin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2) produkce slin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3) peristaltická vlna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4) odvádění nestrávených zbytků ven z těla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5) vstřebávání vody</a:t>
            </a:r>
            <a:endParaRPr lang="cs-CZ" sz="1800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9999"/>
                </a:solidFill>
              </a:rPr>
              <a:t>6) dvanáctník, lačník kyčelník</a:t>
            </a: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95" name="TextBox1" r:id="rId2" imgW="792360" imgH="358200"/>
        </mc:Choice>
        <mc:Fallback>
          <p:control name="TextBox1" r:id="rId2" imgW="792360" imgH="3582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203575" y="1916113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6" name="TextBox2" r:id="rId3" imgW="792360" imgH="358200"/>
        </mc:Choice>
        <mc:Fallback>
          <p:control name="TextBox2" r:id="rId3" imgW="792360" imgH="3582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692275" y="2420938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7" name="TextBox3" r:id="rId4" imgW="792360" imgH="358200"/>
        </mc:Choice>
        <mc:Fallback>
          <p:control name="TextBox3" r:id="rId4" imgW="792360" imgH="3582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916238" y="292417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8" name="TextBox4" r:id="rId5" imgW="792360" imgH="358200"/>
        </mc:Choice>
        <mc:Fallback>
          <p:control name="TextBox4" r:id="rId5" imgW="792360" imgH="3582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195513" y="3429000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9" name="TextBox5" r:id="rId6" imgW="792360" imgH="358200"/>
        </mc:Choice>
        <mc:Fallback>
          <p:control name="TextBox5" r:id="rId6" imgW="792360" imgH="3582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47813" y="4005263"/>
                  <a:ext cx="792162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0" name="TextBox6" r:id="rId7" imgW="792360" imgH="358200"/>
        </mc:Choice>
        <mc:Fallback>
          <p:control name="TextBox6" r:id="rId7" imgW="792360" imgH="3582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419475" y="4508500"/>
                  <a:ext cx="7921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1" name="TextBox7" r:id="rId8" imgW="792360" imgH="358200"/>
        </mc:Choice>
        <mc:Fallback>
          <p:control name="TextBox7" r:id="rId8" imgW="792360" imgH="358200">
            <p:pic>
              <p:nvPicPr>
                <p:cNvPr id="8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411413" y="501332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algn="l"/>
            <a:r>
              <a:rPr lang="cs-CZ" sz="2800" b="1" smtClean="0"/>
              <a:t>Správně přiřaď funkci nebo pojem k názvu orgánu trávicí soustavy </a:t>
            </a:r>
            <a:r>
              <a:rPr lang="cs-CZ" sz="2000" b="1" smtClean="0">
                <a:solidFill>
                  <a:schemeClr val="tx1"/>
                </a:solidFill>
              </a:rPr>
              <a:t>(připiš čísla k příslušnému orgánu)</a:t>
            </a:r>
            <a:r>
              <a:rPr lang="cs-CZ" sz="2800" b="1" smtClean="0"/>
              <a:t>:</a:t>
            </a: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327650"/>
          </a:xfrm>
        </p:spPr>
        <p:txBody>
          <a:bodyPr/>
          <a:lstStyle/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TENKÉ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JÁTRA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ÚSTNÍ DUTINA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ŽALUDEK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JÍCEN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TLUSTÉ STŘEVO</a:t>
            </a:r>
          </a:p>
          <a:p>
            <a:pPr>
              <a:buFontTx/>
              <a:buNone/>
            </a:pPr>
            <a:r>
              <a:rPr lang="cs-CZ" b="1" smtClean="0">
                <a:solidFill>
                  <a:srgbClr val="FF5050"/>
                </a:solidFill>
              </a:rPr>
              <a:t>KONEČNÍK</a:t>
            </a:r>
          </a:p>
          <a:p>
            <a:pPr>
              <a:buFontTx/>
              <a:buNone/>
            </a:pPr>
            <a:endParaRPr lang="cs-CZ" b="1" smtClean="0">
              <a:solidFill>
                <a:srgbClr val="FF5050"/>
              </a:solidFill>
            </a:endParaRPr>
          </a:p>
        </p:txBody>
      </p:sp>
      <p:sp>
        <p:nvSpPr>
          <p:cNvPr id="41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327650"/>
          </a:xfrm>
        </p:spPr>
        <p:txBody>
          <a:bodyPr/>
          <a:lstStyle/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mechanické zpracování potravy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zachytávání jedů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zahušťování a vznik stolice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chemické zpracování potravy</a:t>
            </a:r>
          </a:p>
          <a:p>
            <a:pPr marL="533400" indent="-533400">
              <a:buFontTx/>
              <a:buAutoNum type="arabicParenR"/>
            </a:pPr>
            <a:r>
              <a:rPr lang="cs-CZ" b="1" smtClean="0">
                <a:solidFill>
                  <a:srgbClr val="FF9999"/>
                </a:solidFill>
              </a:rPr>
              <a:t>slepé střevo</a:t>
            </a:r>
          </a:p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  <a:p>
            <a:pPr marL="533400" indent="-533400">
              <a:buFontTx/>
              <a:buNone/>
            </a:pPr>
            <a:endParaRPr lang="cs-CZ" b="1" smtClean="0">
              <a:solidFill>
                <a:srgbClr val="FF9999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19" name="TextBox1" r:id="rId2" imgW="792360" imgH="358200"/>
        </mc:Choice>
        <mc:Fallback>
          <p:control name="TextBox1" r:id="rId2" imgW="792360" imgH="3582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203575" y="1916113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0" name="TextBox2" r:id="rId3" imgW="792360" imgH="358200"/>
        </mc:Choice>
        <mc:Fallback>
          <p:control name="TextBox2" r:id="rId3" imgW="792360" imgH="3582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692275" y="2420938"/>
                  <a:ext cx="792163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1" name="TextBox3" r:id="rId4" imgW="792360" imgH="358200"/>
        </mc:Choice>
        <mc:Fallback>
          <p:control name="TextBox3" r:id="rId4" imgW="792360" imgH="3582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916238" y="292417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2" name="TextBox4" r:id="rId5" imgW="792360" imgH="358200"/>
        </mc:Choice>
        <mc:Fallback>
          <p:control name="TextBox4" r:id="rId5" imgW="792360" imgH="3582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195513" y="3429000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3" name="TextBox5" r:id="rId6" imgW="792360" imgH="358200"/>
        </mc:Choice>
        <mc:Fallback>
          <p:control name="TextBox5" r:id="rId6" imgW="792360" imgH="3582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47813" y="4005263"/>
                  <a:ext cx="792162" cy="3603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4" name="TextBox6" r:id="rId7" imgW="792360" imgH="358200"/>
        </mc:Choice>
        <mc:Fallback>
          <p:control name="TextBox6" r:id="rId7" imgW="792360" imgH="3582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419475" y="4508500"/>
                  <a:ext cx="792163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5" name="TextBox7" r:id="rId8" imgW="792360" imgH="358200"/>
        </mc:Choice>
        <mc:Fallback>
          <p:control name="TextBox7" r:id="rId8" imgW="792360" imgH="358200">
            <p:pic>
              <p:nvPicPr>
                <p:cNvPr id="8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411413" y="5013325"/>
                  <a:ext cx="792162" cy="3603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716463" y="0"/>
            <a:ext cx="4427537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72036" name="Picture 4" descr="Soubor:Digestive system diagram c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0"/>
            <a:ext cx="47164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3200" b="1" u="sng" smtClean="0">
                <a:solidFill>
                  <a:srgbClr val="FF7C80"/>
                </a:solidFill>
              </a:rPr>
              <a:t>Jak se tráví potrava?</a:t>
            </a:r>
            <a:endParaRPr lang="cs-CZ" sz="3200" b="1" smtClean="0">
              <a:solidFill>
                <a:srgbClr val="FF7C80"/>
              </a:solidFill>
            </a:endParaRPr>
          </a:p>
        </p:txBody>
      </p:sp>
      <p:sp>
        <p:nvSpPr>
          <p:cNvPr id="8197" name="AutoShape 7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250825" y="2276475"/>
            <a:ext cx="4105275" cy="28082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b="1">
                <a:solidFill>
                  <a:schemeClr val="tx2"/>
                </a:solidFill>
              </a:rPr>
              <a:t>internetový odkaz </a:t>
            </a:r>
          </a:p>
          <a:p>
            <a:pPr algn="ctr"/>
            <a:r>
              <a:rPr lang="cs-CZ" sz="2800" b="1">
                <a:solidFill>
                  <a:schemeClr val="tx2"/>
                </a:solidFill>
              </a:rPr>
              <a:t>na animaci trávení </a:t>
            </a:r>
          </a:p>
          <a:p>
            <a:pPr algn="ctr"/>
            <a:r>
              <a:rPr lang="cs-CZ" sz="2800" b="1">
                <a:solidFill>
                  <a:schemeClr val="tx2"/>
                </a:solidFill>
              </a:rPr>
              <a:t>potravy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b="1" smtClean="0">
                <a:solidFill>
                  <a:srgbClr val="FF7C80"/>
                </a:solidFill>
              </a:rPr>
              <a:t>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787900" y="1125538"/>
            <a:ext cx="3995738" cy="57324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72036" name="Picture 4" descr="Soubor:Digestive system diagram c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908050"/>
            <a:ext cx="405288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3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412875"/>
            <a:ext cx="4392613" cy="5184775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dutina ústní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hltan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jícen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žaludek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tenké střevo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tlusté střevo</a:t>
            </a:r>
          </a:p>
          <a:p>
            <a:pPr eaLnBrk="1" hangingPunct="1"/>
            <a:r>
              <a:rPr lang="cs-CZ" sz="2800" b="1" smtClean="0">
                <a:solidFill>
                  <a:srgbClr val="FF9999"/>
                </a:solidFill>
              </a:rPr>
              <a:t>konečník</a:t>
            </a:r>
          </a:p>
          <a:p>
            <a:pPr eaLnBrk="1" hangingPunct="1"/>
            <a:endParaRPr lang="cs-CZ" sz="2800" b="1" smtClean="0">
              <a:solidFill>
                <a:srgbClr val="FF9999"/>
              </a:solidFill>
            </a:endParaRPr>
          </a:p>
          <a:p>
            <a:pPr eaLnBrk="1" hangingPunct="1">
              <a:buFontTx/>
              <a:buNone/>
            </a:pPr>
            <a:r>
              <a:rPr lang="cs-CZ" sz="2800" b="1" smtClean="0">
                <a:solidFill>
                  <a:srgbClr val="FF9999"/>
                </a:solidFill>
              </a:rPr>
              <a:t>	+ játra</a:t>
            </a:r>
          </a:p>
          <a:p>
            <a:pPr eaLnBrk="1" hangingPunct="1"/>
            <a:endParaRPr lang="cs-CZ" sz="2400" b="1" smtClean="0">
              <a:solidFill>
                <a:srgbClr val="FF9999"/>
              </a:solidFill>
            </a:endParaRP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3132138" y="1557338"/>
            <a:ext cx="0" cy="338455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79388" y="0"/>
            <a:ext cx="8964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800" b="1">
                <a:solidFill>
                  <a:schemeClr val="tx2"/>
                </a:solidFill>
              </a:rPr>
              <a:t>Vyjmenuj jednotlivé části trávicí soustavy v pořadí jak jimi prochází potrava: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430</Words>
  <Application>Microsoft Office PowerPoint</Application>
  <PresentationFormat>Předvádění na obrazovce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Výchozí návrh</vt:lpstr>
      <vt:lpstr>TRÁVICÍ SOUSTAVA  (opakování)</vt:lpstr>
      <vt:lpstr>TRÁVICÍ SOUSTAVA (opakování) </vt:lpstr>
      <vt:lpstr>Vyjmenuj jednotlivé části trávicí soustavy v pořadí jak jimi prochází potrava:</vt:lpstr>
      <vt:lpstr>Správně přiřaď funkci nebo pojem k názvu orgánu trávicí soustavy (připiš čísla k příslušnému orgánu):</vt:lpstr>
      <vt:lpstr>Správně přiřaď funkci nebo pojem k názvu orgánu trávicí soustavy (připiš čísla k příslušnému orgánu):</vt:lpstr>
      <vt:lpstr>Správně přiřaď funkci nebo pojem k názvu orgánu trávicí soustavy (připiš čísla k příslušnému orgánu):</vt:lpstr>
      <vt:lpstr>Jak se tráví potrava?</vt:lpstr>
      <vt:lpstr>ŘEŠENÍ</vt:lpstr>
      <vt:lpstr>Prezentace aplikace PowerPoint</vt:lpstr>
      <vt:lpstr>Správně přiřaď funkci nebo pojem k názvu orgánu trávicí soustavy (připiš čísla k příslušnému orgánu):</vt:lpstr>
      <vt:lpstr>Správně přiřaď funkci nebo pojem k názvu orgánu trávicí soustavy (připiš čísla k příslušnému orgánu):</vt:lpstr>
      <vt:lpstr>Správně přiřaď funkci nebo pojem k názvu orgánu trávicí soustavy (připiš čísla k příslušnému orgánu):</vt:lpstr>
      <vt:lpstr>Jak se tráví potrava?</vt:lpstr>
      <vt:lpstr>Citace</vt:lpstr>
    </vt:vector>
  </TitlesOfParts>
  <Company>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PTYALIN</dc:title>
  <dc:creator>Standard</dc:creator>
  <cp:lastModifiedBy>Lada Pospíšilová</cp:lastModifiedBy>
  <cp:revision>240</cp:revision>
  <dcterms:created xsi:type="dcterms:W3CDTF">2009-02-04T18:24:43Z</dcterms:created>
  <dcterms:modified xsi:type="dcterms:W3CDTF">2021-03-03T16:15:40Z</dcterms:modified>
</cp:coreProperties>
</file>