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339" r:id="rId3"/>
    <p:sldId id="340" r:id="rId4"/>
    <p:sldId id="351" r:id="rId5"/>
    <p:sldId id="353" r:id="rId6"/>
    <p:sldId id="355" r:id="rId7"/>
    <p:sldId id="357" r:id="rId8"/>
    <p:sldId id="348" r:id="rId9"/>
    <p:sldId id="349" r:id="rId10"/>
    <p:sldId id="352" r:id="rId11"/>
    <p:sldId id="354" r:id="rId12"/>
    <p:sldId id="356" r:id="rId13"/>
    <p:sldId id="358" r:id="rId14"/>
    <p:sldId id="350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FF00"/>
    <a:srgbClr val="FF7C80"/>
    <a:srgbClr val="FFFF00"/>
    <a:srgbClr val="FF5050"/>
    <a:srgbClr val="3366FF"/>
    <a:srgbClr val="FF99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1" autoAdjust="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16D08-7CB7-4274-8C66-1B1B99AEB4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C2CA3-B9DE-4CE5-B505-5CFE595DC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3BDFE-23F1-4EDA-B0C2-30BE85C895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C6108-08F8-44C3-8778-19F970895A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3C242-40FB-4726-9A7C-03CA736259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1468D-A919-4310-B99E-CE261C5C06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89648-AED6-4223-B849-86F332EC4E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8F8EC-D769-4671-92AD-7685A475E6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ABCDC-CAFD-4A9D-B104-6A8ACD33E9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2B116-F5E6-442A-A0F5-4D2DA638E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673D1-B63F-4DA9-999D-0425B952AF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C14F7-81E9-404C-9E4A-06B3117754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67C487F-16FF-45AA-8E8E-BB5E9ED55B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itses.com/animation/swfs/digestion.sw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Digestive_system_diagram_cs.svg" TargetMode="External"/><Relationship Id="rId2" Type="http://schemas.openxmlformats.org/officeDocument/2006/relationships/hyperlink" Target="http://cs.wikipedia.org/wiki/Soubor:Tractus_intestinalis_duodenum.sv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image" Target="../media/image1.wmf"/><Relationship Id="rId5" Type="http://schemas.openxmlformats.org/officeDocument/2006/relationships/control" Target="../activeX/activeX4.xml"/><Relationship Id="rId10" Type="http://schemas.openxmlformats.org/officeDocument/2006/relationships/image" Target="../media/image2.png"/><Relationship Id="rId4" Type="http://schemas.openxmlformats.org/officeDocument/2006/relationships/control" Target="../activeX/activeX3.xml"/><Relationship Id="rId9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4.xml"/><Relationship Id="rId3" Type="http://schemas.openxmlformats.org/officeDocument/2006/relationships/control" Target="../activeX/activeX9.xml"/><Relationship Id="rId7" Type="http://schemas.openxmlformats.org/officeDocument/2006/relationships/control" Target="../activeX/activeX13.xml"/><Relationship Id="rId2" Type="http://schemas.openxmlformats.org/officeDocument/2006/relationships/control" Target="../activeX/activeX8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2.xml"/><Relationship Id="rId5" Type="http://schemas.openxmlformats.org/officeDocument/2006/relationships/control" Target="../activeX/activeX11.xml"/><Relationship Id="rId10" Type="http://schemas.openxmlformats.org/officeDocument/2006/relationships/image" Target="../media/image3.wmf"/><Relationship Id="rId4" Type="http://schemas.openxmlformats.org/officeDocument/2006/relationships/control" Target="../activeX/activeX10.xml"/><Relationship Id="rId9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1.xml"/><Relationship Id="rId3" Type="http://schemas.openxmlformats.org/officeDocument/2006/relationships/control" Target="../activeX/activeX16.xml"/><Relationship Id="rId7" Type="http://schemas.openxmlformats.org/officeDocument/2006/relationships/control" Target="../activeX/activeX20.xml"/><Relationship Id="rId2" Type="http://schemas.openxmlformats.org/officeDocument/2006/relationships/control" Target="../activeX/activeX15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9.xml"/><Relationship Id="rId5" Type="http://schemas.openxmlformats.org/officeDocument/2006/relationships/control" Target="../activeX/activeX18.xml"/><Relationship Id="rId10" Type="http://schemas.openxmlformats.org/officeDocument/2006/relationships/image" Target="../media/image3.wmf"/><Relationship Id="rId4" Type="http://schemas.openxmlformats.org/officeDocument/2006/relationships/control" Target="../activeX/activeX17.xml"/><Relationship Id="rId9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8.xml"/><Relationship Id="rId3" Type="http://schemas.openxmlformats.org/officeDocument/2006/relationships/control" Target="../activeX/activeX23.xml"/><Relationship Id="rId7" Type="http://schemas.openxmlformats.org/officeDocument/2006/relationships/control" Target="../activeX/activeX27.xml"/><Relationship Id="rId2" Type="http://schemas.openxmlformats.org/officeDocument/2006/relationships/control" Target="../activeX/activeX22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6.xml"/><Relationship Id="rId5" Type="http://schemas.openxmlformats.org/officeDocument/2006/relationships/control" Target="../activeX/activeX25.xml"/><Relationship Id="rId10" Type="http://schemas.openxmlformats.org/officeDocument/2006/relationships/image" Target="../media/image3.wmf"/><Relationship Id="rId4" Type="http://schemas.openxmlformats.org/officeDocument/2006/relationships/control" Target="../activeX/activeX24.xml"/><Relationship Id="rId9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itses.com/animation/swfs/digestion.sw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 idx="4294967295"/>
          </p:nvPr>
        </p:nvSpPr>
        <p:spPr>
          <a:xfrm>
            <a:off x="539750" y="1484313"/>
            <a:ext cx="8229600" cy="1008062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00"/>
                </a:solidFill>
              </a:rPr>
              <a:t>TRÁVICÍ SOUSTAVA  (opakování)</a:t>
            </a:r>
          </a:p>
        </p:txBody>
      </p:sp>
      <p:sp>
        <p:nvSpPr>
          <p:cNvPr id="6147" name="Podnadpis 2"/>
          <p:cNvSpPr>
            <a:spLocks noGrp="1"/>
          </p:cNvSpPr>
          <p:nvPr>
            <p:ph type="subTitle" idx="4294967295"/>
          </p:nvPr>
        </p:nvSpPr>
        <p:spPr>
          <a:xfrm>
            <a:off x="1454150" y="4077072"/>
            <a:ext cx="6400800" cy="194468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olidFill>
                  <a:schemeClr val="accent4">
                    <a:lumMod val="10000"/>
                  </a:schemeClr>
                </a:solidFill>
              </a:rPr>
              <a:t>Hezký den osmičko,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cs-CZ" sz="2000" dirty="0">
                <a:solidFill>
                  <a:schemeClr val="accent4">
                    <a:lumMod val="10000"/>
                  </a:schemeClr>
                </a:solidFill>
              </a:rPr>
              <a:t>d</a:t>
            </a:r>
            <a:r>
              <a:rPr lang="cs-CZ" sz="2000" dirty="0" smtClean="0">
                <a:solidFill>
                  <a:schemeClr val="accent4">
                    <a:lumMod val="10000"/>
                  </a:schemeClr>
                </a:solidFill>
              </a:rPr>
              <a:t>nes si zopakujte trávicí soustavu </a:t>
            </a:r>
            <a:r>
              <a:rPr lang="cs-CZ" sz="2000" dirty="0" smtClean="0">
                <a:solidFill>
                  <a:schemeClr val="accent4">
                    <a:lumMod val="10000"/>
                  </a:schemeClr>
                </a:solidFill>
                <a:sym typeface="Wingdings" panose="05000000000000000000" pitchFamily="2" charset="2"/>
              </a:rPr>
              <a:t>.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olidFill>
                  <a:schemeClr val="accent4">
                    <a:lumMod val="10000"/>
                  </a:schemeClr>
                </a:solidFill>
                <a:sym typeface="Wingdings" panose="05000000000000000000" pitchFamily="2" charset="2"/>
              </a:rPr>
              <a:t>Doplňte si zápisy a příští hodinu vám dám pár otázeček (dýchací a trávicí soustava), ať máme nějakou známku do druhého pololetí 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cs-CZ" sz="2000" dirty="0">
              <a:solidFill>
                <a:schemeClr val="accent4">
                  <a:lumMod val="10000"/>
                </a:schemeClr>
              </a:solidFill>
              <a:sym typeface="Wingdings" panose="05000000000000000000" pitchFamily="2" charset="2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olidFill>
                  <a:schemeClr val="accent4">
                    <a:lumMod val="10000"/>
                  </a:schemeClr>
                </a:solidFill>
                <a:sym typeface="Wingdings" panose="05000000000000000000" pitchFamily="2" charset="2"/>
              </a:rPr>
              <a:t>Hezký den ..Š.P.</a:t>
            </a:r>
            <a:endParaRPr lang="cs-CZ" sz="2000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229600" cy="1143000"/>
          </a:xfrm>
        </p:spPr>
        <p:txBody>
          <a:bodyPr/>
          <a:lstStyle/>
          <a:p>
            <a:pPr algn="l"/>
            <a:r>
              <a:rPr lang="cs-CZ" sz="2800" b="1" smtClean="0"/>
              <a:t>Správně přiřaď funkci nebo pojem k názvu orgánu trávicí soustavy </a:t>
            </a:r>
            <a:r>
              <a:rPr lang="cs-CZ" sz="2000" b="1" smtClean="0">
                <a:solidFill>
                  <a:schemeClr val="tx1"/>
                </a:solidFill>
              </a:rPr>
              <a:t>(připiš čísla k příslušnému orgánu)</a:t>
            </a:r>
            <a:r>
              <a:rPr lang="cs-CZ" sz="2800" b="1" smtClean="0"/>
              <a:t>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1438"/>
            <a:ext cx="4316412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TENKÉ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JÁTRA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ÚSTNÍ DUTINA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ŽALUDEK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JÍCEN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TLUSTÉ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KONEČNÍK</a:t>
            </a:r>
          </a:p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1) tvorba žluči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2) pepsin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3) klky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4) ptyalin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5) HCl </a:t>
            </a:r>
            <a:r>
              <a:rPr lang="cs-CZ" sz="1800" b="1" smtClean="0">
                <a:solidFill>
                  <a:srgbClr val="FF9999"/>
                </a:solidFill>
              </a:rPr>
              <a:t>(kyselina chlorovodíková)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6) tračník, esovitá klička</a:t>
            </a:r>
          </a:p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132138" y="2133600"/>
            <a:ext cx="1511300" cy="1008063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1619250" y="2133600"/>
            <a:ext cx="3024188" cy="5032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843213" y="3141663"/>
            <a:ext cx="1800225" cy="503237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2051050" y="2708275"/>
            <a:ext cx="2592388" cy="9366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051050" y="3716338"/>
            <a:ext cx="2592388" cy="5048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V="1">
            <a:off x="3276600" y="4652963"/>
            <a:ext cx="1366838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 animBg="1"/>
      <p:bldP spid="20493" grpId="0" animBg="1"/>
      <p:bldP spid="20494" grpId="0" animBg="1"/>
      <p:bldP spid="20495" grpId="0" animBg="1"/>
      <p:bldP spid="20496" grpId="0" animBg="1"/>
      <p:bldP spid="2049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229600" cy="1143000"/>
          </a:xfrm>
        </p:spPr>
        <p:txBody>
          <a:bodyPr/>
          <a:lstStyle/>
          <a:p>
            <a:pPr algn="l"/>
            <a:r>
              <a:rPr lang="cs-CZ" sz="2800" b="1" smtClean="0"/>
              <a:t>Správně přiřaď funkci nebo pojem k názvu orgánu trávicí soustavy </a:t>
            </a:r>
            <a:r>
              <a:rPr lang="cs-CZ" sz="2000" b="1" smtClean="0">
                <a:solidFill>
                  <a:schemeClr val="tx1"/>
                </a:solidFill>
              </a:rPr>
              <a:t>(připiš čísla k příslušnému orgánu)</a:t>
            </a:r>
            <a:r>
              <a:rPr lang="cs-CZ" sz="2800" b="1" smtClean="0"/>
              <a:t>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1438"/>
            <a:ext cx="4316412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TENKÉ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JÁTRA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ÚSTNÍ DUTINA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ŽALUDEK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JÍCEN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TLUSTÉ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KONEČNÍK</a:t>
            </a:r>
          </a:p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1) vstřebávání živin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2) produkce slin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3) peristaltická vlna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4) odvádění nestrávených zbytků ven z těla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5) vstřebávání vody</a:t>
            </a:r>
            <a:endParaRPr lang="cs-CZ" sz="1800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6) dvanáctník, lačník kyčelník</a:t>
            </a:r>
          </a:p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132138" y="2133600"/>
            <a:ext cx="1584325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3132138" y="2133600"/>
            <a:ext cx="1584325" cy="33115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2916238" y="2636838"/>
            <a:ext cx="1800225" cy="5048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1476375" y="3141663"/>
            <a:ext cx="3167063" cy="1008062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348038" y="4652963"/>
            <a:ext cx="1368425" cy="2889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V="1">
            <a:off x="2268538" y="3716338"/>
            <a:ext cx="2447925" cy="1512887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229600" cy="1143000"/>
          </a:xfrm>
        </p:spPr>
        <p:txBody>
          <a:bodyPr/>
          <a:lstStyle/>
          <a:p>
            <a:pPr algn="l"/>
            <a:r>
              <a:rPr lang="cs-CZ" sz="2800" b="1" smtClean="0"/>
              <a:t>Správně přiřaď funkci nebo pojem k názvu orgánu trávicí soustavy </a:t>
            </a:r>
            <a:r>
              <a:rPr lang="cs-CZ" sz="2000" b="1" smtClean="0">
                <a:solidFill>
                  <a:schemeClr val="tx1"/>
                </a:solidFill>
              </a:rPr>
              <a:t>(připiš čísla k příslušnému orgánu)</a:t>
            </a:r>
            <a:r>
              <a:rPr lang="cs-CZ" sz="2800" b="1" smtClean="0"/>
              <a:t>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1438"/>
            <a:ext cx="4316412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TENKÉ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JÁTRA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ÚSTNÍ DUTINA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ŽALUDEK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JÍCEN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TLUSTÉ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KONEČNÍK</a:t>
            </a:r>
          </a:p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5327650"/>
          </a:xfrm>
        </p:spPr>
        <p:txBody>
          <a:bodyPr/>
          <a:lstStyle/>
          <a:p>
            <a:pPr marL="533400" indent="-533400"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mechanické zpracování potravy</a:t>
            </a: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zachytávání jedů</a:t>
            </a: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zahušťování a vznik stolice</a:t>
            </a: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chemické zpracování potravy</a:t>
            </a: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slepé střevo</a:t>
            </a:r>
          </a:p>
          <a:p>
            <a:pPr marL="533400" indent="-533400"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 marL="533400" indent="-533400"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132138" y="2133600"/>
            <a:ext cx="1584325" cy="2303463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1619250" y="2636838"/>
            <a:ext cx="3024188" cy="360362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V="1">
            <a:off x="2843213" y="2205038"/>
            <a:ext cx="1800225" cy="9366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2916238" y="3213100"/>
            <a:ext cx="1727200" cy="12954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V="1">
            <a:off x="3276600" y="3644900"/>
            <a:ext cx="1439863" cy="1008063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3276600" y="4724400"/>
            <a:ext cx="1366838" cy="64928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8" grpId="0" animBg="1"/>
      <p:bldP spid="24589" grpId="0" animBg="1"/>
      <p:bldP spid="24590" grpId="0" animBg="1"/>
      <p:bldP spid="24591" grpId="0" animBg="1"/>
      <p:bldP spid="24592" grpId="0" animBg="1"/>
      <p:bldP spid="245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4716463" y="0"/>
            <a:ext cx="4427537" cy="6858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72036" name="Picture 4" descr="Soubor:Digestive system diagram c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0"/>
            <a:ext cx="4716462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88913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z="3200" b="1" u="sng" smtClean="0">
                <a:solidFill>
                  <a:srgbClr val="FF7C80"/>
                </a:solidFill>
              </a:rPr>
              <a:t>Jak se tráví potrava?</a:t>
            </a:r>
            <a:endParaRPr lang="cs-CZ" sz="3200" b="1" smtClean="0">
              <a:solidFill>
                <a:srgbClr val="FF7C80"/>
              </a:solidFill>
            </a:endParaRPr>
          </a:p>
        </p:txBody>
      </p:sp>
      <p:sp>
        <p:nvSpPr>
          <p:cNvPr id="14341" name="AutoShape 5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250825" y="2276475"/>
            <a:ext cx="4105275" cy="28082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800" b="1">
                <a:solidFill>
                  <a:schemeClr val="tx2"/>
                </a:solidFill>
              </a:rPr>
              <a:t>internetový odkaz </a:t>
            </a:r>
          </a:p>
          <a:p>
            <a:pPr algn="ctr"/>
            <a:r>
              <a:rPr lang="cs-CZ" sz="2800" b="1">
                <a:solidFill>
                  <a:schemeClr val="tx2"/>
                </a:solidFill>
              </a:rPr>
              <a:t>na animaci trávení </a:t>
            </a:r>
          </a:p>
          <a:p>
            <a:pPr algn="ctr"/>
            <a:r>
              <a:rPr lang="cs-CZ" sz="2800" b="1">
                <a:solidFill>
                  <a:schemeClr val="tx2"/>
                </a:solidFill>
              </a:rPr>
              <a:t>potravy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1052513"/>
          </a:xfrm>
        </p:spPr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964613" cy="50736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sz="2400" smtClean="0"/>
              <a:t>REMESZ, Olek. </a:t>
            </a:r>
            <a:r>
              <a:rPr lang="cs-CZ" sz="2400" i="1" smtClean="0"/>
              <a:t>Tractus intestinalis duodenum.svg </a:t>
            </a:r>
            <a:r>
              <a:rPr lang="cs-CZ" sz="2400" smtClean="0"/>
              <a:t>[online]. 24. ledna 2012 19:09. [cit. 2012-01-24]. Dostupný z WWW:</a:t>
            </a:r>
            <a:r>
              <a:rPr lang="cs-CZ" sz="2400" b="1" smtClean="0"/>
              <a:t> &lt;</a:t>
            </a:r>
            <a:r>
              <a:rPr lang="cs-CZ" sz="2400" smtClean="0">
                <a:hlinkClick r:id="rId2"/>
              </a:rPr>
              <a:t>http://cs.wikipedia.org/wiki/Soubor:Tractus_intestinalis_duodenum.svg</a:t>
            </a:r>
            <a:r>
              <a:rPr lang="cs-CZ" sz="2400" b="1" smtClean="0"/>
              <a:t>&gt;</a:t>
            </a:r>
            <a:r>
              <a:rPr lang="cs-CZ" sz="2400" smtClean="0"/>
              <a:t>.</a:t>
            </a:r>
          </a:p>
          <a:p>
            <a:pPr eaLnBrk="1" hangingPunct="1"/>
            <a:r>
              <a:rPr lang="cs-CZ" sz="2400" smtClean="0">
                <a:hlinkClick r:id="rId3"/>
              </a:rPr>
              <a:t>http://cs.wikipedia.org/wiki/Soubor:Digestive_system_diagram_cs.svg</a:t>
            </a:r>
            <a:r>
              <a:rPr lang="cs-CZ" sz="2400" smtClean="0"/>
              <a:t> (volné dílo)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6600" b="1" smtClean="0">
                <a:solidFill>
                  <a:srgbClr val="FF7C80"/>
                </a:solidFill>
              </a:rPr>
              <a:t>TRÁVICÍ SOUSTAVA</a:t>
            </a:r>
            <a:br>
              <a:rPr lang="cs-CZ" sz="6600" b="1" smtClean="0">
                <a:solidFill>
                  <a:srgbClr val="FF7C80"/>
                </a:solidFill>
              </a:rPr>
            </a:br>
            <a:r>
              <a:rPr lang="cs-CZ" sz="6600" b="1" smtClean="0">
                <a:solidFill>
                  <a:srgbClr val="FF7C80"/>
                </a:solidFill>
              </a:rPr>
              <a:t>(</a:t>
            </a:r>
            <a:r>
              <a:rPr lang="cs-CZ" sz="5400" b="1" smtClean="0">
                <a:solidFill>
                  <a:srgbClr val="FF7C80"/>
                </a:solidFill>
              </a:rPr>
              <a:t>opakování)</a:t>
            </a:r>
            <a:r>
              <a:rPr lang="cs-CZ" sz="6600" b="1" smtClean="0">
                <a:solidFill>
                  <a:srgbClr val="FF7C8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5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964612" cy="1143000"/>
          </a:xfrm>
        </p:spPr>
        <p:txBody>
          <a:bodyPr/>
          <a:lstStyle/>
          <a:p>
            <a:pPr algn="l" eaLnBrk="1" hangingPunct="1"/>
            <a:r>
              <a:rPr lang="cs-CZ" sz="2800" b="1" dirty="0" smtClean="0"/>
              <a:t>Vyjmenuj jednotlivé části trávicí soustavy v pořadí jak jimi prochází potrava:</a:t>
            </a:r>
          </a:p>
        </p:txBody>
      </p:sp>
      <p:sp>
        <p:nvSpPr>
          <p:cNvPr id="172038" name="Line 6"/>
          <p:cNvSpPr>
            <a:spLocks noChangeShapeType="1"/>
          </p:cNvSpPr>
          <p:nvPr/>
        </p:nvSpPr>
        <p:spPr bwMode="auto">
          <a:xfrm>
            <a:off x="323850" y="1628775"/>
            <a:ext cx="0" cy="3960813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1035" name="Picture 4" descr="Soubor:Tractus intestinalis duodenum.sv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68800" y="981075"/>
            <a:ext cx="41783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1047" name="TextBox1" r:id="rId2" imgW="3383280" imgH="358200"/>
        </mc:Choice>
        <mc:Fallback>
          <p:control name="TextBox1" r:id="rId2" imgW="3383280" imgH="358200">
            <p:pic>
              <p:nvPicPr>
                <p:cNvPr id="2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539750" y="4365625"/>
                  <a:ext cx="3382963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8" name="TextBox2" r:id="rId3" imgW="3383280" imgH="358200"/>
        </mc:Choice>
        <mc:Fallback>
          <p:control name="TextBox2" r:id="rId3" imgW="3383280" imgH="358200">
            <p:pic>
              <p:nvPicPr>
                <p:cNvPr id="3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539750" y="1844675"/>
                  <a:ext cx="3382963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9" name="TextBox3" r:id="rId4" imgW="3383280" imgH="358200"/>
        </mc:Choice>
        <mc:Fallback>
          <p:control name="TextBox3" r:id="rId4" imgW="3383280" imgH="358200">
            <p:pic>
              <p:nvPicPr>
                <p:cNvPr id="4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539750" y="2349500"/>
                  <a:ext cx="3382963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0" name="TextBox4" r:id="rId5" imgW="3383280" imgH="358200"/>
        </mc:Choice>
        <mc:Fallback>
          <p:control name="TextBox4" r:id="rId5" imgW="3383280" imgH="358200">
            <p:pic>
              <p:nvPicPr>
                <p:cNvPr id="5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539750" y="2852738"/>
                  <a:ext cx="3382963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1" name="TextBox5" r:id="rId6" imgW="3383280" imgH="358200"/>
        </mc:Choice>
        <mc:Fallback>
          <p:control name="TextBox5" r:id="rId6" imgW="3383280" imgH="358200">
            <p:pic>
              <p:nvPicPr>
                <p:cNvPr id="6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539750" y="3357563"/>
                  <a:ext cx="3382963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2" name="TextBox6" r:id="rId7" imgW="3383280" imgH="358200"/>
        </mc:Choice>
        <mc:Fallback>
          <p:control name="TextBox6" r:id="rId7" imgW="3383280" imgH="358200">
            <p:pic>
              <p:nvPicPr>
                <p:cNvPr id="7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539750" y="3860800"/>
                  <a:ext cx="3382963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3" name="TextBox7" r:id="rId8" imgW="3383280" imgH="358200"/>
        </mc:Choice>
        <mc:Fallback>
          <p:control name="TextBox7" r:id="rId8" imgW="3383280" imgH="358200">
            <p:pic>
              <p:nvPicPr>
                <p:cNvPr id="8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/>
                <a:srcRect/>
                <a:stretch>
                  <a:fillRect/>
                </a:stretch>
              </p:blipFill>
              <p:spPr bwMode="auto">
                <a:xfrm>
                  <a:off x="539750" y="4868863"/>
                  <a:ext cx="3382963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229600" cy="1143000"/>
          </a:xfrm>
        </p:spPr>
        <p:txBody>
          <a:bodyPr/>
          <a:lstStyle/>
          <a:p>
            <a:pPr algn="l"/>
            <a:r>
              <a:rPr lang="cs-CZ" sz="2800" b="1" smtClean="0"/>
              <a:t>Správně přiřaď funkci nebo pojem k názvu orgánu trávicí soustavy </a:t>
            </a:r>
            <a:r>
              <a:rPr lang="cs-CZ" sz="2000" b="1" smtClean="0">
                <a:solidFill>
                  <a:schemeClr val="tx1"/>
                </a:solidFill>
              </a:rPr>
              <a:t>(připiš čísla k příslušnému orgánu)</a:t>
            </a:r>
            <a:r>
              <a:rPr lang="cs-CZ" sz="2800" b="1" smtClean="0"/>
              <a:t>:</a:t>
            </a:r>
          </a:p>
        </p:txBody>
      </p:sp>
      <p:sp>
        <p:nvSpPr>
          <p:cNvPr id="205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1438"/>
            <a:ext cx="4316412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TENKÉ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JÁTRA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ÚSTNÍ DUTINA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ŽALUDEK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JÍCEN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TLUSTÉ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KONEČNÍK</a:t>
            </a:r>
          </a:p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</p:txBody>
      </p:sp>
      <p:sp>
        <p:nvSpPr>
          <p:cNvPr id="205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1) tvorba žluči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2) pepsin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3) klky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4) ptyalin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5) HCl </a:t>
            </a:r>
            <a:r>
              <a:rPr lang="cs-CZ" sz="1800" b="1" smtClean="0">
                <a:solidFill>
                  <a:srgbClr val="FF9999"/>
                </a:solidFill>
              </a:rPr>
              <a:t>(kyselina chlorovodíková)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6) tračník, esovitá klička</a:t>
            </a:r>
          </a:p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71" name="TextBox1" r:id="rId2" imgW="792360" imgH="358200"/>
        </mc:Choice>
        <mc:Fallback>
          <p:control name="TextBox1" r:id="rId2" imgW="792360" imgH="358200">
            <p:pic>
              <p:nvPicPr>
                <p:cNvPr id="2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3203575" y="1916113"/>
                  <a:ext cx="792163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2" name="TextBox2" r:id="rId3" imgW="792360" imgH="358200"/>
        </mc:Choice>
        <mc:Fallback>
          <p:control name="TextBox2" r:id="rId3" imgW="792360" imgH="358200">
            <p:pic>
              <p:nvPicPr>
                <p:cNvPr id="3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692275" y="2420938"/>
                  <a:ext cx="792163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3" name="TextBox3" r:id="rId4" imgW="792360" imgH="358200"/>
        </mc:Choice>
        <mc:Fallback>
          <p:control name="TextBox3" r:id="rId4" imgW="792360" imgH="358200">
            <p:pic>
              <p:nvPicPr>
                <p:cNvPr id="4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916238" y="2924175"/>
                  <a:ext cx="792162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4" name="TextBox4" r:id="rId5" imgW="792360" imgH="358200"/>
        </mc:Choice>
        <mc:Fallback>
          <p:control name="TextBox4" r:id="rId5" imgW="792360" imgH="358200">
            <p:pic>
              <p:nvPicPr>
                <p:cNvPr id="5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195513" y="3429000"/>
                  <a:ext cx="792162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5" name="TextBox5" r:id="rId6" imgW="792360" imgH="358200"/>
        </mc:Choice>
        <mc:Fallback>
          <p:control name="TextBox5" r:id="rId6" imgW="792360" imgH="358200">
            <p:pic>
              <p:nvPicPr>
                <p:cNvPr id="6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47813" y="4005263"/>
                  <a:ext cx="792162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6" name="TextBox6" r:id="rId7" imgW="792360" imgH="358200"/>
        </mc:Choice>
        <mc:Fallback>
          <p:control name="TextBox6" r:id="rId7" imgW="792360" imgH="358200">
            <p:pic>
              <p:nvPicPr>
                <p:cNvPr id="7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3419475" y="4508500"/>
                  <a:ext cx="792163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77" name="TextBox7" r:id="rId8" imgW="792360" imgH="358200"/>
        </mc:Choice>
        <mc:Fallback>
          <p:control name="TextBox7" r:id="rId8" imgW="792360" imgH="358200">
            <p:pic>
              <p:nvPicPr>
                <p:cNvPr id="8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411413" y="5013325"/>
                  <a:ext cx="792162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229600" cy="1143000"/>
          </a:xfrm>
        </p:spPr>
        <p:txBody>
          <a:bodyPr/>
          <a:lstStyle/>
          <a:p>
            <a:pPr algn="l"/>
            <a:r>
              <a:rPr lang="cs-CZ" sz="2800" b="1" smtClean="0"/>
              <a:t>Správně přiřaď funkci nebo pojem k názvu orgánu trávicí soustavy </a:t>
            </a:r>
            <a:r>
              <a:rPr lang="cs-CZ" sz="2000" b="1" smtClean="0">
                <a:solidFill>
                  <a:schemeClr val="tx1"/>
                </a:solidFill>
              </a:rPr>
              <a:t>(připiš čísla k příslušnému orgánu)</a:t>
            </a:r>
            <a:r>
              <a:rPr lang="cs-CZ" sz="2800" b="1" smtClean="0"/>
              <a:t>:</a:t>
            </a:r>
          </a:p>
        </p:txBody>
      </p:sp>
      <p:sp>
        <p:nvSpPr>
          <p:cNvPr id="30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1438"/>
            <a:ext cx="4316412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TENKÉ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JÁTRA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ÚSTNÍ DUTINA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ŽALUDEK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JÍCEN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TLUSTÉ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KONEČNÍK</a:t>
            </a:r>
          </a:p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</p:txBody>
      </p:sp>
      <p:sp>
        <p:nvSpPr>
          <p:cNvPr id="308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1) vstřebávání živin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2) produkce slin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3) peristaltická vlna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4) odvádění nestrávených zbytků ven z těla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5) vstřebávání vody</a:t>
            </a:r>
            <a:endParaRPr lang="cs-CZ" sz="1800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9999"/>
                </a:solidFill>
              </a:rPr>
              <a:t>6) dvanáctník, lačník kyčelník</a:t>
            </a:r>
          </a:p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95" name="TextBox1" r:id="rId2" imgW="792360" imgH="358200"/>
        </mc:Choice>
        <mc:Fallback>
          <p:control name="TextBox1" r:id="rId2" imgW="792360" imgH="358200">
            <p:pic>
              <p:nvPicPr>
                <p:cNvPr id="2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3203575" y="1916113"/>
                  <a:ext cx="792163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96" name="TextBox2" r:id="rId3" imgW="792360" imgH="358200"/>
        </mc:Choice>
        <mc:Fallback>
          <p:control name="TextBox2" r:id="rId3" imgW="792360" imgH="358200">
            <p:pic>
              <p:nvPicPr>
                <p:cNvPr id="3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692275" y="2420938"/>
                  <a:ext cx="792163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97" name="TextBox3" r:id="rId4" imgW="792360" imgH="358200"/>
        </mc:Choice>
        <mc:Fallback>
          <p:control name="TextBox3" r:id="rId4" imgW="792360" imgH="358200">
            <p:pic>
              <p:nvPicPr>
                <p:cNvPr id="4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916238" y="2924175"/>
                  <a:ext cx="792162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98" name="TextBox4" r:id="rId5" imgW="792360" imgH="358200"/>
        </mc:Choice>
        <mc:Fallback>
          <p:control name="TextBox4" r:id="rId5" imgW="792360" imgH="358200">
            <p:pic>
              <p:nvPicPr>
                <p:cNvPr id="5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195513" y="3429000"/>
                  <a:ext cx="792162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099" name="TextBox5" r:id="rId6" imgW="792360" imgH="358200"/>
        </mc:Choice>
        <mc:Fallback>
          <p:control name="TextBox5" r:id="rId6" imgW="792360" imgH="358200">
            <p:pic>
              <p:nvPicPr>
                <p:cNvPr id="6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47813" y="4005263"/>
                  <a:ext cx="792162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100" name="TextBox6" r:id="rId7" imgW="792360" imgH="358200"/>
        </mc:Choice>
        <mc:Fallback>
          <p:control name="TextBox6" r:id="rId7" imgW="792360" imgH="358200">
            <p:pic>
              <p:nvPicPr>
                <p:cNvPr id="7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3419475" y="4508500"/>
                  <a:ext cx="792163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101" name="TextBox7" r:id="rId8" imgW="792360" imgH="358200"/>
        </mc:Choice>
        <mc:Fallback>
          <p:control name="TextBox7" r:id="rId8" imgW="792360" imgH="358200">
            <p:pic>
              <p:nvPicPr>
                <p:cNvPr id="8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411413" y="5013325"/>
                  <a:ext cx="792162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229600" cy="1143000"/>
          </a:xfrm>
        </p:spPr>
        <p:txBody>
          <a:bodyPr/>
          <a:lstStyle/>
          <a:p>
            <a:pPr algn="l"/>
            <a:r>
              <a:rPr lang="cs-CZ" sz="2800" b="1" smtClean="0"/>
              <a:t>Správně přiřaď funkci nebo pojem k názvu orgánu trávicí soustavy </a:t>
            </a:r>
            <a:r>
              <a:rPr lang="cs-CZ" sz="2000" b="1" smtClean="0">
                <a:solidFill>
                  <a:schemeClr val="tx1"/>
                </a:solidFill>
              </a:rPr>
              <a:t>(připiš čísla k příslušnému orgánu)</a:t>
            </a:r>
            <a:r>
              <a:rPr lang="cs-CZ" sz="2800" b="1" smtClean="0"/>
              <a:t>:</a:t>
            </a:r>
          </a:p>
        </p:txBody>
      </p:sp>
      <p:sp>
        <p:nvSpPr>
          <p:cNvPr id="41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341438"/>
            <a:ext cx="4316412" cy="5327650"/>
          </a:xfrm>
        </p:spPr>
        <p:txBody>
          <a:bodyPr/>
          <a:lstStyle/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TENKÉ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JÁTRA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ÚSTNÍ DUTINA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ŽALUDEK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JÍCEN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TLUSTÉ STŘEVO</a:t>
            </a:r>
          </a:p>
          <a:p>
            <a:pPr>
              <a:buFontTx/>
              <a:buNone/>
            </a:pPr>
            <a:r>
              <a:rPr lang="cs-CZ" b="1" smtClean="0">
                <a:solidFill>
                  <a:srgbClr val="FF5050"/>
                </a:solidFill>
              </a:rPr>
              <a:t>KONEČNÍK</a:t>
            </a:r>
          </a:p>
          <a:p>
            <a:pPr>
              <a:buFontTx/>
              <a:buNone/>
            </a:pPr>
            <a:endParaRPr lang="cs-CZ" b="1" smtClean="0">
              <a:solidFill>
                <a:srgbClr val="FF5050"/>
              </a:solidFill>
            </a:endParaRPr>
          </a:p>
        </p:txBody>
      </p:sp>
      <p:sp>
        <p:nvSpPr>
          <p:cNvPr id="410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244975" cy="5327650"/>
          </a:xfrm>
        </p:spPr>
        <p:txBody>
          <a:bodyPr/>
          <a:lstStyle/>
          <a:p>
            <a:pPr marL="533400" indent="-533400"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mechanické zpracování potravy</a:t>
            </a: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zachytávání jedů</a:t>
            </a: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zahušťování a vznik stolice</a:t>
            </a: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chemické zpracování potravy</a:t>
            </a:r>
          </a:p>
          <a:p>
            <a:pPr marL="533400" indent="-533400">
              <a:buFontTx/>
              <a:buAutoNum type="arabicParenR"/>
            </a:pPr>
            <a:r>
              <a:rPr lang="cs-CZ" b="1" smtClean="0">
                <a:solidFill>
                  <a:srgbClr val="FF9999"/>
                </a:solidFill>
              </a:rPr>
              <a:t>slepé střevo</a:t>
            </a:r>
          </a:p>
          <a:p>
            <a:pPr marL="533400" indent="-533400"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  <a:p>
            <a:pPr marL="533400" indent="-533400">
              <a:buFontTx/>
              <a:buNone/>
            </a:pPr>
            <a:endParaRPr lang="cs-CZ" b="1" smtClean="0">
              <a:solidFill>
                <a:srgbClr val="FF9999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119" name="TextBox1" r:id="rId2" imgW="792360" imgH="358200"/>
        </mc:Choice>
        <mc:Fallback>
          <p:control name="TextBox1" r:id="rId2" imgW="792360" imgH="358200">
            <p:pic>
              <p:nvPicPr>
                <p:cNvPr id="2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3203575" y="1916113"/>
                  <a:ext cx="792163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20" name="TextBox2" r:id="rId3" imgW="792360" imgH="358200"/>
        </mc:Choice>
        <mc:Fallback>
          <p:control name="TextBox2" r:id="rId3" imgW="792360" imgH="358200">
            <p:pic>
              <p:nvPicPr>
                <p:cNvPr id="3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692275" y="2420938"/>
                  <a:ext cx="792163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21" name="TextBox3" r:id="rId4" imgW="792360" imgH="358200"/>
        </mc:Choice>
        <mc:Fallback>
          <p:control name="TextBox3" r:id="rId4" imgW="792360" imgH="358200">
            <p:pic>
              <p:nvPicPr>
                <p:cNvPr id="4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916238" y="2924175"/>
                  <a:ext cx="792162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22" name="TextBox4" r:id="rId5" imgW="792360" imgH="358200"/>
        </mc:Choice>
        <mc:Fallback>
          <p:control name="TextBox4" r:id="rId5" imgW="792360" imgH="358200">
            <p:pic>
              <p:nvPicPr>
                <p:cNvPr id="5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195513" y="3429000"/>
                  <a:ext cx="792162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23" name="TextBox5" r:id="rId6" imgW="792360" imgH="358200"/>
        </mc:Choice>
        <mc:Fallback>
          <p:control name="TextBox5" r:id="rId6" imgW="792360" imgH="358200">
            <p:pic>
              <p:nvPicPr>
                <p:cNvPr id="6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47813" y="4005263"/>
                  <a:ext cx="792162" cy="36036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24" name="TextBox6" r:id="rId7" imgW="792360" imgH="358200"/>
        </mc:Choice>
        <mc:Fallback>
          <p:control name="TextBox6" r:id="rId7" imgW="792360" imgH="358200">
            <p:pic>
              <p:nvPicPr>
                <p:cNvPr id="7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3419475" y="4508500"/>
                  <a:ext cx="792163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25" name="TextBox7" r:id="rId8" imgW="792360" imgH="358200"/>
        </mc:Choice>
        <mc:Fallback>
          <p:control name="TextBox7" r:id="rId8" imgW="792360" imgH="358200">
            <p:pic>
              <p:nvPicPr>
                <p:cNvPr id="8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2411413" y="5013325"/>
                  <a:ext cx="792162" cy="3603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4716463" y="0"/>
            <a:ext cx="4427537" cy="6858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72036" name="Picture 4" descr="Soubor:Digestive system diagram c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0"/>
            <a:ext cx="4716462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88913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sz="3200" b="1" u="sng" smtClean="0">
                <a:solidFill>
                  <a:srgbClr val="FF7C80"/>
                </a:solidFill>
              </a:rPr>
              <a:t>Jak se tráví potrava?</a:t>
            </a:r>
            <a:endParaRPr lang="cs-CZ" sz="3200" b="1" smtClean="0">
              <a:solidFill>
                <a:srgbClr val="FF7C80"/>
              </a:solidFill>
            </a:endParaRPr>
          </a:p>
        </p:txBody>
      </p:sp>
      <p:sp>
        <p:nvSpPr>
          <p:cNvPr id="8197" name="AutoShape 7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250825" y="2276475"/>
            <a:ext cx="4105275" cy="28082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800" b="1">
                <a:solidFill>
                  <a:schemeClr val="tx2"/>
                </a:solidFill>
              </a:rPr>
              <a:t>internetový odkaz </a:t>
            </a:r>
          </a:p>
          <a:p>
            <a:pPr algn="ctr"/>
            <a:r>
              <a:rPr lang="cs-CZ" sz="2800" b="1">
                <a:solidFill>
                  <a:schemeClr val="tx2"/>
                </a:solidFill>
              </a:rPr>
              <a:t>na animaci trávení </a:t>
            </a:r>
          </a:p>
          <a:p>
            <a:pPr algn="ctr"/>
            <a:r>
              <a:rPr lang="cs-CZ" sz="2800" b="1">
                <a:solidFill>
                  <a:schemeClr val="tx2"/>
                </a:solidFill>
              </a:rPr>
              <a:t>potravy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9600" b="1" smtClean="0">
                <a:solidFill>
                  <a:srgbClr val="FF7C80"/>
                </a:solidFill>
              </a:rPr>
              <a:t>ŘEŠENÍ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4787900" y="1125538"/>
            <a:ext cx="3995738" cy="57324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72036" name="Picture 4" descr="Soubor:Digestive system diagram c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908050"/>
            <a:ext cx="4052888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203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1412875"/>
            <a:ext cx="4392613" cy="5184775"/>
          </a:xfrm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rgbClr val="FF9999"/>
                </a:solidFill>
              </a:rPr>
              <a:t>dutina ústní</a:t>
            </a:r>
          </a:p>
          <a:p>
            <a:pPr eaLnBrk="1" hangingPunct="1"/>
            <a:r>
              <a:rPr lang="cs-CZ" sz="2800" b="1" smtClean="0">
                <a:solidFill>
                  <a:srgbClr val="FF9999"/>
                </a:solidFill>
              </a:rPr>
              <a:t>hltan</a:t>
            </a:r>
          </a:p>
          <a:p>
            <a:pPr eaLnBrk="1" hangingPunct="1"/>
            <a:r>
              <a:rPr lang="cs-CZ" sz="2800" b="1" smtClean="0">
                <a:solidFill>
                  <a:srgbClr val="FF9999"/>
                </a:solidFill>
              </a:rPr>
              <a:t>jícen</a:t>
            </a:r>
          </a:p>
          <a:p>
            <a:pPr eaLnBrk="1" hangingPunct="1"/>
            <a:r>
              <a:rPr lang="cs-CZ" sz="2800" b="1" smtClean="0">
                <a:solidFill>
                  <a:srgbClr val="FF9999"/>
                </a:solidFill>
              </a:rPr>
              <a:t>žaludek</a:t>
            </a:r>
          </a:p>
          <a:p>
            <a:pPr eaLnBrk="1" hangingPunct="1"/>
            <a:r>
              <a:rPr lang="cs-CZ" sz="2800" b="1" smtClean="0">
                <a:solidFill>
                  <a:srgbClr val="FF9999"/>
                </a:solidFill>
              </a:rPr>
              <a:t>tenké střevo</a:t>
            </a:r>
          </a:p>
          <a:p>
            <a:pPr eaLnBrk="1" hangingPunct="1"/>
            <a:r>
              <a:rPr lang="cs-CZ" sz="2800" b="1" smtClean="0">
                <a:solidFill>
                  <a:srgbClr val="FF9999"/>
                </a:solidFill>
              </a:rPr>
              <a:t>tlusté střevo</a:t>
            </a:r>
          </a:p>
          <a:p>
            <a:pPr eaLnBrk="1" hangingPunct="1"/>
            <a:r>
              <a:rPr lang="cs-CZ" sz="2800" b="1" smtClean="0">
                <a:solidFill>
                  <a:srgbClr val="FF9999"/>
                </a:solidFill>
              </a:rPr>
              <a:t>konečník</a:t>
            </a:r>
          </a:p>
          <a:p>
            <a:pPr eaLnBrk="1" hangingPunct="1"/>
            <a:endParaRPr lang="cs-CZ" sz="2800" b="1" smtClean="0">
              <a:solidFill>
                <a:srgbClr val="FF9999"/>
              </a:solidFill>
            </a:endParaRPr>
          </a:p>
          <a:p>
            <a:pPr eaLnBrk="1" hangingPunct="1">
              <a:buFontTx/>
              <a:buNone/>
            </a:pPr>
            <a:r>
              <a:rPr lang="cs-CZ" sz="2800" b="1" smtClean="0">
                <a:solidFill>
                  <a:srgbClr val="FF9999"/>
                </a:solidFill>
              </a:rPr>
              <a:t>	+ játra</a:t>
            </a:r>
          </a:p>
          <a:p>
            <a:pPr eaLnBrk="1" hangingPunct="1"/>
            <a:endParaRPr lang="cs-CZ" sz="2400" b="1" smtClean="0">
              <a:solidFill>
                <a:srgbClr val="FF9999"/>
              </a:solidFill>
            </a:endParaRPr>
          </a:p>
        </p:txBody>
      </p:sp>
      <p:sp>
        <p:nvSpPr>
          <p:cNvPr id="172038" name="Line 6"/>
          <p:cNvSpPr>
            <a:spLocks noChangeShapeType="1"/>
          </p:cNvSpPr>
          <p:nvPr/>
        </p:nvSpPr>
        <p:spPr bwMode="auto">
          <a:xfrm>
            <a:off x="3132138" y="1557338"/>
            <a:ext cx="0" cy="338455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179388" y="0"/>
            <a:ext cx="8964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800" b="1">
                <a:solidFill>
                  <a:schemeClr val="tx2"/>
                </a:solidFill>
              </a:rPr>
              <a:t>Vyjmenuj jednotlivé části trávicí soustavy v pořadí jak jimi prochází potrava: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8" grpId="0" animBg="1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430</Words>
  <Application>Microsoft Office PowerPoint</Application>
  <PresentationFormat>Předvádění na obrazovce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Wingdings</vt:lpstr>
      <vt:lpstr>Výchozí návrh</vt:lpstr>
      <vt:lpstr>TRÁVICÍ SOUSTAVA  (opakování)</vt:lpstr>
      <vt:lpstr>TRÁVICÍ SOUSTAVA (opakování) </vt:lpstr>
      <vt:lpstr>Vyjmenuj jednotlivé části trávicí soustavy v pořadí jak jimi prochází potrava:</vt:lpstr>
      <vt:lpstr>Správně přiřaď funkci nebo pojem k názvu orgánu trávicí soustavy (připiš čísla k příslušnému orgánu):</vt:lpstr>
      <vt:lpstr>Správně přiřaď funkci nebo pojem k názvu orgánu trávicí soustavy (připiš čísla k příslušnému orgánu):</vt:lpstr>
      <vt:lpstr>Správně přiřaď funkci nebo pojem k názvu orgánu trávicí soustavy (připiš čísla k příslušnému orgánu):</vt:lpstr>
      <vt:lpstr>Jak se tráví potrava?</vt:lpstr>
      <vt:lpstr>ŘEŠENÍ</vt:lpstr>
      <vt:lpstr>Prezentace aplikace PowerPoint</vt:lpstr>
      <vt:lpstr>Správně přiřaď funkci nebo pojem k názvu orgánu trávicí soustavy (připiš čísla k příslušnému orgánu):</vt:lpstr>
      <vt:lpstr>Správně přiřaď funkci nebo pojem k názvu orgánu trávicí soustavy (připiš čísla k příslušnému orgánu):</vt:lpstr>
      <vt:lpstr>Správně přiřaď funkci nebo pojem k názvu orgánu trávicí soustavy (připiš čísla k příslušnému orgánu):</vt:lpstr>
      <vt:lpstr>Jak se tráví potrava?</vt:lpstr>
      <vt:lpstr>Citace</vt:lpstr>
    </vt:vector>
  </TitlesOfParts>
  <Company>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PTYALIN</dc:title>
  <dc:creator>Standard</dc:creator>
  <cp:lastModifiedBy>Lada Pospíšilová</cp:lastModifiedBy>
  <cp:revision>240</cp:revision>
  <dcterms:created xsi:type="dcterms:W3CDTF">2009-02-04T18:24:43Z</dcterms:created>
  <dcterms:modified xsi:type="dcterms:W3CDTF">2021-03-03T16:15:40Z</dcterms:modified>
</cp:coreProperties>
</file>