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7" r:id="rId2"/>
    <p:sldId id="273" r:id="rId3"/>
    <p:sldId id="257" r:id="rId4"/>
    <p:sldId id="258" r:id="rId5"/>
    <p:sldId id="259" r:id="rId6"/>
    <p:sldId id="260" r:id="rId7"/>
    <p:sldId id="261" r:id="rId8"/>
    <p:sldId id="266" r:id="rId9"/>
    <p:sldId id="269" r:id="rId10"/>
    <p:sldId id="271" r:id="rId11"/>
    <p:sldId id="272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7F0C2-BB3E-482E-AF6B-D408165BE113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8C8A2-5BAD-46BC-B3F3-28BBA631D3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29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AA05B14C-0C8E-4876-BCAD-0128E05AADFE}" type="slidenum">
              <a:t>9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07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BFE90F2F-A432-4B20-9F3A-9F33DB7220D9}" type="slidenum">
              <a:t>10</a:t>
            </a:fld>
            <a:endParaRPr lang="cs-CZ"/>
          </a:p>
        </p:txBody>
      </p:sp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59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A8F6FDF-CC93-4DA0-9726-F17FB40A9738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DC3220-473A-4E33-B339-B0FA3DAAD0B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Sulfidy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179512" y="260648"/>
            <a:ext cx="8735888" cy="39417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Hezký den osmáci, dnes si povíme informace o sulfidech. Společně projdeme prezentaci a na konci si napíšete zápis do sešitu.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Hezký den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Š.P.</a:t>
            </a:r>
            <a:endParaRPr lang="cs-CZ" dirty="0"/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93" y="1628800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Minerál PYRI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681595"/>
            <a:ext cx="3024336" cy="201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34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171" y="228293"/>
            <a:ext cx="8228763" cy="1235996"/>
          </a:xfrm>
        </p:spPr>
        <p:txBody>
          <a:bodyPr>
            <a:normAutofit fontScale="90000"/>
          </a:bodyPr>
          <a:lstStyle/>
          <a:p>
            <a:pPr lvl="0"/>
            <a:r>
              <a:rPr lang="cs-CZ" sz="4354" b="1">
                <a:solidFill>
                  <a:srgbClr val="9966CC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>TVORBA NÁZVU ZE VZORCE</a:t>
            </a:r>
            <a:br>
              <a:rPr lang="cs-CZ" sz="4354" b="1">
                <a:solidFill>
                  <a:srgbClr val="9966CC"/>
                </a:solidFill>
                <a:effectLst>
                  <a:outerShdw dist="17961" dir="2700000">
                    <a:scrgbClr r="0" g="0" b="0"/>
                  </a:outerShdw>
                </a:effectLst>
              </a:rPr>
            </a:br>
            <a:r>
              <a:rPr lang="cs-CZ" sz="4354" b="1">
                <a:solidFill>
                  <a:srgbClr val="9966CC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>PbS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57171" y="1605033"/>
            <a:ext cx="8228763" cy="4444035"/>
          </a:xfrm>
        </p:spPr>
        <p:txBody>
          <a:bodyPr/>
          <a:lstStyle/>
          <a:p>
            <a:pPr lvl="0">
              <a:buSzPct val="100000"/>
              <a:buAutoNum type="arabicParenR"/>
            </a:pPr>
            <a:r>
              <a:rPr lang="cs-CZ"/>
              <a:t> </a:t>
            </a:r>
            <a:r>
              <a:rPr lang="cs-CZ" sz="3266"/>
              <a:t>Nejdříve si napíšeme oxidační číslo k síře   PbS</a:t>
            </a:r>
            <a:r>
              <a:rPr lang="cs-CZ" sz="3266" baseline="30000"/>
              <a:t>-II</a:t>
            </a:r>
          </a:p>
          <a:p>
            <a:pPr lvl="0">
              <a:buSzPct val="100000"/>
              <a:buAutoNum type="arabicParenR"/>
            </a:pPr>
            <a:r>
              <a:rPr lang="cs-CZ" sz="3266" baseline="30000"/>
              <a:t> </a:t>
            </a:r>
            <a:r>
              <a:rPr lang="cs-CZ" sz="3266"/>
              <a:t>Součet součinů oxidačních čísel má být roven nule, proto připíšeme k olovu oxidační číslo </a:t>
            </a:r>
            <a:r>
              <a:rPr lang="cs-CZ" sz="3266">
                <a:solidFill>
                  <a:srgbClr val="9966CC"/>
                </a:solidFill>
              </a:rPr>
              <a:t>II</a:t>
            </a:r>
            <a:r>
              <a:rPr lang="cs-CZ" sz="3266"/>
              <a:t>   </a:t>
            </a:r>
            <a:r>
              <a:rPr lang="cs-CZ" sz="3266">
                <a:latin typeface="Arial" pitchFamily="34"/>
                <a:cs typeface="Arial" pitchFamily="34"/>
              </a:rPr>
              <a:t>→</a:t>
            </a:r>
            <a:r>
              <a:rPr lang="cs-CZ" sz="3266">
                <a:cs typeface="Arial" pitchFamily="34"/>
              </a:rPr>
              <a:t>   Pb</a:t>
            </a:r>
            <a:r>
              <a:rPr lang="cs-CZ" sz="3266" baseline="30000">
                <a:cs typeface="Arial" pitchFamily="34"/>
              </a:rPr>
              <a:t>II </a:t>
            </a:r>
            <a:r>
              <a:rPr lang="cs-CZ" sz="3266">
                <a:cs typeface="Arial" pitchFamily="34"/>
              </a:rPr>
              <a:t>S</a:t>
            </a:r>
            <a:r>
              <a:rPr lang="cs-CZ" sz="3266" baseline="30000">
                <a:cs typeface="Arial" pitchFamily="34"/>
              </a:rPr>
              <a:t>-II</a:t>
            </a:r>
          </a:p>
          <a:p>
            <a:pPr lvl="0">
              <a:buSzPct val="100000"/>
              <a:buAutoNum type="arabicParenR"/>
            </a:pPr>
            <a:r>
              <a:rPr lang="cs-CZ" sz="3266" baseline="30000">
                <a:cs typeface="Arial" pitchFamily="34"/>
              </a:rPr>
              <a:t> </a:t>
            </a:r>
            <a:r>
              <a:rPr lang="cs-CZ" sz="3266">
                <a:cs typeface="Arial" pitchFamily="34"/>
              </a:rPr>
              <a:t>Koncovka  oxidačního čísla II je (</a:t>
            </a:r>
            <a:r>
              <a:rPr lang="cs-CZ" sz="3266" b="1">
                <a:solidFill>
                  <a:srgbClr val="9966CC"/>
                </a:solidFill>
                <a:cs typeface="Arial" pitchFamily="34"/>
              </a:rPr>
              <a:t>-natý</a:t>
            </a:r>
            <a:r>
              <a:rPr lang="cs-CZ" sz="3266">
                <a:cs typeface="Arial" pitchFamily="34"/>
              </a:rPr>
              <a:t>)</a:t>
            </a:r>
          </a:p>
          <a:p>
            <a:pPr lvl="0">
              <a:buSzPct val="100000"/>
              <a:buAutoNum type="arabicParenR"/>
            </a:pPr>
            <a:r>
              <a:rPr lang="cs-CZ" sz="3266">
                <a:cs typeface="Arial" pitchFamily="34"/>
              </a:rPr>
              <a:t> Název vzorce je </a:t>
            </a:r>
            <a:r>
              <a:rPr lang="cs-CZ" sz="3266" b="1">
                <a:solidFill>
                  <a:srgbClr val="9966CC"/>
                </a:solidFill>
                <a:cs typeface="Arial" pitchFamily="34"/>
              </a:rPr>
              <a:t>sulfid olovnatý</a:t>
            </a:r>
          </a:p>
        </p:txBody>
      </p:sp>
    </p:spTree>
    <p:extLst>
      <p:ext uri="{BB962C8B-B14F-4D97-AF65-F5344CB8AC3E}">
        <p14:creationId xmlns:p14="http://schemas.microsoft.com/office/powerpoint/2010/main" val="111766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57200"/>
            <a:ext cx="8380040" cy="91480"/>
          </a:xfrm>
        </p:spPr>
        <p:txBody>
          <a:bodyPr>
            <a:noAutofit/>
          </a:bodyPr>
          <a:lstStyle/>
          <a:p>
            <a:r>
              <a:rPr lang="cs-CZ" sz="1400" dirty="0" smtClean="0"/>
              <a:t>Zápis do sešitu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9279" y="620688"/>
            <a:ext cx="8819225" cy="60486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u="sng" dirty="0"/>
              <a:t>Sulfidy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cs typeface="Mangal" pitchFamily="2"/>
              </a:rPr>
              <a:t>Dvouprvkové sloučeniny </a:t>
            </a:r>
            <a:r>
              <a:rPr lang="cs-CZ" sz="1800" u="sng" dirty="0">
                <a:solidFill>
                  <a:srgbClr val="FF0000"/>
                </a:solidFill>
                <a:cs typeface="Mangal" pitchFamily="2"/>
              </a:rPr>
              <a:t>síry</a:t>
            </a:r>
            <a:r>
              <a:rPr lang="cs-CZ" sz="1800" dirty="0">
                <a:solidFill>
                  <a:srgbClr val="000000"/>
                </a:solidFill>
                <a:cs typeface="Mangal" pitchFamily="2"/>
              </a:rPr>
              <a:t> s kovovým prvkem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cs typeface="Mangal" pitchFamily="2"/>
              </a:rPr>
              <a:t>Většina sulfidů se vyskytují v přírodě jako nerosty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  <a:cs typeface="Mangal" pitchFamily="2"/>
              </a:rPr>
              <a:t>Atomy síry mají oxidační číslo -II</a:t>
            </a:r>
          </a:p>
          <a:p>
            <a:pPr marL="0" indent="0">
              <a:buNone/>
            </a:pPr>
            <a:r>
              <a:rPr lang="cs-CZ" sz="1800" b="1" u="sng" dirty="0" smtClean="0"/>
              <a:t>Zástupci: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  <a:latin typeface="Comic Sans MS" pitchFamily="66" charset="0"/>
              </a:rPr>
              <a:t>Sulfid olovnatý: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latin typeface="Comic Sans MS" pitchFamily="66" charset="0"/>
              </a:rPr>
              <a:t>Sulfid </a:t>
            </a:r>
            <a:r>
              <a:rPr lang="cs-CZ" sz="1800" dirty="0" smtClean="0">
                <a:solidFill>
                  <a:schemeClr val="tx1"/>
                </a:solidFill>
                <a:latin typeface="Comic Sans MS" pitchFamily="66" charset="0"/>
              </a:rPr>
              <a:t>zinečnatý: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  <a:latin typeface="Comic Sans MS" pitchFamily="66" charset="0"/>
              </a:rPr>
              <a:t>Disulfid železnatý: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  <a:latin typeface="Comic Sans MS" pitchFamily="66" charset="0"/>
              </a:rPr>
              <a:t>Sulfid rtuťnatý:</a:t>
            </a:r>
          </a:p>
          <a:p>
            <a:pPr marL="0" indent="0">
              <a:buNone/>
            </a:pPr>
            <a:endParaRPr lang="cs-CZ" sz="1800" b="1" u="sng" dirty="0">
              <a:solidFill>
                <a:srgbClr val="FF000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cs-CZ" sz="1800" b="1" u="sng" dirty="0" smtClean="0">
                <a:solidFill>
                  <a:srgbClr val="FF0000"/>
                </a:solidFill>
                <a:latin typeface="Comic Sans MS" pitchFamily="66" charset="0"/>
              </a:rPr>
              <a:t>NÁZVOSLOVÍ SULFIDŮ</a:t>
            </a:r>
          </a:p>
          <a:p>
            <a:pPr marL="0" indent="0">
              <a:buNone/>
            </a:pPr>
            <a:r>
              <a:rPr lang="cs-CZ" sz="1800" dirty="0" smtClean="0"/>
              <a:t> = TOTOŽNÉ S NÁZVOSLOVÍM OXIDŮ</a:t>
            </a:r>
          </a:p>
          <a:p>
            <a:pPr marL="0" indent="0">
              <a:buNone/>
            </a:pPr>
            <a:r>
              <a:rPr lang="cs-CZ" sz="1800" dirty="0" smtClean="0"/>
              <a:t>Př. </a:t>
            </a:r>
            <a:r>
              <a:rPr lang="cs-CZ" sz="1800" b="1" dirty="0">
                <a:solidFill>
                  <a:srgbClr val="9966CC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>SULFID </a:t>
            </a:r>
            <a:r>
              <a:rPr lang="cs-CZ" sz="1800" b="1" dirty="0" smtClean="0">
                <a:solidFill>
                  <a:srgbClr val="9966CC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>ŽELEZITÝ</a:t>
            </a:r>
          </a:p>
          <a:p>
            <a:pPr lvl="0">
              <a:buSzPct val="100000"/>
              <a:buAutoNum type="arabicParenR"/>
            </a:pPr>
            <a:r>
              <a:rPr lang="cs-CZ" sz="1800" dirty="0"/>
              <a:t> Nejdříve napíšeme značky prvků ve správném pořadí  </a:t>
            </a:r>
            <a:r>
              <a:rPr lang="cs-CZ" sz="1800" dirty="0">
                <a:latin typeface="Arial" pitchFamily="34"/>
                <a:cs typeface="Arial" pitchFamily="34"/>
              </a:rPr>
              <a:t>→</a:t>
            </a:r>
            <a:r>
              <a:rPr lang="cs-CZ" sz="1800" dirty="0">
                <a:cs typeface="Arial" pitchFamily="34"/>
              </a:rPr>
              <a:t> </a:t>
            </a:r>
            <a:r>
              <a:rPr lang="cs-CZ" sz="1800" dirty="0" err="1">
                <a:cs typeface="Arial" pitchFamily="34"/>
              </a:rPr>
              <a:t>FeS</a:t>
            </a:r>
            <a:endParaRPr lang="cs-CZ" sz="1800" dirty="0">
              <a:cs typeface="Arial" pitchFamily="34"/>
            </a:endParaRPr>
          </a:p>
          <a:p>
            <a:pPr lvl="0">
              <a:buSzPct val="100000"/>
              <a:buAutoNum type="arabicParenR"/>
            </a:pPr>
            <a:r>
              <a:rPr lang="cs-CZ" sz="1800" dirty="0">
                <a:cs typeface="Arial" pitchFamily="34"/>
              </a:rPr>
              <a:t> Přidáme oxidační číslo síry  </a:t>
            </a:r>
            <a:r>
              <a:rPr lang="cs-CZ" sz="1800" b="1" dirty="0">
                <a:solidFill>
                  <a:srgbClr val="9966CC"/>
                </a:solidFill>
                <a:cs typeface="Arial" pitchFamily="34"/>
              </a:rPr>
              <a:t>-II</a:t>
            </a:r>
            <a:r>
              <a:rPr lang="cs-CZ" sz="1800" dirty="0">
                <a:cs typeface="Arial" pitchFamily="34"/>
              </a:rPr>
              <a:t>  </a:t>
            </a:r>
            <a:r>
              <a:rPr lang="cs-CZ" sz="1800" dirty="0" err="1">
                <a:cs typeface="Arial" pitchFamily="34"/>
              </a:rPr>
              <a:t>FeS</a:t>
            </a:r>
            <a:r>
              <a:rPr lang="cs-CZ" sz="1800" baseline="30000" dirty="0">
                <a:cs typeface="Arial" pitchFamily="34"/>
              </a:rPr>
              <a:t>-II   </a:t>
            </a:r>
            <a:r>
              <a:rPr lang="cs-CZ" sz="1800" dirty="0">
                <a:cs typeface="Arial" pitchFamily="34"/>
              </a:rPr>
              <a:t>a podle koncovky ( – </a:t>
            </a:r>
            <a:r>
              <a:rPr lang="cs-CZ" sz="1800" dirty="0" err="1">
                <a:cs typeface="Arial" pitchFamily="34"/>
              </a:rPr>
              <a:t>itý</a:t>
            </a:r>
            <a:r>
              <a:rPr lang="cs-CZ" sz="1800" dirty="0">
                <a:cs typeface="Arial" pitchFamily="34"/>
              </a:rPr>
              <a:t>) k železu </a:t>
            </a:r>
            <a:r>
              <a:rPr lang="cs-CZ" sz="1800" b="1" dirty="0" smtClean="0">
                <a:solidFill>
                  <a:srgbClr val="9966CC"/>
                </a:solidFill>
                <a:cs typeface="Arial" pitchFamily="34"/>
              </a:rPr>
              <a:t>III</a:t>
            </a:r>
            <a:r>
              <a:rPr lang="cs-CZ" sz="1800" b="1" dirty="0" smtClean="0">
                <a:cs typeface="Arial" pitchFamily="34"/>
              </a:rPr>
              <a:t> </a:t>
            </a:r>
            <a:r>
              <a:rPr lang="cs-CZ" sz="1800" dirty="0">
                <a:latin typeface="Arial" pitchFamily="34"/>
                <a:cs typeface="Arial" pitchFamily="34"/>
              </a:rPr>
              <a:t>→</a:t>
            </a:r>
            <a:r>
              <a:rPr lang="cs-CZ" sz="1800" dirty="0">
                <a:cs typeface="Arial" pitchFamily="34"/>
              </a:rPr>
              <a:t>    </a:t>
            </a:r>
            <a:r>
              <a:rPr lang="cs-CZ" sz="1800" dirty="0" err="1">
                <a:cs typeface="Arial" pitchFamily="34"/>
              </a:rPr>
              <a:t>Fe</a:t>
            </a:r>
            <a:r>
              <a:rPr lang="cs-CZ" sz="1800" baseline="30000" dirty="0" err="1">
                <a:cs typeface="Arial" pitchFamily="34"/>
              </a:rPr>
              <a:t>III</a:t>
            </a:r>
            <a:r>
              <a:rPr lang="cs-CZ" sz="1800" baseline="30000" dirty="0">
                <a:cs typeface="Arial" pitchFamily="34"/>
              </a:rPr>
              <a:t> </a:t>
            </a:r>
            <a:r>
              <a:rPr lang="cs-CZ" sz="1800" dirty="0">
                <a:cs typeface="Arial" pitchFamily="34"/>
              </a:rPr>
              <a:t>S</a:t>
            </a:r>
            <a:r>
              <a:rPr lang="cs-CZ" sz="1800" baseline="30000" dirty="0">
                <a:cs typeface="Arial" pitchFamily="34"/>
              </a:rPr>
              <a:t>-II</a:t>
            </a:r>
          </a:p>
          <a:p>
            <a:pPr lvl="0">
              <a:buSzPct val="100000"/>
              <a:buAutoNum type="arabicParenR"/>
            </a:pPr>
            <a:r>
              <a:rPr lang="cs-CZ" sz="1800" baseline="30000" dirty="0">
                <a:cs typeface="Arial" pitchFamily="34"/>
              </a:rPr>
              <a:t> </a:t>
            </a:r>
            <a:r>
              <a:rPr lang="cs-CZ" sz="1800" dirty="0">
                <a:cs typeface="Arial" pitchFamily="34"/>
              </a:rPr>
              <a:t>Aby byl součet součinů </a:t>
            </a:r>
            <a:r>
              <a:rPr lang="cs-CZ" sz="1800" dirty="0" err="1">
                <a:cs typeface="Arial" pitchFamily="34"/>
              </a:rPr>
              <a:t>ox.č</a:t>
            </a:r>
            <a:r>
              <a:rPr lang="cs-CZ" sz="1800" dirty="0">
                <a:cs typeface="Arial" pitchFamily="34"/>
              </a:rPr>
              <a:t>. daného prvku a počet atomů daného prvku roven nule, musíme přidat k železu </a:t>
            </a:r>
            <a:r>
              <a:rPr lang="cs-CZ" sz="1800" b="1" dirty="0">
                <a:solidFill>
                  <a:srgbClr val="9966CC"/>
                </a:solidFill>
                <a:cs typeface="Arial" pitchFamily="34"/>
              </a:rPr>
              <a:t>2</a:t>
            </a:r>
            <a:r>
              <a:rPr lang="cs-CZ" sz="1800" dirty="0">
                <a:cs typeface="Arial" pitchFamily="34"/>
              </a:rPr>
              <a:t> </a:t>
            </a:r>
            <a:r>
              <a:rPr lang="cs-CZ" sz="1800" dirty="0">
                <a:latin typeface="Arial" pitchFamily="34"/>
                <a:cs typeface="Arial" pitchFamily="34"/>
              </a:rPr>
              <a:t>→</a:t>
            </a:r>
            <a:r>
              <a:rPr lang="cs-CZ" sz="1800" dirty="0">
                <a:cs typeface="Arial" pitchFamily="34"/>
              </a:rPr>
              <a:t> Fe2   a ke kyslíku </a:t>
            </a:r>
            <a:r>
              <a:rPr lang="cs-CZ" sz="1800" b="1" dirty="0">
                <a:solidFill>
                  <a:srgbClr val="9966CC"/>
                </a:solidFill>
                <a:cs typeface="Arial" pitchFamily="34"/>
              </a:rPr>
              <a:t>3</a:t>
            </a:r>
            <a:r>
              <a:rPr lang="cs-CZ" sz="1800" dirty="0">
                <a:cs typeface="Arial" pitchFamily="34"/>
              </a:rPr>
              <a:t> </a:t>
            </a:r>
            <a:r>
              <a:rPr lang="cs-CZ" sz="1800" dirty="0">
                <a:latin typeface="Arial" pitchFamily="34"/>
                <a:cs typeface="Arial" pitchFamily="34"/>
              </a:rPr>
              <a:t>→</a:t>
            </a:r>
            <a:r>
              <a:rPr lang="cs-CZ" sz="1800" dirty="0">
                <a:cs typeface="Arial" pitchFamily="34"/>
              </a:rPr>
              <a:t> O3</a:t>
            </a:r>
          </a:p>
          <a:p>
            <a:pPr lvl="0">
              <a:buSzPct val="100000"/>
              <a:buAutoNum type="arabicParenR"/>
            </a:pPr>
            <a:r>
              <a:rPr lang="cs-CZ" sz="1800" dirty="0">
                <a:cs typeface="Arial" pitchFamily="34"/>
              </a:rPr>
              <a:t> Výsledný vzorec je </a:t>
            </a:r>
            <a:r>
              <a:rPr lang="cs-CZ" sz="1800" b="1" dirty="0">
                <a:solidFill>
                  <a:srgbClr val="9966CC"/>
                </a:solidFill>
                <a:cs typeface="Arial" pitchFamily="34"/>
              </a:rPr>
              <a:t>Fe</a:t>
            </a:r>
            <a:r>
              <a:rPr lang="cs-CZ" sz="1200" b="1" dirty="0">
                <a:solidFill>
                  <a:srgbClr val="9966CC"/>
                </a:solidFill>
                <a:cs typeface="Arial" pitchFamily="34"/>
              </a:rPr>
              <a:t>2</a:t>
            </a:r>
            <a:r>
              <a:rPr lang="cs-CZ" sz="1800" b="1" dirty="0">
                <a:solidFill>
                  <a:srgbClr val="9966CC"/>
                </a:solidFill>
                <a:cs typeface="Arial" pitchFamily="34"/>
              </a:rPr>
              <a:t>O</a:t>
            </a:r>
            <a:r>
              <a:rPr lang="cs-CZ" sz="1200" b="1" dirty="0">
                <a:solidFill>
                  <a:srgbClr val="9966CC"/>
                </a:solidFill>
                <a:cs typeface="Arial" pitchFamily="34"/>
              </a:rPr>
              <a:t>3</a:t>
            </a:r>
            <a:r>
              <a:rPr lang="cs-CZ" sz="1800" b="1" dirty="0">
                <a:solidFill>
                  <a:srgbClr val="9966CC"/>
                </a:solidFill>
                <a:cs typeface="Arial" pitchFamily="34"/>
              </a:rPr>
              <a:t> </a:t>
            </a:r>
            <a:r>
              <a:rPr lang="cs-CZ" sz="1800" dirty="0">
                <a:cs typeface="Arial" pitchFamily="34"/>
              </a:rPr>
              <a:t>    </a:t>
            </a:r>
          </a:p>
          <a:p>
            <a:pPr marL="0" indent="0">
              <a:buNone/>
            </a:pPr>
            <a:endParaRPr lang="cs-CZ" sz="1800" b="1" dirty="0" smtClean="0">
              <a:solidFill>
                <a:srgbClr val="9966CC"/>
              </a:solidFill>
              <a:effectLst>
                <a:outerShdw dist="17961" dir="2700000">
                  <a:scrgbClr r="0" g="0" b="0"/>
                </a:outerShdw>
              </a:effectLst>
            </a:endParaRP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870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latin typeface="Comic Sans MS" pitchFamily="66" charset="0"/>
              </a:rPr>
              <a:t>Citace a Zdroje:</a:t>
            </a:r>
          </a:p>
        </p:txBody>
      </p:sp>
      <p:sp>
        <p:nvSpPr>
          <p:cNvPr id="23555" name="Zástupný symbol pro obsah 3"/>
          <p:cNvSpPr>
            <a:spLocks noGrp="1"/>
          </p:cNvSpPr>
          <p:nvPr>
            <p:ph idx="1"/>
          </p:nvPr>
        </p:nvSpPr>
        <p:spPr>
          <a:xfrm>
            <a:off x="250825" y="1484313"/>
            <a:ext cx="8686800" cy="452596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1600" dirty="0" smtClean="0">
                <a:latin typeface="Comic Sans MS" pitchFamily="66" charset="0"/>
              </a:rPr>
              <a:t>Obr. 1: </a:t>
            </a:r>
            <a:r>
              <a:rPr lang="cs-CZ" sz="1600" dirty="0" err="1"/>
              <a:t>Soubor:GalenaFromKansas.jpg</a:t>
            </a:r>
            <a:r>
              <a:rPr lang="cs-CZ" sz="1600" dirty="0"/>
              <a:t>. In: </a:t>
            </a:r>
            <a:r>
              <a:rPr lang="cs-CZ" sz="1600" i="1" dirty="0" err="1"/>
              <a:t>Wikipedia</a:t>
            </a:r>
            <a:r>
              <a:rPr lang="cs-CZ" sz="1600" i="1" dirty="0"/>
              <a:t>: </a:t>
            </a:r>
            <a:r>
              <a:rPr lang="cs-CZ" sz="1600" i="1" dirty="0" err="1"/>
              <a:t>the</a:t>
            </a:r>
            <a:r>
              <a:rPr lang="cs-CZ" sz="1600" i="1" dirty="0"/>
              <a:t> free </a:t>
            </a:r>
            <a:r>
              <a:rPr lang="cs-CZ" sz="1600" i="1" dirty="0" err="1"/>
              <a:t>encyclopedia</a:t>
            </a:r>
            <a:r>
              <a:rPr lang="cs-CZ" sz="1600" dirty="0"/>
              <a:t> [online]. San Francisco (CA): </a:t>
            </a:r>
            <a:r>
              <a:rPr lang="cs-CZ" sz="1600" dirty="0" err="1"/>
              <a:t>Wikimedia</a:t>
            </a:r>
            <a:r>
              <a:rPr lang="cs-CZ" sz="1600" dirty="0"/>
              <a:t> </a:t>
            </a:r>
            <a:r>
              <a:rPr lang="cs-CZ" sz="1600" dirty="0" err="1"/>
              <a:t>Foundation</a:t>
            </a:r>
            <a:r>
              <a:rPr lang="cs-CZ" sz="1600" dirty="0"/>
              <a:t>, 2001-2005 [cit. 2013-03-24]. Dostupné z: http://cs.wikipedia.org/wiki/Soubor:GalenaFromKansas.jpg </a:t>
            </a:r>
            <a:endParaRPr lang="cs-CZ" sz="1600" dirty="0" smtClean="0"/>
          </a:p>
          <a:p>
            <a:pPr marL="0" indent="0">
              <a:buNone/>
              <a:defRPr/>
            </a:pPr>
            <a:r>
              <a:rPr lang="cs-CZ" sz="1600" dirty="0" smtClean="0">
                <a:latin typeface="Comic Sans MS" pitchFamily="66" charset="0"/>
              </a:rPr>
              <a:t>Obr. 2:</a:t>
            </a:r>
            <a:r>
              <a:rPr lang="cs-CZ" sz="1600" dirty="0"/>
              <a:t>Soubor:Cinnabar.jpg. In: </a:t>
            </a:r>
            <a:r>
              <a:rPr lang="cs-CZ" sz="1600" i="1" dirty="0" err="1"/>
              <a:t>Wikipedia</a:t>
            </a:r>
            <a:r>
              <a:rPr lang="cs-CZ" sz="1600" i="1" dirty="0"/>
              <a:t>: </a:t>
            </a:r>
            <a:r>
              <a:rPr lang="cs-CZ" sz="1600" i="1" dirty="0" err="1"/>
              <a:t>the</a:t>
            </a:r>
            <a:r>
              <a:rPr lang="cs-CZ" sz="1600" i="1" dirty="0"/>
              <a:t> free </a:t>
            </a:r>
            <a:r>
              <a:rPr lang="cs-CZ" sz="1600" i="1" dirty="0" err="1"/>
              <a:t>encyclopedia</a:t>
            </a:r>
            <a:r>
              <a:rPr lang="cs-CZ" sz="1600" dirty="0"/>
              <a:t> [online]. San Francisco (CA): </a:t>
            </a:r>
            <a:r>
              <a:rPr lang="cs-CZ" sz="1600" dirty="0" err="1"/>
              <a:t>Wikimedia</a:t>
            </a:r>
            <a:r>
              <a:rPr lang="cs-CZ" sz="1600" dirty="0"/>
              <a:t> </a:t>
            </a:r>
            <a:r>
              <a:rPr lang="cs-CZ" sz="1600" dirty="0" err="1"/>
              <a:t>Foundation</a:t>
            </a:r>
            <a:r>
              <a:rPr lang="cs-CZ" sz="1600" dirty="0"/>
              <a:t>, 2001-2005 [cit. 2013-03-24]. Dostupné z: http://cs.wikipedia.org/wiki/Soubor:Cinnabar.jpg </a:t>
            </a:r>
            <a:endParaRPr lang="cs-CZ" sz="1600" dirty="0" smtClean="0">
              <a:latin typeface="Comic Sans MS" pitchFamily="66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1600" dirty="0" smtClean="0">
              <a:latin typeface="Comic Sans MS" pitchFamily="66" charset="0"/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cs-CZ" sz="1600" dirty="0">
              <a:latin typeface="Comic Sans MS" pitchFamily="66" charset="0"/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sz="1600" dirty="0" smtClean="0">
                <a:latin typeface="Comic Sans MS" pitchFamily="66" charset="0"/>
              </a:rPr>
              <a:t>Autorem </a:t>
            </a:r>
            <a:r>
              <a:rPr lang="cs-CZ" sz="1600" dirty="0">
                <a:latin typeface="Comic Sans MS" pitchFamily="66" charset="0"/>
              </a:rPr>
              <a:t>materiálu a všech jeho částí, není-li uvedeno jinak, je Mgr. Růžena Koubová.</a:t>
            </a:r>
          </a:p>
          <a:p>
            <a:pPr marL="0" indent="0" algn="ctr" eaLnBrk="1" hangingPunct="1">
              <a:buFont typeface="Wingdings 2" pitchFamily="18" charset="2"/>
              <a:buNone/>
              <a:defRPr/>
            </a:pPr>
            <a:r>
              <a:rPr lang="cs-CZ" sz="1600" dirty="0">
                <a:latin typeface="Comic Sans MS" pitchFamily="66" charset="0"/>
              </a:rPr>
              <a:t>Materiál vznikl v OP Vzdělávání pro konkurenceschopnost – projekt EU peníze školám</a:t>
            </a:r>
            <a:endParaRPr lang="cs-CZ" sz="16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24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Comic Sans MS" pitchFamily="66" charset="0"/>
              </a:rPr>
              <a:t>Sulfidy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dirty="0" smtClean="0"/>
              <a:t>Binární (= dvouprvkové) sloučeniny</a:t>
            </a:r>
            <a:r>
              <a:rPr lang="cs-CZ" b="1" u="sng" dirty="0" smtClean="0">
                <a:solidFill>
                  <a:srgbClr val="000000"/>
                </a:solidFill>
                <a:cs typeface="Mangal" pitchFamily="2"/>
              </a:rPr>
              <a:t> </a:t>
            </a:r>
            <a:r>
              <a:rPr lang="cs-CZ" b="1" u="sng" dirty="0">
                <a:solidFill>
                  <a:srgbClr val="FFFF00"/>
                </a:solidFill>
                <a:cs typeface="Mangal" pitchFamily="2"/>
              </a:rPr>
              <a:t>síry</a:t>
            </a:r>
            <a:r>
              <a:rPr lang="cs-CZ" b="1" u="sng" dirty="0">
                <a:solidFill>
                  <a:srgbClr val="000000"/>
                </a:solidFill>
                <a:cs typeface="Mangal" pitchFamily="2"/>
              </a:rPr>
              <a:t> </a:t>
            </a:r>
            <a:r>
              <a:rPr lang="cs-CZ" dirty="0">
                <a:solidFill>
                  <a:srgbClr val="000000"/>
                </a:solidFill>
                <a:cs typeface="Mangal" pitchFamily="2"/>
              </a:rPr>
              <a:t>s kovovým prvkem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cs typeface="Mangal" pitchFamily="2"/>
              </a:rPr>
              <a:t>Většina sulfidů se vyskytují v přírodě jako nerosty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cs typeface="Mangal" pitchFamily="2"/>
              </a:rPr>
              <a:t>Atomy síry mají oxidační číslo </a:t>
            </a:r>
            <a:r>
              <a:rPr lang="cs-CZ" dirty="0" smtClean="0">
                <a:solidFill>
                  <a:srgbClr val="000000"/>
                </a:solidFill>
                <a:cs typeface="Mangal" pitchFamily="2"/>
              </a:rPr>
              <a:t>–II</a:t>
            </a:r>
          </a:p>
          <a:p>
            <a:pPr lvl="0">
              <a:buFont typeface="Arial" panose="020B0604020202020204" pitchFamily="34" charset="0"/>
              <a:buChar char="•"/>
            </a:pPr>
            <a:endParaRPr lang="cs-CZ" dirty="0">
              <a:solidFill>
                <a:srgbClr val="000000"/>
              </a:solidFill>
              <a:cs typeface="Mangal" pitchFamily="2"/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rgbClr val="7030A0"/>
                </a:solidFill>
                <a:latin typeface="Comic Sans MS" pitchFamily="66" charset="0"/>
              </a:rPr>
              <a:t>PbS</a:t>
            </a:r>
            <a:r>
              <a:rPr lang="cs-CZ" b="1" dirty="0" smtClean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cs-CZ" b="1" dirty="0" err="1" smtClean="0">
                <a:solidFill>
                  <a:srgbClr val="7030A0"/>
                </a:solidFill>
                <a:latin typeface="Comic Sans MS" pitchFamily="66" charset="0"/>
              </a:rPr>
              <a:t>ZnS,HgS</a:t>
            </a:r>
            <a:r>
              <a:rPr lang="cs-CZ" b="1" dirty="0" smtClean="0">
                <a:solidFill>
                  <a:srgbClr val="7030A0"/>
                </a:solidFill>
                <a:latin typeface="Comic Sans MS" pitchFamily="66" charset="0"/>
              </a:rPr>
              <a:t>…</a:t>
            </a:r>
            <a:endParaRPr lang="cs-CZ" b="1" dirty="0">
              <a:solidFill>
                <a:srgbClr val="7030A0"/>
              </a:solidFill>
              <a:latin typeface="Comic Sans MS" pitchFamily="66" charset="0"/>
            </a:endParaRPr>
          </a:p>
          <a:p>
            <a:pPr marL="0" lvl="0" indent="0">
              <a:buNone/>
            </a:pPr>
            <a:endParaRPr lang="cs-CZ" dirty="0">
              <a:solidFill>
                <a:srgbClr val="000000"/>
              </a:solidFill>
              <a:cs typeface="Mangal" pitchFamily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970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latin typeface="Comic Sans MS" pitchFamily="66" charset="0"/>
              </a:rPr>
              <a:t>Sulfidy v přírodě</a:t>
            </a:r>
          </a:p>
        </p:txBody>
      </p:sp>
      <p:sp>
        <p:nvSpPr>
          <p:cNvPr id="17411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B050"/>
                </a:solidFill>
                <a:latin typeface="Comic Sans MS" pitchFamily="66" charset="0"/>
              </a:rPr>
              <a:t>v přírodě vytváří nerosty :</a:t>
            </a:r>
          </a:p>
          <a:p>
            <a:pPr>
              <a:buFont typeface="Wingdings 2" pitchFamily="18" charset="2"/>
              <a:buNone/>
            </a:pPr>
            <a:r>
              <a:rPr lang="cs-CZ" smtClean="0">
                <a:latin typeface="Comic Sans MS" pitchFamily="66" charset="0"/>
              </a:rPr>
              <a:t>	GALENIT, SFALERIT, PYRIT, CINABARIT</a:t>
            </a:r>
          </a:p>
          <a:p>
            <a:r>
              <a:rPr lang="cs-CZ" b="1" smtClean="0">
                <a:solidFill>
                  <a:srgbClr val="7030A0"/>
                </a:solidFill>
                <a:latin typeface="Comic Sans MS" pitchFamily="66" charset="0"/>
              </a:rPr>
              <a:t>významné suroviny pro výrobu různých kovů - RUDY</a:t>
            </a:r>
          </a:p>
        </p:txBody>
      </p:sp>
    </p:spTree>
    <p:extLst>
      <p:ext uri="{BB962C8B-B14F-4D97-AF65-F5344CB8AC3E}">
        <p14:creationId xmlns:p14="http://schemas.microsoft.com/office/powerpoint/2010/main" val="98104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9"/>
          <p:cNvSpPr>
            <a:spLocks noGrp="1"/>
          </p:cNvSpPr>
          <p:nvPr>
            <p:ph idx="4294967295"/>
          </p:nvPr>
        </p:nvSpPr>
        <p:spPr>
          <a:xfrm>
            <a:off x="457200" y="1554163"/>
            <a:ext cx="8686800" cy="45259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Comic Sans MS" pitchFamily="66" charset="0"/>
              </a:rPr>
              <a:t>Vzorec: _____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rgbClr val="0070C0"/>
                </a:solidFill>
                <a:latin typeface="Comic Sans MS" pitchFamily="66" charset="0"/>
              </a:rPr>
              <a:t>Nerost:</a:t>
            </a:r>
            <a:r>
              <a:rPr lang="cs-CZ" dirty="0" smtClean="0">
                <a:latin typeface="Comic Sans MS" pitchFamily="66" charset="0"/>
              </a:rPr>
              <a:t> GALENIT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rgbClr val="00B050"/>
                </a:solidFill>
                <a:latin typeface="Comic Sans MS" pitchFamily="66" charset="0"/>
              </a:rPr>
              <a:t>Vlastnosti:</a:t>
            </a:r>
            <a:r>
              <a:rPr lang="cs-CZ" dirty="0" smtClean="0">
                <a:latin typeface="Comic Sans MS" pitchFamily="66" charset="0"/>
              </a:rPr>
              <a:t> ocelově šedý, kovově lesklý, těžký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olověná ruda</a:t>
            </a:r>
          </a:p>
          <a:p>
            <a:pPr eaLnBrk="1" hangingPunct="1">
              <a:defRPr/>
            </a:pPr>
            <a:r>
              <a:rPr lang="cs-CZ" b="1" dirty="0" smtClean="0">
                <a:latin typeface="Comic Sans MS" pitchFamily="66" charset="0"/>
              </a:rPr>
              <a:t>Použití olova </a:t>
            </a:r>
            <a:r>
              <a:rPr lang="cs-CZ" dirty="0" smtClean="0">
                <a:latin typeface="Comic Sans MS" pitchFamily="66" charset="0"/>
              </a:rPr>
              <a:t>– výroba akumulátorů, nábojů do brokovnic, ve zdravotnictví (pohlcuje rentgenové a radioaktivní záření), lití olova</a:t>
            </a:r>
          </a:p>
          <a:p>
            <a:pPr eaLnBrk="1" hangingPunct="1">
              <a:defRPr/>
            </a:pPr>
            <a:endParaRPr lang="cs-CZ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cs-CZ" dirty="0" smtClean="0">
              <a:latin typeface="Comic Sans MS" pitchFamily="66" charset="0"/>
            </a:endParaRPr>
          </a:p>
        </p:txBody>
      </p:sp>
      <p:sp>
        <p:nvSpPr>
          <p:cNvPr id="12290" name="Nadpis 4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41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SULFID OLOVNATÝ  </a:t>
            </a: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5" y="214313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484438" y="1395413"/>
            <a:ext cx="1150937" cy="593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 err="1">
                <a:solidFill>
                  <a:srgbClr val="7030A0"/>
                </a:solidFill>
                <a:latin typeface="Comic Sans MS" pitchFamily="66" charset="0"/>
              </a:rPr>
              <a:t>PbS</a:t>
            </a:r>
            <a:endParaRPr lang="cs-CZ" sz="32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934325" y="2204864"/>
            <a:ext cx="742131" cy="37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Obr.1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6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Sulfid zinečnatý</a:t>
            </a:r>
            <a:endParaRPr lang="cs-CZ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23385" y="1498599"/>
            <a:ext cx="86868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latin typeface="Comic Sans MS" pitchFamily="66" charset="0"/>
              </a:rPr>
              <a:t>Vzorec: ______</a:t>
            </a:r>
          </a:p>
          <a:p>
            <a:pPr>
              <a:defRPr/>
            </a:pPr>
            <a:r>
              <a:rPr lang="cs-CZ" b="1" dirty="0" smtClean="0">
                <a:solidFill>
                  <a:srgbClr val="0070C0"/>
                </a:solidFill>
                <a:latin typeface="Comic Sans MS" pitchFamily="66" charset="0"/>
              </a:rPr>
              <a:t>Nerost:</a:t>
            </a:r>
            <a:r>
              <a:rPr lang="cs-CZ" dirty="0" smtClean="0">
                <a:latin typeface="Comic Sans MS" pitchFamily="66" charset="0"/>
              </a:rPr>
              <a:t> SFALERIT</a:t>
            </a:r>
          </a:p>
          <a:p>
            <a:pPr>
              <a:defRPr/>
            </a:pPr>
            <a:r>
              <a:rPr lang="cs-CZ" b="1" dirty="0" smtClean="0">
                <a:solidFill>
                  <a:srgbClr val="00B050"/>
                </a:solidFill>
                <a:latin typeface="Comic Sans MS" pitchFamily="66" charset="0"/>
              </a:rPr>
              <a:t>Vlastnosti: </a:t>
            </a:r>
            <a:r>
              <a:rPr lang="cs-CZ" dirty="0" smtClean="0">
                <a:latin typeface="Comic Sans MS" pitchFamily="66" charset="0"/>
              </a:rPr>
              <a:t>hnědý, šedý až šedočerný, má vysoký lesk (diamantový)</a:t>
            </a:r>
          </a:p>
          <a:p>
            <a:pPr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ruda pro výrobu zinku</a:t>
            </a:r>
          </a:p>
          <a:p>
            <a:pPr>
              <a:defRPr/>
            </a:pPr>
            <a:r>
              <a:rPr lang="cs-CZ" b="1" dirty="0" smtClean="0">
                <a:latin typeface="Comic Sans MS" pitchFamily="66" charset="0"/>
              </a:rPr>
              <a:t>Zinek</a:t>
            </a:r>
            <a:r>
              <a:rPr lang="cs-CZ" dirty="0" smtClean="0">
                <a:latin typeface="Comic Sans MS" pitchFamily="66" charset="0"/>
              </a:rPr>
              <a:t> – pozinkování železných plechů, výroba mosazi (zinek a měď)</a:t>
            </a:r>
          </a:p>
          <a:p>
            <a:pPr>
              <a:defRPr/>
            </a:pPr>
            <a:endParaRPr lang="cs-CZ" dirty="0" smtClean="0"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484438" y="1395413"/>
            <a:ext cx="1150937" cy="593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 err="1">
                <a:solidFill>
                  <a:srgbClr val="7030A0"/>
                </a:solidFill>
                <a:latin typeface="Comic Sans MS" pitchFamily="66" charset="0"/>
              </a:rPr>
              <a:t>ZnS</a:t>
            </a:r>
            <a:endParaRPr lang="cs-CZ" sz="32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1026" name="Picture 2" descr="Sfalerit – Wikiped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1810" y="52387"/>
            <a:ext cx="2238375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919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>
                <a:solidFill>
                  <a:srgbClr val="FF0000"/>
                </a:solidFill>
                <a:latin typeface="Comic Sans MS" pitchFamily="66" charset="0"/>
              </a:rPr>
              <a:t>DiSULFID</a:t>
            </a: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cs-CZ" dirty="0" err="1" smtClean="0">
                <a:solidFill>
                  <a:srgbClr val="FF0000"/>
                </a:solidFill>
                <a:latin typeface="Comic Sans MS" pitchFamily="66" charset="0"/>
              </a:rPr>
              <a:t>ŽELEZnaTÝ</a:t>
            </a:r>
            <a:endParaRPr lang="cs-CZ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483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latin typeface="Comic Sans MS" pitchFamily="66" charset="0"/>
              </a:rPr>
              <a:t>Vzorec: FeS</a:t>
            </a:r>
            <a:r>
              <a:rPr lang="cs-CZ" baseline="-25000" dirty="0" smtClean="0">
                <a:latin typeface="Comic Sans MS" pitchFamily="66" charset="0"/>
              </a:rPr>
              <a:t>2</a:t>
            </a:r>
          </a:p>
          <a:p>
            <a:pPr>
              <a:defRPr/>
            </a:pPr>
            <a:r>
              <a:rPr lang="cs-CZ" b="1" dirty="0" smtClean="0">
                <a:solidFill>
                  <a:srgbClr val="0070C0"/>
                </a:solidFill>
                <a:latin typeface="Comic Sans MS" pitchFamily="66" charset="0"/>
              </a:rPr>
              <a:t>Nerost:</a:t>
            </a:r>
            <a:r>
              <a:rPr lang="cs-CZ" dirty="0" smtClean="0">
                <a:latin typeface="Comic Sans MS" pitchFamily="66" charset="0"/>
              </a:rPr>
              <a:t> PYRIT</a:t>
            </a:r>
          </a:p>
          <a:p>
            <a:pPr>
              <a:defRPr/>
            </a:pPr>
            <a:r>
              <a:rPr lang="cs-CZ" b="1" dirty="0" smtClean="0">
                <a:solidFill>
                  <a:srgbClr val="00B050"/>
                </a:solidFill>
                <a:latin typeface="Comic Sans MS" pitchFamily="66" charset="0"/>
              </a:rPr>
              <a:t>Vlastnosti:</a:t>
            </a:r>
            <a:r>
              <a:rPr lang="cs-CZ" dirty="0" smtClean="0">
                <a:latin typeface="Comic Sans MS" pitchFamily="66" charset="0"/>
              </a:rPr>
              <a:t> zlatavá barva,</a:t>
            </a:r>
          </a:p>
          <a:p>
            <a:pPr>
              <a:buFont typeface="Wingdings 2" pitchFamily="18" charset="2"/>
              <a:buNone/>
              <a:defRPr/>
            </a:pPr>
            <a:r>
              <a:rPr lang="cs-CZ" dirty="0" smtClean="0">
                <a:latin typeface="Comic Sans MS" pitchFamily="66" charset="0"/>
              </a:rPr>
              <a:t>   kovový lesk (kočičí zlato)</a:t>
            </a:r>
          </a:p>
          <a:p>
            <a:pPr>
              <a:defRPr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železná ruda</a:t>
            </a:r>
          </a:p>
          <a:p>
            <a:pPr>
              <a:defRPr/>
            </a:pPr>
            <a:r>
              <a:rPr lang="cs-CZ" b="1" dirty="0" smtClean="0">
                <a:solidFill>
                  <a:srgbClr val="002060"/>
                </a:solidFill>
                <a:latin typeface="Comic Sans MS" pitchFamily="66" charset="0"/>
              </a:rPr>
              <a:t>Použití: </a:t>
            </a:r>
            <a:r>
              <a:rPr lang="cs-CZ" dirty="0" smtClean="0">
                <a:latin typeface="Comic Sans MS" pitchFamily="66" charset="0"/>
              </a:rPr>
              <a:t>výroba železa,  dříve i kyseliny sírové</a:t>
            </a:r>
          </a:p>
        </p:txBody>
      </p:sp>
      <p:pic>
        <p:nvPicPr>
          <p:cNvPr id="2054" name="Picture 6" descr="Minerál PYRI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090" y="898050"/>
            <a:ext cx="2831396" cy="1882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66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SULFID rtuťnatý</a:t>
            </a:r>
            <a:endParaRPr lang="cs-CZ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507" name="Zástupný symbol pro obsah 4"/>
          <p:cNvSpPr>
            <a:spLocks noGrp="1"/>
          </p:cNvSpPr>
          <p:nvPr>
            <p:ph idx="4294967295"/>
          </p:nvPr>
        </p:nvSpPr>
        <p:spPr>
          <a:xfrm>
            <a:off x="457200" y="1357313"/>
            <a:ext cx="8686800" cy="4525962"/>
          </a:xfrm>
        </p:spPr>
        <p:txBody>
          <a:bodyPr/>
          <a:lstStyle/>
          <a:p>
            <a:r>
              <a:rPr lang="cs-CZ" smtClean="0">
                <a:latin typeface="Comic Sans MS" pitchFamily="66" charset="0"/>
              </a:rPr>
              <a:t>Vzorec: ____</a:t>
            </a:r>
          </a:p>
          <a:p>
            <a:r>
              <a:rPr lang="cs-CZ" b="1" smtClean="0">
                <a:solidFill>
                  <a:srgbClr val="0070C0"/>
                </a:solidFill>
                <a:latin typeface="Comic Sans MS" pitchFamily="66" charset="0"/>
              </a:rPr>
              <a:t>Nerost: </a:t>
            </a:r>
            <a:r>
              <a:rPr lang="cs-CZ" smtClean="0">
                <a:latin typeface="Comic Sans MS" pitchFamily="66" charset="0"/>
              </a:rPr>
              <a:t>CINABARIT (rumělka)</a:t>
            </a:r>
          </a:p>
          <a:p>
            <a:r>
              <a:rPr lang="cs-CZ" b="1" smtClean="0">
                <a:solidFill>
                  <a:srgbClr val="00B050"/>
                </a:solidFill>
                <a:latin typeface="Comic Sans MS" pitchFamily="66" charset="0"/>
              </a:rPr>
              <a:t>Vlastnosti: </a:t>
            </a:r>
            <a:r>
              <a:rPr lang="cs-CZ" smtClean="0">
                <a:latin typeface="Comic Sans MS" pitchFamily="66" charset="0"/>
              </a:rPr>
              <a:t>červený, lesklý</a:t>
            </a:r>
          </a:p>
          <a:p>
            <a:r>
              <a:rPr lang="cs-CZ" b="1" smtClean="0">
                <a:solidFill>
                  <a:srgbClr val="002060"/>
                </a:solidFill>
                <a:latin typeface="Comic Sans MS" pitchFamily="66" charset="0"/>
              </a:rPr>
              <a:t>Použití:</a:t>
            </a:r>
            <a:r>
              <a:rPr lang="cs-CZ" smtClean="0">
                <a:latin typeface="Comic Sans MS" pitchFamily="66" charset="0"/>
              </a:rPr>
              <a:t> ruda pro výrobu rtuti, drahý kámen</a:t>
            </a:r>
          </a:p>
          <a:p>
            <a:endParaRPr lang="cs-CZ" smtClean="0">
              <a:latin typeface="Comic Sans MS" pitchFamily="66" charset="0"/>
            </a:endParaRP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789040"/>
            <a:ext cx="3111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2455863" y="1268413"/>
            <a:ext cx="1150937" cy="593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 err="1" smtClean="0">
                <a:solidFill>
                  <a:srgbClr val="7030A0"/>
                </a:solidFill>
                <a:latin typeface="Comic Sans MS" pitchFamily="66" charset="0"/>
              </a:rPr>
              <a:t>HgS</a:t>
            </a:r>
            <a:endParaRPr lang="cs-CZ" sz="32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371197" y="5989141"/>
            <a:ext cx="742131" cy="37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smtClean="0">
                <a:solidFill>
                  <a:schemeClr val="tx1"/>
                </a:solidFill>
              </a:rPr>
              <a:t>Obr.2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120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Comic Sans MS" pitchFamily="66" charset="0"/>
              </a:rPr>
              <a:t>Procvičování – spoj správně</a:t>
            </a:r>
            <a:endParaRPr lang="cs-CZ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  <a:latin typeface="Comic Sans MS" pitchFamily="66" charset="0"/>
              </a:rPr>
              <a:t>GALENIT</a:t>
            </a:r>
          </a:p>
          <a:p>
            <a:endParaRPr lang="cs-CZ" b="1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7030A0"/>
                </a:solidFill>
                <a:latin typeface="Comic Sans MS" pitchFamily="66" charset="0"/>
              </a:rPr>
              <a:t>SFALERIT</a:t>
            </a:r>
          </a:p>
          <a:p>
            <a:endParaRPr lang="cs-CZ" b="1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  <a:latin typeface="Comic Sans MS" pitchFamily="66" charset="0"/>
              </a:rPr>
              <a:t>PYRIT</a:t>
            </a:r>
          </a:p>
          <a:p>
            <a:endParaRPr lang="cs-CZ" b="1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66"/>
                </a:solidFill>
                <a:latin typeface="Comic Sans MS" pitchFamily="66" charset="0"/>
              </a:rPr>
              <a:t>CINABARIT</a:t>
            </a:r>
            <a:endParaRPr lang="cs-CZ" b="1" dirty="0">
              <a:solidFill>
                <a:srgbClr val="FF0066"/>
              </a:solidFill>
              <a:latin typeface="Comic Sans MS" pitchFamily="66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rumělka</a:t>
            </a:r>
          </a:p>
          <a:p>
            <a:r>
              <a:rPr lang="cs-CZ" dirty="0" smtClean="0">
                <a:latin typeface="Comic Sans MS" pitchFamily="66" charset="0"/>
              </a:rPr>
              <a:t>FeS</a:t>
            </a:r>
            <a:r>
              <a:rPr lang="cs-CZ" baseline="-25000" dirty="0" smtClean="0">
                <a:latin typeface="Comic Sans MS" pitchFamily="66" charset="0"/>
              </a:rPr>
              <a:t>2</a:t>
            </a:r>
          </a:p>
          <a:p>
            <a:r>
              <a:rPr lang="cs-CZ" dirty="0" smtClean="0">
                <a:latin typeface="Comic Sans MS" pitchFamily="66" charset="0"/>
              </a:rPr>
              <a:t>olověná ruda</a:t>
            </a:r>
          </a:p>
          <a:p>
            <a:r>
              <a:rPr lang="cs-CZ" dirty="0" smtClean="0">
                <a:latin typeface="Comic Sans MS" pitchFamily="66" charset="0"/>
              </a:rPr>
              <a:t>výroba železa</a:t>
            </a:r>
          </a:p>
          <a:p>
            <a:r>
              <a:rPr lang="cs-CZ" dirty="0" smtClean="0">
                <a:latin typeface="Comic Sans MS" pitchFamily="66" charset="0"/>
              </a:rPr>
              <a:t>drahý kámen</a:t>
            </a:r>
          </a:p>
          <a:p>
            <a:r>
              <a:rPr lang="cs-CZ" dirty="0" smtClean="0">
                <a:latin typeface="Comic Sans MS" pitchFamily="66" charset="0"/>
              </a:rPr>
              <a:t>ruda zinku</a:t>
            </a:r>
          </a:p>
          <a:p>
            <a:r>
              <a:rPr lang="cs-CZ" dirty="0" smtClean="0">
                <a:latin typeface="Comic Sans MS" pitchFamily="66" charset="0"/>
              </a:rPr>
              <a:t>výroba luminoforů</a:t>
            </a:r>
          </a:p>
          <a:p>
            <a:r>
              <a:rPr lang="cs-CZ" dirty="0" smtClean="0">
                <a:latin typeface="Comic Sans MS" pitchFamily="66" charset="0"/>
              </a:rPr>
              <a:t>sulfid olovnatý</a:t>
            </a:r>
          </a:p>
          <a:p>
            <a:r>
              <a:rPr lang="cs-CZ" dirty="0" smtClean="0">
                <a:latin typeface="Comic Sans MS" pitchFamily="66" charset="0"/>
              </a:rPr>
              <a:t>výroba rtuti</a:t>
            </a:r>
          </a:p>
          <a:p>
            <a:endParaRPr lang="cs-CZ" dirty="0" smtClean="0">
              <a:latin typeface="Comic Sans MS" pitchFamily="66" charset="0"/>
            </a:endParaRPr>
          </a:p>
          <a:p>
            <a:endParaRPr lang="cs-CZ" dirty="0">
              <a:latin typeface="Comic Sans MS" pitchFamily="66" charset="0"/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483768" y="1844824"/>
            <a:ext cx="2232248" cy="108012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2483768" y="1844824"/>
            <a:ext cx="2232248" cy="36004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2339752" y="2924944"/>
            <a:ext cx="2376264" cy="1512168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2627784" y="1844824"/>
            <a:ext cx="2088232" cy="3096344"/>
          </a:xfrm>
          <a:prstGeom prst="straightConnector1">
            <a:avLst/>
          </a:prstGeom>
          <a:ln w="444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627784" y="4941168"/>
            <a:ext cx="2088232" cy="1008112"/>
          </a:xfrm>
          <a:prstGeom prst="straightConnector1">
            <a:avLst/>
          </a:prstGeom>
          <a:ln w="444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1547664" y="2384884"/>
            <a:ext cx="3168352" cy="1548172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1547664" y="3392996"/>
            <a:ext cx="3168352" cy="54006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endCxn id="4" idx="1"/>
          </p:cNvCxnSpPr>
          <p:nvPr/>
        </p:nvCxnSpPr>
        <p:spPr>
          <a:xfrm flipV="1">
            <a:off x="2627784" y="3962400"/>
            <a:ext cx="2020416" cy="978768"/>
          </a:xfrm>
          <a:prstGeom prst="straightConnector1">
            <a:avLst/>
          </a:prstGeom>
          <a:ln w="444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2339752" y="2924944"/>
            <a:ext cx="2376264" cy="2016224"/>
          </a:xfrm>
          <a:prstGeom prst="straightConnector1">
            <a:avLst/>
          </a:prstGeom>
          <a:ln w="444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18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171" y="400016"/>
            <a:ext cx="8228763" cy="892552"/>
          </a:xfrm>
        </p:spPr>
        <p:txBody>
          <a:bodyPr>
            <a:spAutoFit/>
          </a:bodyPr>
          <a:lstStyle/>
          <a:p>
            <a:pPr lvl="0"/>
            <a:r>
              <a:rPr lang="cs-CZ" sz="2800" b="1" dirty="0">
                <a:solidFill>
                  <a:srgbClr val="FF0000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>TVORBA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>VZORCE = totožná s názvoslovím oxidů</a:t>
            </a:r>
            <a:r>
              <a:rPr lang="cs-CZ" b="1" dirty="0">
                <a:solidFill>
                  <a:srgbClr val="9966CC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/>
            </a:r>
            <a:br>
              <a:rPr lang="cs-CZ" b="1" dirty="0">
                <a:solidFill>
                  <a:srgbClr val="9966CC"/>
                </a:solidFill>
                <a:effectLst>
                  <a:outerShdw dist="17961" dir="2700000">
                    <a:scrgbClr r="0" g="0" b="0"/>
                  </a:outerShdw>
                </a:effectLst>
              </a:rPr>
            </a:br>
            <a:r>
              <a:rPr lang="cs-CZ" sz="2400" b="1" dirty="0">
                <a:solidFill>
                  <a:srgbClr val="9966CC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>SULFID ŽELEZITÝ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57171" y="1605033"/>
            <a:ext cx="8228763" cy="5079830"/>
          </a:xfrm>
        </p:spPr>
        <p:txBody>
          <a:bodyPr>
            <a:normAutofit lnSpcReduction="10000"/>
          </a:bodyPr>
          <a:lstStyle/>
          <a:p>
            <a:pPr lvl="0">
              <a:buSzPct val="100000"/>
              <a:buAutoNum type="arabicParenR"/>
            </a:pPr>
            <a:r>
              <a:rPr lang="cs-CZ" dirty="0"/>
              <a:t> Nejdříve napíšeme značky prvků ve správném pořadí  </a:t>
            </a:r>
            <a:r>
              <a:rPr lang="cs-CZ" dirty="0">
                <a:latin typeface="Arial" pitchFamily="34"/>
                <a:cs typeface="Arial" pitchFamily="34"/>
              </a:rPr>
              <a:t>→</a:t>
            </a:r>
            <a:r>
              <a:rPr lang="cs-CZ" dirty="0">
                <a:cs typeface="Arial" pitchFamily="34"/>
              </a:rPr>
              <a:t> </a:t>
            </a:r>
            <a:r>
              <a:rPr lang="cs-CZ" dirty="0" err="1">
                <a:cs typeface="Arial" pitchFamily="34"/>
              </a:rPr>
              <a:t>FeS</a:t>
            </a:r>
            <a:endParaRPr lang="cs-CZ" dirty="0">
              <a:cs typeface="Arial" pitchFamily="34"/>
            </a:endParaRPr>
          </a:p>
          <a:p>
            <a:pPr lvl="0">
              <a:buSzPct val="100000"/>
              <a:buAutoNum type="arabicParenR"/>
            </a:pPr>
            <a:r>
              <a:rPr lang="cs-CZ" dirty="0">
                <a:cs typeface="Arial" pitchFamily="34"/>
              </a:rPr>
              <a:t> </a:t>
            </a:r>
            <a:r>
              <a:rPr lang="cs-CZ" sz="3266" dirty="0">
                <a:cs typeface="Arial" pitchFamily="34"/>
              </a:rPr>
              <a:t>Přidáme oxidační číslo síry  </a:t>
            </a:r>
            <a:r>
              <a:rPr lang="cs-CZ" sz="3266" b="1" dirty="0">
                <a:solidFill>
                  <a:srgbClr val="9966CC"/>
                </a:solidFill>
                <a:cs typeface="Arial" pitchFamily="34"/>
              </a:rPr>
              <a:t>-II</a:t>
            </a:r>
            <a:r>
              <a:rPr lang="cs-CZ" sz="3266" dirty="0">
                <a:cs typeface="Arial" pitchFamily="34"/>
              </a:rPr>
              <a:t>  </a:t>
            </a:r>
            <a:r>
              <a:rPr lang="cs-CZ" sz="3266" dirty="0" err="1">
                <a:cs typeface="Arial" pitchFamily="34"/>
              </a:rPr>
              <a:t>FeS</a:t>
            </a:r>
            <a:r>
              <a:rPr lang="cs-CZ" sz="3266" baseline="30000" dirty="0">
                <a:cs typeface="Arial" pitchFamily="34"/>
              </a:rPr>
              <a:t>-II   </a:t>
            </a:r>
            <a:r>
              <a:rPr lang="cs-CZ" sz="3266" dirty="0">
                <a:cs typeface="Arial" pitchFamily="34"/>
              </a:rPr>
              <a:t>a podle koncovky ( – </a:t>
            </a:r>
            <a:r>
              <a:rPr lang="cs-CZ" sz="3266" dirty="0" err="1">
                <a:cs typeface="Arial" pitchFamily="34"/>
              </a:rPr>
              <a:t>itý</a:t>
            </a:r>
            <a:r>
              <a:rPr lang="cs-CZ" sz="3266" dirty="0">
                <a:cs typeface="Arial" pitchFamily="34"/>
              </a:rPr>
              <a:t>) k železu </a:t>
            </a:r>
            <a:r>
              <a:rPr lang="cs-CZ" sz="3266" b="1" dirty="0">
                <a:solidFill>
                  <a:srgbClr val="9966CC"/>
                </a:solidFill>
                <a:cs typeface="Arial" pitchFamily="34"/>
              </a:rPr>
              <a:t>III </a:t>
            </a:r>
            <a:r>
              <a:rPr lang="cs-CZ" sz="3266" b="1" dirty="0">
                <a:solidFill>
                  <a:srgbClr val="FFFF00"/>
                </a:solidFill>
                <a:cs typeface="Arial" pitchFamily="34"/>
              </a:rPr>
              <a:t>          </a:t>
            </a:r>
            <a:r>
              <a:rPr lang="cs-CZ" sz="3266" b="1" dirty="0">
                <a:cs typeface="Arial" pitchFamily="34"/>
              </a:rPr>
              <a:t> </a:t>
            </a:r>
            <a:r>
              <a:rPr lang="cs-CZ" sz="3266" dirty="0">
                <a:latin typeface="Arial" pitchFamily="34"/>
                <a:cs typeface="Arial" pitchFamily="34"/>
              </a:rPr>
              <a:t>→</a:t>
            </a:r>
            <a:r>
              <a:rPr lang="cs-CZ" sz="3266" dirty="0">
                <a:cs typeface="Arial" pitchFamily="34"/>
              </a:rPr>
              <a:t>    </a:t>
            </a:r>
            <a:r>
              <a:rPr lang="cs-CZ" sz="3266" dirty="0" err="1">
                <a:cs typeface="Arial" pitchFamily="34"/>
              </a:rPr>
              <a:t>Fe</a:t>
            </a:r>
            <a:r>
              <a:rPr lang="cs-CZ" sz="3266" baseline="30000" dirty="0" err="1">
                <a:cs typeface="Arial" pitchFamily="34"/>
              </a:rPr>
              <a:t>III</a:t>
            </a:r>
            <a:r>
              <a:rPr lang="cs-CZ" sz="3266" baseline="30000" dirty="0">
                <a:cs typeface="Arial" pitchFamily="34"/>
              </a:rPr>
              <a:t> </a:t>
            </a:r>
            <a:r>
              <a:rPr lang="cs-CZ" sz="3266" dirty="0">
                <a:cs typeface="Arial" pitchFamily="34"/>
              </a:rPr>
              <a:t>S</a:t>
            </a:r>
            <a:r>
              <a:rPr lang="cs-CZ" sz="3266" baseline="30000" dirty="0">
                <a:cs typeface="Arial" pitchFamily="34"/>
              </a:rPr>
              <a:t>-II</a:t>
            </a:r>
          </a:p>
          <a:p>
            <a:pPr lvl="0">
              <a:buSzPct val="100000"/>
              <a:buAutoNum type="arabicParenR"/>
            </a:pPr>
            <a:r>
              <a:rPr lang="cs-CZ" sz="3266" baseline="30000" dirty="0">
                <a:cs typeface="Arial" pitchFamily="34"/>
              </a:rPr>
              <a:t> </a:t>
            </a:r>
            <a:r>
              <a:rPr lang="cs-CZ" sz="3266" dirty="0">
                <a:cs typeface="Arial" pitchFamily="34"/>
              </a:rPr>
              <a:t>Aby byl součet součinů </a:t>
            </a:r>
            <a:r>
              <a:rPr lang="cs-CZ" sz="3266" dirty="0" err="1">
                <a:cs typeface="Arial" pitchFamily="34"/>
              </a:rPr>
              <a:t>ox.č</a:t>
            </a:r>
            <a:r>
              <a:rPr lang="cs-CZ" sz="3266" dirty="0">
                <a:cs typeface="Arial" pitchFamily="34"/>
              </a:rPr>
              <a:t>. daného prvku a počet atomů daného prvku roven nule, musíme přidat k železu </a:t>
            </a:r>
            <a:r>
              <a:rPr lang="cs-CZ" sz="3266" b="1" dirty="0">
                <a:solidFill>
                  <a:srgbClr val="9966CC"/>
                </a:solidFill>
                <a:cs typeface="Arial" pitchFamily="34"/>
              </a:rPr>
              <a:t>2</a:t>
            </a:r>
            <a:r>
              <a:rPr lang="cs-CZ" sz="3266" dirty="0">
                <a:cs typeface="Arial" pitchFamily="34"/>
              </a:rPr>
              <a:t> </a:t>
            </a:r>
            <a:r>
              <a:rPr lang="cs-CZ" sz="3266" dirty="0">
                <a:latin typeface="Arial" pitchFamily="34"/>
                <a:cs typeface="Arial" pitchFamily="34"/>
              </a:rPr>
              <a:t>→</a:t>
            </a:r>
            <a:r>
              <a:rPr lang="cs-CZ" sz="3266" dirty="0">
                <a:cs typeface="Arial" pitchFamily="34"/>
              </a:rPr>
              <a:t> Fe2   a ke kyslíku </a:t>
            </a:r>
            <a:r>
              <a:rPr lang="cs-CZ" sz="3266" b="1" dirty="0">
                <a:solidFill>
                  <a:srgbClr val="9966CC"/>
                </a:solidFill>
                <a:cs typeface="Arial" pitchFamily="34"/>
              </a:rPr>
              <a:t>3</a:t>
            </a:r>
            <a:r>
              <a:rPr lang="cs-CZ" sz="3266" dirty="0">
                <a:cs typeface="Arial" pitchFamily="34"/>
              </a:rPr>
              <a:t> </a:t>
            </a:r>
            <a:r>
              <a:rPr lang="cs-CZ" sz="3266" dirty="0">
                <a:latin typeface="Arial" pitchFamily="34"/>
                <a:cs typeface="Arial" pitchFamily="34"/>
              </a:rPr>
              <a:t>→</a:t>
            </a:r>
            <a:r>
              <a:rPr lang="cs-CZ" sz="3266" dirty="0">
                <a:cs typeface="Arial" pitchFamily="34"/>
              </a:rPr>
              <a:t> O3</a:t>
            </a:r>
          </a:p>
          <a:p>
            <a:pPr lvl="0">
              <a:buSzPct val="100000"/>
              <a:buAutoNum type="arabicParenR"/>
            </a:pPr>
            <a:r>
              <a:rPr lang="cs-CZ" sz="3266" dirty="0">
                <a:cs typeface="Arial" pitchFamily="34"/>
              </a:rPr>
              <a:t> Výsledný vzorec je </a:t>
            </a:r>
            <a:r>
              <a:rPr lang="cs-CZ" sz="3266" b="1" dirty="0">
                <a:solidFill>
                  <a:srgbClr val="9966CC"/>
                </a:solidFill>
                <a:cs typeface="Arial" pitchFamily="34"/>
              </a:rPr>
              <a:t>Fe</a:t>
            </a:r>
            <a:r>
              <a:rPr lang="cs-CZ" sz="2358" b="1" dirty="0">
                <a:solidFill>
                  <a:srgbClr val="9966CC"/>
                </a:solidFill>
                <a:cs typeface="Arial" pitchFamily="34"/>
              </a:rPr>
              <a:t>2</a:t>
            </a:r>
            <a:r>
              <a:rPr lang="cs-CZ" sz="3266" b="1" dirty="0">
                <a:solidFill>
                  <a:srgbClr val="9966CC"/>
                </a:solidFill>
                <a:cs typeface="Arial" pitchFamily="34"/>
              </a:rPr>
              <a:t>O</a:t>
            </a:r>
            <a:r>
              <a:rPr lang="cs-CZ" sz="2358" b="1" dirty="0">
                <a:solidFill>
                  <a:srgbClr val="9966CC"/>
                </a:solidFill>
                <a:cs typeface="Arial" pitchFamily="34"/>
              </a:rPr>
              <a:t>3</a:t>
            </a:r>
            <a:r>
              <a:rPr lang="cs-CZ" sz="3266" b="1" dirty="0">
                <a:solidFill>
                  <a:srgbClr val="9966CC"/>
                </a:solidFill>
                <a:cs typeface="Arial" pitchFamily="34"/>
              </a:rPr>
              <a:t> </a:t>
            </a:r>
            <a:r>
              <a:rPr lang="cs-CZ" sz="3266" dirty="0">
                <a:cs typeface="Arial" pitchFamily="34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04741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572</Words>
  <Application>Microsoft Office PowerPoint</Application>
  <PresentationFormat>Předvádění na obrazovce (4:3)</PresentationFormat>
  <Paragraphs>100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21" baseType="lpstr">
      <vt:lpstr>Arial</vt:lpstr>
      <vt:lpstr>Calibri</vt:lpstr>
      <vt:lpstr>Comic Sans MS</vt:lpstr>
      <vt:lpstr>Franklin Gothic Book</vt:lpstr>
      <vt:lpstr>Franklin Gothic Medium</vt:lpstr>
      <vt:lpstr>Mangal</vt:lpstr>
      <vt:lpstr>Wingdings</vt:lpstr>
      <vt:lpstr>Wingdings 2</vt:lpstr>
      <vt:lpstr>Cesta</vt:lpstr>
      <vt:lpstr>Sulfidy</vt:lpstr>
      <vt:lpstr>Sulfidy</vt:lpstr>
      <vt:lpstr>Sulfidy v přírodě</vt:lpstr>
      <vt:lpstr>SULFID OLOVNATÝ  </vt:lpstr>
      <vt:lpstr>Sulfid zinečnatý</vt:lpstr>
      <vt:lpstr>DiSULFID ŽELEZnaTÝ</vt:lpstr>
      <vt:lpstr>SULFID rtuťnatý</vt:lpstr>
      <vt:lpstr>Procvičování – spoj správně</vt:lpstr>
      <vt:lpstr>TVORBA VZORCE = totožná s názvoslovím oxidů SULFID ŽELEZITÝ</vt:lpstr>
      <vt:lpstr>TVORBA NÁZVU ZE VZORCE PbS</vt:lpstr>
      <vt:lpstr>Zápis do sešitu</vt:lpstr>
      <vt:lpstr>Citace a 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Sulfidy v přírodě</dc:title>
  <dc:creator>Koubová</dc:creator>
  <cp:lastModifiedBy>Lada Pospíšilová</cp:lastModifiedBy>
  <cp:revision>16</cp:revision>
  <dcterms:created xsi:type="dcterms:W3CDTF">2013-03-20T18:29:10Z</dcterms:created>
  <dcterms:modified xsi:type="dcterms:W3CDTF">2021-04-30T08:18:22Z</dcterms:modified>
</cp:coreProperties>
</file>