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9" r:id="rId4"/>
    <p:sldId id="258" r:id="rId5"/>
    <p:sldId id="274" r:id="rId6"/>
    <p:sldId id="260" r:id="rId7"/>
    <p:sldId id="261" r:id="rId8"/>
    <p:sldId id="257" r:id="rId9"/>
    <p:sldId id="263" r:id="rId10"/>
    <p:sldId id="270" r:id="rId11"/>
    <p:sldId id="268" r:id="rId12"/>
    <p:sldId id="265" r:id="rId13"/>
    <p:sldId id="271" r:id="rId14"/>
    <p:sldId id="276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8C74E"/>
    <a:srgbClr val="FF9999"/>
    <a:srgbClr val="8181DF"/>
    <a:srgbClr val="B9B9ED"/>
    <a:srgbClr val="FFB163"/>
    <a:srgbClr val="FFA347"/>
    <a:srgbClr val="FF993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FC699-88F4-4F72-B42D-8A8A1BF862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4A21C-A100-4F48-B7DC-204661DF90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6C6D-41DC-4CEA-8584-89F7E890CB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A15C-B64F-4E49-A98B-005516EEFA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53E4D-1583-4D01-B6D6-3BA60FA25D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6EFE-479F-4559-8E71-B56CC4D277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5F7A-7EEC-4248-97A3-7E16D55916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8BF10-A980-4229-A84F-A4590A7624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F0010-92E4-44D3-8018-834D6B686F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1599-CC18-4978-ADFA-98D5B9DCB8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6CCA-D7B0-4CFD-A6FA-3E09EFD64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47F17F3-2C15-47E3-B852-BFBD5DDA45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mail.seznam.cz/redir?hashId=1480913270&amp;to=http://www.youtube.com/watch?v%3dCgWHbpMVQ1U" TargetMode="External"/><Relationship Id="rId2" Type="http://schemas.openxmlformats.org/officeDocument/2006/relationships/hyperlink" Target="http://www.youtube.com/watch?v=ENZbKiE6rd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7772400" cy="1143000"/>
          </a:xfrm>
        </p:spPr>
        <p:txBody>
          <a:bodyPr/>
          <a:lstStyle/>
          <a:p>
            <a:r>
              <a:rPr lang="cs-CZ" dirty="0" smtClean="0"/>
              <a:t>Dobrý den osmičko,</a:t>
            </a:r>
            <a:br>
              <a:rPr lang="cs-CZ" dirty="0" smtClean="0"/>
            </a:br>
            <a:r>
              <a:rPr lang="cs-CZ" dirty="0" smtClean="0"/>
              <a:t>dnes jsem si pro vás připravila prezentaci na téma vodík</a:t>
            </a:r>
            <a:r>
              <a:rPr lang="cs-CZ" dirty="0" smtClean="0">
                <a:sym typeface="Wingdings" panose="05000000000000000000" pitchFamily="2" charset="2"/>
              </a:rPr>
              <a:t>.</a:t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 smtClean="0">
                <a:sym typeface="Wingdings" panose="05000000000000000000" pitchFamily="2" charset="2"/>
              </a:rPr>
              <a:t>Jak se vrátíte do školy, uděláme si pokus a vodík si vyrobíme…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385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6632"/>
            <a:ext cx="5904656" cy="720080"/>
          </a:xfrm>
          <a:prstGeom prst="rect">
            <a:avLst/>
          </a:prstGeo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Ještě něco o vodíku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052736"/>
            <a:ext cx="7772400" cy="4114800"/>
          </a:xfrm>
        </p:spPr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na počátku 2. světové války (1935 – 1938) létali mezi Evropou (Německem) a Amerikou vzducholodě naplněné vodíkem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graf-zeppelin-ii"/>
          <p:cNvPicPr>
            <a:picLocks noChangeAspect="1" noChangeArrowheads="1"/>
          </p:cNvPicPr>
          <p:nvPr/>
        </p:nvPicPr>
        <p:blipFill>
          <a:blip r:embed="rId2" cstate="print"/>
          <a:srcRect b="6121"/>
          <a:stretch>
            <a:fillRect/>
          </a:stretch>
        </p:blipFill>
        <p:spPr bwMode="auto">
          <a:xfrm>
            <a:off x="899592" y="2492896"/>
            <a:ext cx="7200800" cy="417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indenbu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délník 4"/>
          <p:cNvSpPr>
            <a:spLocks noChangeArrowheads="1"/>
          </p:cNvSpPr>
          <p:nvPr/>
        </p:nvSpPr>
        <p:spPr bwMode="auto">
          <a:xfrm>
            <a:off x="179512" y="188640"/>
            <a:ext cx="87130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charset="0"/>
              </a:rPr>
              <a:t>Vzducholoď </a:t>
            </a:r>
            <a:r>
              <a:rPr lang="cs-CZ" dirty="0" err="1">
                <a:latin typeface="Arial" charset="0"/>
              </a:rPr>
              <a:t>Hindenburg</a:t>
            </a: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 v</a:t>
            </a:r>
            <a:r>
              <a:rPr lang="cs-CZ" dirty="0">
                <a:latin typeface="Arial" charset="0"/>
              </a:rPr>
              <a:t> květnu 1937 tragicky </a:t>
            </a:r>
            <a:r>
              <a:rPr lang="cs-CZ" dirty="0" smtClean="0">
                <a:latin typeface="Arial" charset="0"/>
              </a:rPr>
              <a:t>ztroskotala před </a:t>
            </a:r>
            <a:r>
              <a:rPr lang="cs-CZ" dirty="0">
                <a:latin typeface="Arial" charset="0"/>
              </a:rPr>
              <a:t>zraky tisíců diváků. K neštěstí došlo při transatlantickém letu, kdy před přistáním ve Spojených Státech na letišti </a:t>
            </a:r>
            <a:r>
              <a:rPr lang="cs-CZ" dirty="0" err="1">
                <a:latin typeface="Arial" charset="0"/>
              </a:rPr>
              <a:t>Lakehurst</a:t>
            </a:r>
            <a:r>
              <a:rPr lang="cs-CZ" dirty="0">
                <a:latin typeface="Arial" charset="0"/>
              </a:rPr>
              <a:t>  vzplanul v zadní části lodi požár a během půl minuty celá loď </a:t>
            </a:r>
            <a:r>
              <a:rPr lang="cs-CZ" dirty="0" smtClean="0">
                <a:latin typeface="Arial" charset="0"/>
              </a:rPr>
              <a:t>shořela</a:t>
            </a:r>
            <a:r>
              <a:rPr lang="cs-CZ" dirty="0">
                <a:latin typeface="Arial" charset="0"/>
              </a:rPr>
              <a:t>. </a:t>
            </a:r>
            <a:r>
              <a:rPr lang="cs-CZ" dirty="0" smtClean="0">
                <a:latin typeface="Arial" charset="0"/>
              </a:rPr>
              <a:t>I přesto společnost  </a:t>
            </a:r>
            <a:r>
              <a:rPr lang="cs-CZ" dirty="0" err="1" smtClean="0">
                <a:latin typeface="Arial" charset="0"/>
              </a:rPr>
              <a:t>Zeppelin</a:t>
            </a:r>
            <a:r>
              <a:rPr lang="cs-CZ" dirty="0" smtClean="0">
                <a:latin typeface="Arial" charset="0"/>
              </a:rPr>
              <a:t> postavila a od roku 1938 provozovala novou vzducholoď Graf </a:t>
            </a:r>
            <a:r>
              <a:rPr lang="cs-CZ" dirty="0" err="1">
                <a:latin typeface="Arial" charset="0"/>
              </a:rPr>
              <a:t>Zepellin</a:t>
            </a: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II.</a:t>
            </a:r>
            <a:endParaRPr lang="cs-CZ" dirty="0"/>
          </a:p>
        </p:txBody>
      </p:sp>
      <p:pic>
        <p:nvPicPr>
          <p:cNvPr id="7171" name="Picture 7" descr="http://www.propertiesofmatter.si.edu/images/L20/L20_Hindenburg_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5688632" cy="413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156176" y="3140968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charset="0"/>
              </a:rPr>
              <a:t>Graf </a:t>
            </a:r>
            <a:r>
              <a:rPr lang="cs-CZ" dirty="0" err="1" smtClean="0">
                <a:latin typeface="Arial" charset="0"/>
              </a:rPr>
              <a:t>ZeppelinII</a:t>
            </a:r>
            <a:r>
              <a:rPr lang="cs-CZ" dirty="0" smtClean="0">
                <a:latin typeface="Arial" charset="0"/>
              </a:rPr>
              <a:t> měl délku 244 metrů (což je pouze o 25 metrů méně než Titanic) a průměr 41,2m. Na palubě byla restaurace a luxusní kabiny pro pasažéry.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8784976" cy="1872208"/>
          </a:xfrm>
        </p:spPr>
        <p:txBody>
          <a:bodyPr/>
          <a:lstStyle/>
          <a:p>
            <a:r>
              <a:rPr lang="cs-CZ" sz="2800" b="1" dirty="0" smtClean="0">
                <a:hlinkClick r:id="rId2"/>
              </a:rPr>
              <a:t>http://www.</a:t>
            </a:r>
            <a:r>
              <a:rPr lang="cs-CZ" sz="2800" b="1" dirty="0" err="1" smtClean="0">
                <a:hlinkClick r:id="rId2"/>
              </a:rPr>
              <a:t>youtube.com</a:t>
            </a:r>
            <a:r>
              <a:rPr lang="cs-CZ" sz="2800" b="1" dirty="0" smtClean="0">
                <a:hlinkClick r:id="rId2"/>
              </a:rPr>
              <a:t>/</a:t>
            </a:r>
            <a:r>
              <a:rPr lang="cs-CZ" sz="2800" b="1" dirty="0" err="1" smtClean="0">
                <a:hlinkClick r:id="rId2"/>
              </a:rPr>
              <a:t>watch</a:t>
            </a:r>
            <a:r>
              <a:rPr lang="cs-CZ" sz="2800" b="1" dirty="0" smtClean="0">
                <a:hlinkClick r:id="rId2"/>
              </a:rPr>
              <a:t>?v=ENZbKiE6rds</a:t>
            </a:r>
            <a:endParaRPr lang="cs-CZ" sz="2800" b="1" dirty="0" smtClean="0"/>
          </a:p>
          <a:p>
            <a:pPr>
              <a:buNone/>
            </a:pPr>
            <a:endParaRPr lang="cs-CZ" sz="900" b="1" dirty="0" smtClean="0">
              <a:latin typeface="Arial" pitchFamily="34" charset="0"/>
            </a:endParaRPr>
          </a:p>
          <a:p>
            <a:r>
              <a:rPr lang="cs-CZ" sz="2800" b="1" dirty="0" smtClean="0">
                <a:hlinkClick r:id="rId3"/>
              </a:rPr>
              <a:t>http://www.</a:t>
            </a:r>
            <a:r>
              <a:rPr lang="cs-CZ" sz="2800" b="1" dirty="0" err="1" smtClean="0">
                <a:hlinkClick r:id="rId3"/>
              </a:rPr>
              <a:t>youtube.com</a:t>
            </a:r>
            <a:r>
              <a:rPr lang="cs-CZ" sz="2800" b="1" dirty="0" smtClean="0">
                <a:hlinkClick r:id="rId3"/>
              </a:rPr>
              <a:t>/</a:t>
            </a:r>
            <a:r>
              <a:rPr lang="cs-CZ" sz="2800" b="1" dirty="0" err="1" smtClean="0">
                <a:hlinkClick r:id="rId3"/>
              </a:rPr>
              <a:t>watch</a:t>
            </a:r>
            <a:r>
              <a:rPr lang="cs-CZ" sz="2800" b="1" dirty="0" smtClean="0">
                <a:hlinkClick r:id="rId3"/>
              </a:rPr>
              <a:t>?v=CgWHbpMVQ1U</a:t>
            </a:r>
            <a:r>
              <a:rPr lang="cs-CZ" sz="2800" dirty="0" smtClean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2376264" cy="648072"/>
          </a:xfrm>
          <a:prstGeom prst="rect">
            <a:avLst/>
          </a:prstGeo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Video </a:t>
            </a:r>
            <a:endParaRPr kumimoji="0" lang="cs-CZ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52736" y="116632"/>
            <a:ext cx="5902424" cy="227112"/>
          </a:xfrm>
        </p:spPr>
        <p:txBody>
          <a:bodyPr/>
          <a:lstStyle/>
          <a:p>
            <a:r>
              <a:rPr lang="cs-CZ" sz="1600" b="1" u="sng" dirty="0" smtClean="0">
                <a:solidFill>
                  <a:schemeClr val="tx1"/>
                </a:solidFill>
              </a:rPr>
              <a:t>Zápis do sešitu:</a:t>
            </a:r>
            <a:endParaRPr lang="cs-CZ" sz="16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76672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Zde si sami udělejte zápis do sešitu, podobně jako jste tak dělali u prvku kyslík. Zápis bude obsahovat : název prvku, vlastnosti, výroba, využití a zajímavost.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085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6"/>
          <p:cNvSpPr txBox="1">
            <a:spLocks/>
          </p:cNvSpPr>
          <p:nvPr/>
        </p:nvSpPr>
        <p:spPr>
          <a:xfrm>
            <a:off x="251520" y="188640"/>
            <a:ext cx="8712968" cy="6264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lang="cs-CZ" sz="1000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hhttp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propertiesofmatter.si.edu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airship.html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http://en.wikipedia.org/wiki/File:Hindenburg_burning.jpg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http://www.komenskeho66.cz/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materialy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/chemie/WEB-  CHEMIE8/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priprvodiku.jpg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mojewiki.cz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pancel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/lib/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exe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fetch.php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?w=200&amp;media=h2o.jpg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neaktuality.cz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zahranici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prvni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-let-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nejvetsi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-vzducholodi-graf-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zeppelin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ii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uskutecnen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http://kosmonautika.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/m9text.html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http://ekzem.heureka.cz/peroxid-vodiku-3-coo-1x100ml/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http://sitemaker.umich.edu/section4group1/files/hydrogencar.jpg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http://www.h2shop.cz/index.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php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?p=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hho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_house_04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techblog.cz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/fyzika/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vyroba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anitiprotonu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-ve-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velkem.html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http://technet.idnes.cz/jak-se-vyrabi-palivo-budoucnosti-vodik-pro-auta-i-elektroniku-p6d-/tec_technika.aspx?c=A080127_234744_tec_technika_vse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zschemie.euweb.cz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vodik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/vodik5.html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http://media.novinky.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/530/195304-original1-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ivmys.jpg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kern="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kern="0" dirty="0" err="1" smtClean="0">
                <a:latin typeface="Arial" pitchFamily="34" charset="0"/>
                <a:cs typeface="Arial" pitchFamily="34" charset="0"/>
              </a:rPr>
              <a:t>predmetove.chytrak.cz</a:t>
            </a:r>
            <a:r>
              <a:rPr lang="cs-CZ" sz="1800" kern="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kern="0" dirty="0" err="1" smtClean="0">
                <a:latin typeface="Arial" pitchFamily="34" charset="0"/>
                <a:cs typeface="Arial" pitchFamily="34" charset="0"/>
              </a:rPr>
              <a:t>subory</a:t>
            </a:r>
            <a:r>
              <a:rPr lang="cs-CZ" sz="1800" kern="0" dirty="0" smtClean="0">
                <a:latin typeface="Arial" pitchFamily="34" charset="0"/>
                <a:cs typeface="Arial" pitchFamily="34" charset="0"/>
              </a:rPr>
              <a:t>/osem/</a:t>
            </a:r>
            <a:r>
              <a:rPr lang="cs-CZ" sz="1800" kern="0" dirty="0" err="1" smtClean="0">
                <a:latin typeface="Arial" pitchFamily="34" charset="0"/>
                <a:cs typeface="Arial" pitchFamily="34" charset="0"/>
              </a:rPr>
              <a:t>chemia</a:t>
            </a:r>
            <a:r>
              <a:rPr lang="cs-CZ" sz="1800" kern="0" dirty="0" smtClean="0">
                <a:latin typeface="Arial" pitchFamily="34" charset="0"/>
                <a:cs typeface="Arial" pitchFamily="34" charset="0"/>
              </a:rPr>
              <a:t>/model.</a:t>
            </a:r>
            <a:r>
              <a:rPr lang="cs-CZ" sz="1800" kern="0" dirty="0" err="1" smtClean="0">
                <a:latin typeface="Arial" pitchFamily="34" charset="0"/>
                <a:cs typeface="Arial" pitchFamily="34" charset="0"/>
              </a:rPr>
              <a:t>bmp</a:t>
            </a:r>
            <a:endParaRPr lang="cs-CZ" sz="1800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9792" y="548680"/>
            <a:ext cx="2880320" cy="1080120"/>
          </a:xfr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sz="5400" b="1" dirty="0" smtClean="0">
                <a:solidFill>
                  <a:srgbClr val="C00000"/>
                </a:solidFill>
                <a:latin typeface="Arial" charset="0"/>
              </a:rPr>
              <a:t>VODÍK</a:t>
            </a:r>
            <a:r>
              <a:rPr lang="cs-CZ" sz="5400" b="1" dirty="0" smtClean="0">
                <a:latin typeface="Arial" charset="0"/>
              </a:rPr>
              <a:t> </a:t>
            </a:r>
            <a:r>
              <a:rPr lang="cs-CZ" sz="4000" b="1" dirty="0" smtClean="0">
                <a:latin typeface="Arial" charset="0"/>
              </a:rPr>
              <a:t>     </a:t>
            </a:r>
          </a:p>
        </p:txBody>
      </p:sp>
      <p:pic>
        <p:nvPicPr>
          <p:cNvPr id="2052" name="Picture 5" descr="slu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3517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vodik-klasicky-model-ato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2664296" cy="26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1979712" y="2276872"/>
            <a:ext cx="8648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4400" b="1" baseline="-30000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1</a:t>
            </a:r>
            <a:r>
              <a:rPr lang="cs-CZ" sz="44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H</a:t>
            </a:r>
            <a:endParaRPr lang="cs-CZ" sz="4400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640763" cy="3097212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bezbarvý plyn, bez zápachu, </a:t>
            </a:r>
            <a:r>
              <a:rPr lang="cs-CZ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hořlavý</a:t>
            </a: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má </a:t>
            </a:r>
            <a:r>
              <a:rPr lang="cs-CZ" b="1" dirty="0" smtClean="0">
                <a:latin typeface="Arial" charset="0"/>
                <a:cs typeface="Arial" charset="0"/>
              </a:rPr>
              <a:t>nejmenší hustotu </a:t>
            </a:r>
            <a:r>
              <a:rPr lang="cs-CZ" dirty="0" smtClean="0">
                <a:latin typeface="Arial" charset="0"/>
                <a:cs typeface="Arial" charset="0"/>
              </a:rPr>
              <a:t>(je to „nejlehčí“ plyn),</a:t>
            </a:r>
          </a:p>
          <a:p>
            <a:pPr eaLnBrk="1" hangingPunct="1">
              <a:buFontTx/>
              <a:buNone/>
            </a:pPr>
            <a:r>
              <a:rPr lang="cs-CZ" dirty="0" smtClean="0">
                <a:latin typeface="Arial" charset="0"/>
                <a:cs typeface="Arial" charset="0"/>
              </a:rPr>
              <a:t>   je 14 krát lehčí než vzduch</a:t>
            </a: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tvoří dvouatomové molekuly H</a:t>
            </a:r>
            <a:r>
              <a:rPr lang="cs-CZ" baseline="-25000" dirty="0" smtClean="0">
                <a:latin typeface="Arial" charset="0"/>
                <a:cs typeface="Arial" charset="0"/>
              </a:rPr>
              <a:t>2</a:t>
            </a:r>
            <a:endParaRPr lang="cs-CZ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směs vodíku se vzduchem </a:t>
            </a:r>
            <a:r>
              <a:rPr lang="cs-CZ" b="1" dirty="0" smtClean="0">
                <a:latin typeface="Arial" charset="0"/>
                <a:cs typeface="Arial" charset="0"/>
              </a:rPr>
              <a:t>je výbušná !</a:t>
            </a:r>
          </a:p>
        </p:txBody>
      </p:sp>
      <p:pic>
        <p:nvPicPr>
          <p:cNvPr id="4" name="Picture 11" descr="http://www.predmetove.chytrak.cz/subory/osem/chemia/mode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81128"/>
            <a:ext cx="2784309" cy="2088232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3240360" cy="720080"/>
          </a:xfrm>
          <a:prstGeom prst="rect">
            <a:avLst/>
          </a:prstGeo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Vlastnosti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</a:p>
        </p:txBody>
      </p:sp>
      <p:pic>
        <p:nvPicPr>
          <p:cNvPr id="10244" name="Picture 4" descr="http://www.komenskeho66.cz/materialy/chemie/WEB-CHEMIE8/obrazky/vod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612138"/>
            <a:ext cx="249098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2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204864"/>
            <a:ext cx="13985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9" y="1196752"/>
            <a:ext cx="8136904" cy="3744416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volný </a:t>
            </a:r>
            <a:r>
              <a:rPr lang="cs-CZ" b="1" dirty="0" smtClean="0">
                <a:latin typeface="Arial" charset="0"/>
                <a:cs typeface="Arial" charset="0"/>
              </a:rPr>
              <a:t>H</a:t>
            </a:r>
            <a:r>
              <a:rPr lang="cs-CZ" dirty="0" smtClean="0">
                <a:latin typeface="Arial" charset="0"/>
                <a:cs typeface="Arial" charset="0"/>
              </a:rPr>
              <a:t> je ve vysokých sférách atmosféry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většinou tvoří sloučeniny s jinými prvky </a:t>
            </a:r>
          </a:p>
          <a:p>
            <a:pPr eaLnBrk="1" hangingPunct="1">
              <a:buFontTx/>
              <a:buNone/>
            </a:pPr>
            <a:r>
              <a:rPr lang="cs-CZ" dirty="0" smtClean="0">
                <a:latin typeface="Arial" charset="0"/>
                <a:cs typeface="Arial" charset="0"/>
              </a:rPr>
              <a:t>   (voda, kyseliny, hydroxidy, ropa,…)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je základním stavebním</a:t>
            </a:r>
          </a:p>
          <a:p>
            <a:pPr eaLnBrk="1" hangingPunct="1">
              <a:buNone/>
            </a:pPr>
            <a:r>
              <a:rPr lang="cs-CZ" dirty="0" smtClean="0">
                <a:latin typeface="Arial" charset="0"/>
                <a:cs typeface="Arial" charset="0"/>
              </a:rPr>
              <a:t>   prvkem celého vesmíru</a:t>
            </a:r>
          </a:p>
          <a:p>
            <a:pPr eaLnBrk="1" hangingPunct="1">
              <a:buNone/>
            </a:pPr>
            <a:r>
              <a:rPr lang="cs-CZ" dirty="0" smtClean="0">
                <a:latin typeface="Arial" charset="0"/>
                <a:cs typeface="Arial" charset="0"/>
              </a:rPr>
              <a:t>   (Slunce, hvězdy)</a:t>
            </a:r>
          </a:p>
          <a:p>
            <a:pPr eaLnBrk="1" hangingPunct="1"/>
            <a:r>
              <a:rPr lang="cs-CZ" dirty="0">
                <a:latin typeface="Arial" charset="0"/>
                <a:cs typeface="Arial" charset="0"/>
              </a:rPr>
              <a:t>n</a:t>
            </a:r>
            <a:r>
              <a:rPr lang="cs-CZ" dirty="0" smtClean="0">
                <a:latin typeface="Arial" charset="0"/>
                <a:cs typeface="Arial" charset="0"/>
              </a:rPr>
              <a:t>ejrozšířenější prvek lidského těla</a:t>
            </a:r>
          </a:p>
          <a:p>
            <a:pPr eaLnBrk="1" hangingPunct="1"/>
            <a:r>
              <a:rPr lang="cs-CZ" altLang="cs-CZ" b="1" dirty="0">
                <a:solidFill>
                  <a:srgbClr val="FFFF00"/>
                </a:solidFill>
              </a:rPr>
              <a:t>3 izotopy: </a:t>
            </a:r>
            <a:r>
              <a:rPr lang="cs-CZ" altLang="cs-CZ" b="1" baseline="30000" dirty="0">
                <a:solidFill>
                  <a:srgbClr val="FFFF00"/>
                </a:solidFill>
              </a:rPr>
              <a:t>1</a:t>
            </a:r>
            <a:r>
              <a:rPr lang="cs-CZ" altLang="cs-CZ" b="1" dirty="0">
                <a:solidFill>
                  <a:srgbClr val="FFFF00"/>
                </a:solidFill>
              </a:rPr>
              <a:t>H, </a:t>
            </a:r>
            <a:r>
              <a:rPr lang="cs-CZ" altLang="cs-CZ" b="1" baseline="30000" dirty="0">
                <a:solidFill>
                  <a:srgbClr val="FFFF00"/>
                </a:solidFill>
              </a:rPr>
              <a:t>2</a:t>
            </a:r>
            <a:r>
              <a:rPr lang="cs-CZ" altLang="cs-CZ" b="1" dirty="0">
                <a:solidFill>
                  <a:srgbClr val="FFFF00"/>
                </a:solidFill>
              </a:rPr>
              <a:t>H, </a:t>
            </a:r>
            <a:r>
              <a:rPr lang="cs-CZ" altLang="cs-CZ" b="1" baseline="30000" dirty="0">
                <a:solidFill>
                  <a:srgbClr val="FFFF00"/>
                </a:solidFill>
              </a:rPr>
              <a:t>3</a:t>
            </a:r>
            <a:r>
              <a:rPr lang="cs-CZ" altLang="cs-CZ" b="1" dirty="0">
                <a:solidFill>
                  <a:srgbClr val="FFFF00"/>
                </a:solidFill>
              </a:rPr>
              <a:t>H ( </a:t>
            </a:r>
            <a:r>
              <a:rPr lang="cs-CZ" altLang="cs-CZ" b="1" dirty="0" err="1">
                <a:solidFill>
                  <a:srgbClr val="FFFF00"/>
                </a:solidFill>
              </a:rPr>
              <a:t>protium</a:t>
            </a:r>
            <a:r>
              <a:rPr lang="cs-CZ" altLang="cs-CZ" b="1" dirty="0">
                <a:solidFill>
                  <a:srgbClr val="FFFF00"/>
                </a:solidFill>
              </a:rPr>
              <a:t>, </a:t>
            </a:r>
            <a:endParaRPr lang="cs-CZ" altLang="cs-CZ" b="1" dirty="0" smtClean="0">
              <a:solidFill>
                <a:srgbClr val="FFFF00"/>
              </a:solidFill>
            </a:endParaRPr>
          </a:p>
          <a:p>
            <a:pPr marL="0" indent="0" eaLnBrk="1" hangingPunct="1">
              <a:buNone/>
            </a:pPr>
            <a:r>
              <a:rPr lang="cs-CZ" altLang="cs-CZ" b="1" dirty="0" smtClean="0">
                <a:solidFill>
                  <a:srgbClr val="FFFF00"/>
                </a:solidFill>
              </a:rPr>
              <a:t>deuterium</a:t>
            </a:r>
            <a:r>
              <a:rPr lang="cs-CZ" altLang="cs-CZ" b="1" dirty="0">
                <a:solidFill>
                  <a:srgbClr val="FFFF00"/>
                </a:solidFill>
              </a:rPr>
              <a:t>, tritium)</a:t>
            </a:r>
          </a:p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</p:txBody>
      </p:sp>
      <p:pic>
        <p:nvPicPr>
          <p:cNvPr id="3076" name="Picture 7" descr="http://media.novinky.cz/530/195304-original1-ivm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639" y="5229200"/>
            <a:ext cx="2993155" cy="170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2664296" cy="720080"/>
          </a:xfrm>
          <a:prstGeom prst="rect">
            <a:avLst/>
          </a:prstGeo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Výskyt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</a:rPr>
              <a:t>Izotop = atomy téhož prvku se stejným počtem protonů, ale jiným počtem neutronů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b="1" baseline="-25000" dirty="0" smtClean="0">
              <a:solidFill>
                <a:srgbClr val="FFFF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cs-CZ" altLang="cs-CZ" dirty="0" smtClean="0"/>
          </a:p>
        </p:txBody>
      </p:sp>
      <p:pic>
        <p:nvPicPr>
          <p:cNvPr id="512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76475"/>
            <a:ext cx="6865937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5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rsik\Desktop\nep.jpg"/>
          <p:cNvPicPr>
            <a:picLocks noChangeAspect="1" noChangeArrowheads="1"/>
          </p:cNvPicPr>
          <p:nvPr/>
        </p:nvPicPr>
        <p:blipFill>
          <a:blip r:embed="rId2" cstate="print"/>
          <a:srcRect t="12543" b="10034"/>
          <a:stretch>
            <a:fillRect/>
          </a:stretch>
        </p:blipFill>
        <p:spPr bwMode="auto">
          <a:xfrm>
            <a:off x="683568" y="1700809"/>
            <a:ext cx="6147372" cy="79208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96300" cy="4114800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reakce zinku s kyselinou chlorovodíkovou </a:t>
            </a:r>
          </a:p>
          <a:p>
            <a:pPr eaLnBrk="1" hangingPunct="1">
              <a:buFontTx/>
              <a:buNone/>
            </a:pPr>
            <a:r>
              <a:rPr lang="cs-CZ" dirty="0" smtClean="0">
                <a:latin typeface="Arial" charset="0"/>
                <a:cs typeface="Arial" charset="0"/>
              </a:rPr>
              <a:t>         </a:t>
            </a:r>
          </a:p>
          <a:p>
            <a:pPr eaLnBrk="1" hangingPunct="1">
              <a:buFontTx/>
              <a:buNone/>
            </a:pPr>
            <a:endParaRPr lang="cs-CZ" sz="8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cs-CZ" sz="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elektrolýza vody</a:t>
            </a:r>
          </a:p>
          <a:p>
            <a:pPr eaLnBrk="1" hangingPunct="1">
              <a:buNone/>
            </a:pPr>
            <a:endParaRPr lang="cs-CZ" dirty="0" smtClean="0">
              <a:latin typeface="Arial" charset="0"/>
              <a:cs typeface="Arial" charset="0"/>
            </a:endParaRPr>
          </a:p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cs-CZ" dirty="0" smtClean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cs-CZ" sz="24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průmyslově se vyrábí ze zemního plynu</a:t>
            </a:r>
          </a:p>
        </p:txBody>
      </p:sp>
      <p:pic>
        <p:nvPicPr>
          <p:cNvPr id="9221" name="Picture 5" descr="http://www.komenskeho66.cz/materialy/chemie/WEB-CHEMIE8/obrazky/priprvodi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3240360" cy="287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188640"/>
            <a:ext cx="5256584" cy="720080"/>
          </a:xfrm>
          <a:prstGeom prst="rect">
            <a:avLst/>
          </a:prstGeo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P</a:t>
            </a:r>
            <a:r>
              <a:rPr kumimoji="0" lang="cs-CZ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říprava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, výroba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</a:p>
        </p:txBody>
      </p:sp>
      <p:sp>
        <p:nvSpPr>
          <p:cNvPr id="9" name="Elipsa 8"/>
          <p:cNvSpPr/>
          <p:nvPr/>
        </p:nvSpPr>
        <p:spPr>
          <a:xfrm>
            <a:off x="6012160" y="1700808"/>
            <a:ext cx="792088" cy="864096"/>
          </a:xfrm>
          <a:prstGeom prst="ellipse">
            <a:avLst/>
          </a:prstGeom>
          <a:solidFill>
            <a:srgbClr val="FF5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9" name="Picture 3" descr="http://i.idnes.cz/08/013/cl/VSE20b4fe_VSE20b1e1_3_elektroly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3124200" cy="2343151"/>
          </a:xfrm>
          <a:prstGeom prst="rect">
            <a:avLst/>
          </a:prstGeom>
          <a:noFill/>
        </p:spPr>
      </p:pic>
      <p:sp>
        <p:nvSpPr>
          <p:cNvPr id="11" name="Elipsa 10"/>
          <p:cNvSpPr/>
          <p:nvPr/>
        </p:nvSpPr>
        <p:spPr>
          <a:xfrm>
            <a:off x="1907704" y="3284984"/>
            <a:ext cx="648072" cy="648072"/>
          </a:xfrm>
          <a:prstGeom prst="ellipse">
            <a:avLst/>
          </a:prstGeom>
          <a:solidFill>
            <a:srgbClr val="FF5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4744"/>
            <a:ext cx="9036496" cy="374441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latin typeface="Arial" charset="0"/>
                <a:cs typeface="Arial" charset="0"/>
              </a:rPr>
              <a:t>spolu s kyslíkem ke </a:t>
            </a:r>
            <a:r>
              <a:rPr lang="cs-CZ" sz="2800" b="1" dirty="0" smtClean="0">
                <a:latin typeface="Arial" charset="0"/>
                <a:cs typeface="Arial" charset="0"/>
              </a:rPr>
              <a:t>svařování a řezání kovů </a:t>
            </a:r>
            <a:r>
              <a:rPr lang="cs-CZ" sz="2800" dirty="0" smtClean="0">
                <a:latin typeface="Arial" charset="0"/>
                <a:cs typeface="Arial" charset="0"/>
              </a:rPr>
              <a:t>               (plamen asi 3000°C )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latin typeface="Arial" charset="0"/>
                <a:cs typeface="Arial" charset="0"/>
              </a:rPr>
              <a:t>jako surovina pro výrobu čpavku, kyseliny chlorovodíkové,rostlinných tuků,…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latin typeface="Arial" charset="0"/>
                <a:cs typeface="Arial" charset="0"/>
              </a:rPr>
              <a:t>kapalný vodík spolu s kyslíkem jako </a:t>
            </a:r>
            <a:r>
              <a:rPr lang="cs-CZ" sz="2800" b="1" dirty="0" smtClean="0">
                <a:latin typeface="Arial" charset="0"/>
                <a:cs typeface="Arial" charset="0"/>
              </a:rPr>
              <a:t>raketové palivo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dirty="0" smtClean="0">
                <a:latin typeface="Arial" charset="0"/>
                <a:cs typeface="Arial" charset="0"/>
              </a:rPr>
              <a:t>zdroj energie </a:t>
            </a:r>
            <a:r>
              <a:rPr lang="cs-CZ" sz="2800" dirty="0" smtClean="0">
                <a:latin typeface="Arial" charset="0"/>
                <a:cs typeface="Arial" charset="0"/>
              </a:rPr>
              <a:t>(palivo budoucnosti – automobily, letadla) </a:t>
            </a:r>
          </a:p>
          <a:p>
            <a:pPr>
              <a:spcBef>
                <a:spcPts val="0"/>
              </a:spcBef>
            </a:pPr>
            <a:r>
              <a:rPr lang="cs-CZ" sz="2800" b="1" dirty="0" smtClean="0">
                <a:latin typeface="Arial" charset="0"/>
                <a:cs typeface="Arial" charset="0"/>
              </a:rPr>
              <a:t>přeprava: </a:t>
            </a:r>
            <a:r>
              <a:rPr lang="cs-CZ" sz="2800" dirty="0" smtClean="0">
                <a:latin typeface="Arial" charset="0"/>
                <a:cs typeface="Arial" charset="0"/>
              </a:rPr>
              <a:t>stlačený v ocelových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  <a:cs typeface="Arial" charset="0"/>
              </a:rPr>
              <a:t>    lahvích s 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červeným pruhem</a:t>
            </a:r>
            <a:endParaRPr lang="cs-CZ" sz="2800" dirty="0" smtClean="0">
              <a:latin typeface="Arial" charset="0"/>
              <a:cs typeface="Arial" charset="0"/>
            </a:endParaRPr>
          </a:p>
        </p:txBody>
      </p:sp>
      <p:pic>
        <p:nvPicPr>
          <p:cNvPr id="4098" name="Picture 2" descr="http://www.h2shop.cz/images/lahveskl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869160"/>
            <a:ext cx="2881197" cy="1860301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188640"/>
            <a:ext cx="3024336" cy="720080"/>
          </a:xfrm>
          <a:prstGeom prst="rect">
            <a:avLst/>
          </a:prstGeo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Použití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</a:p>
        </p:txBody>
      </p:sp>
      <p:pic>
        <p:nvPicPr>
          <p:cNvPr id="9" name="Picture 4" descr="http://www.drkulichpharma.cz/fotky3501/fotos/s00559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332656"/>
            <a:ext cx="787942" cy="1899592"/>
          </a:xfrm>
          <a:prstGeom prst="rect">
            <a:avLst/>
          </a:prstGeom>
          <a:noFill/>
        </p:spPr>
      </p:pic>
      <p:pic>
        <p:nvPicPr>
          <p:cNvPr id="10" name="Picture 2" descr="http://kosmonautika.cz/images/mercury9/startmercury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73016"/>
            <a:ext cx="2520280" cy="3151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ydrogencar%20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8497887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age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3"/>
            <a:ext cx="6732240" cy="685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804248" y="260648"/>
            <a:ext cx="22322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latin typeface="Arial" pitchFamily="34" charset="0"/>
                <a:cs typeface="Arial" pitchFamily="34" charset="0"/>
              </a:rPr>
              <a:t>Externí palivové nádrže raketoplánu Atlantis jsou naplněné směsí kapalného vodíku a kapalného kyslíku.</a:t>
            </a:r>
          </a:p>
          <a:p>
            <a:endParaRPr lang="cs-CZ" i="1" dirty="0">
              <a:latin typeface="Arial" pitchFamily="34" charset="0"/>
              <a:cs typeface="Arial" pitchFamily="34" charset="0"/>
            </a:endParaRPr>
          </a:p>
          <a:p>
            <a:r>
              <a:rPr lang="cs-CZ" i="1" dirty="0" smtClean="0">
                <a:latin typeface="Arial" pitchFamily="34" charset="0"/>
                <a:cs typeface="Arial" pitchFamily="34" charset="0"/>
              </a:rPr>
              <a:t>V interních nádržích je raketové palivo hydrazin.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lastní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223</Words>
  <Application>Microsoft Office PowerPoint</Application>
  <PresentationFormat>Předvádění na obrazovce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Výchozí návrh</vt:lpstr>
      <vt:lpstr>Dobrý den osmičko, dnes jsem si pro vás připravila prezentaci na téma vodík. Jak se vrátíte do školy, uděláme si pokus a vodík si vyrobíme…</vt:lpstr>
      <vt:lpstr>VODÍK      </vt:lpstr>
      <vt:lpstr>Prezentace aplikace PowerPoint</vt:lpstr>
      <vt:lpstr>Prezentace aplikace PowerPoint</vt:lpstr>
      <vt:lpstr>Izotop = atomy téhož prvku se stejným počtem protonů, ale jiným počtem neutronů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Zápis do sešitu: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Lada Pospíšilová</cp:lastModifiedBy>
  <cp:revision>28</cp:revision>
  <dcterms:created xsi:type="dcterms:W3CDTF">1601-01-01T00:00:00Z</dcterms:created>
  <dcterms:modified xsi:type="dcterms:W3CDTF">2021-02-02T15:06:54Z</dcterms:modified>
</cp:coreProperties>
</file>