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5" r:id="rId11"/>
    <p:sldId id="276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AA8"/>
    <a:srgbClr val="B24E91"/>
    <a:srgbClr val="B947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7BFC060-41D8-4308-9ED8-3EC783E4D96D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ED1058C-71B2-4A40-A32C-CE9FFE6ED6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4n2jw97qHg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U4xW79ASsg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92D050"/>
                </a:solidFill>
              </a:rPr>
              <a:t>Pěkný den „osmáci“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Dnes jsem si pro vás připravila prezentaci o </a:t>
            </a:r>
            <a:r>
              <a:rPr lang="cs-CZ" dirty="0" smtClean="0">
                <a:solidFill>
                  <a:srgbClr val="92D050"/>
                </a:solidFill>
              </a:rPr>
              <a:t>ploutvonožcích. </a:t>
            </a:r>
            <a:r>
              <a:rPr lang="cs-CZ" dirty="0" smtClean="0"/>
              <a:t>Doufám, že se vám bude líbit, hlavně ty videa co jsou součástí. Nezapomeňte si na konci </a:t>
            </a:r>
            <a:r>
              <a:rPr lang="cs-CZ" dirty="0" smtClean="0">
                <a:solidFill>
                  <a:srgbClr val="FF0000"/>
                </a:solidFill>
              </a:rPr>
              <a:t>udělat zápis do sešitu!!!!!</a:t>
            </a:r>
          </a:p>
          <a:p>
            <a:pPr marL="0" indent="0">
              <a:buNone/>
            </a:pPr>
            <a:r>
              <a:rPr lang="cs-CZ" dirty="0" smtClean="0"/>
              <a:t> Úkol na příště: zopakujte si učivo o </a:t>
            </a:r>
            <a:r>
              <a:rPr lang="cs-CZ" dirty="0" smtClean="0">
                <a:solidFill>
                  <a:srgbClr val="7030A0"/>
                </a:solidFill>
              </a:rPr>
              <a:t>šelmách, </a:t>
            </a:r>
            <a:r>
              <a:rPr lang="cs-CZ" dirty="0" smtClean="0"/>
              <a:t>nachystám vám </a:t>
            </a:r>
            <a:r>
              <a:rPr lang="cs-CZ" dirty="0" smtClean="0">
                <a:solidFill>
                  <a:srgbClr val="FF0000"/>
                </a:solidFill>
              </a:rPr>
              <a:t>prověrku!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72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 mrož</a:t>
            </a:r>
          </a:p>
          <a:p>
            <a:endParaRPr lang="cs-CZ" sz="2400" dirty="0" smtClean="0"/>
          </a:p>
          <a:p>
            <a:r>
              <a:rPr lang="cs-CZ" sz="2400" dirty="0" smtClean="0"/>
              <a:t> tuleň</a:t>
            </a:r>
          </a:p>
          <a:p>
            <a:endParaRPr lang="cs-CZ" sz="2400" dirty="0" smtClean="0"/>
          </a:p>
          <a:p>
            <a:r>
              <a:rPr lang="cs-CZ" sz="2400" dirty="0" smtClean="0"/>
              <a:t> rypouš</a:t>
            </a:r>
          </a:p>
          <a:p>
            <a:endParaRPr lang="cs-CZ" sz="2400" dirty="0" smtClean="0"/>
          </a:p>
          <a:p>
            <a:r>
              <a:rPr lang="cs-CZ" sz="2400" dirty="0" smtClean="0"/>
              <a:t> lachtan</a:t>
            </a:r>
          </a:p>
          <a:p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tuleň obecn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013176"/>
            <a:ext cx="2279895" cy="1345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Soubor:Noaa-walrus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04664"/>
            <a:ext cx="2232248" cy="16741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4" descr="Soubor:Zalophus californianus wollebae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908720"/>
            <a:ext cx="2134752" cy="1551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Soubor:Mirounga leonina ma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140968"/>
            <a:ext cx="2410010" cy="16388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1" name="Přímá spojovací šipka 10"/>
          <p:cNvCxnSpPr/>
          <p:nvPr/>
        </p:nvCxnSpPr>
        <p:spPr>
          <a:xfrm flipV="1">
            <a:off x="1691680" y="2204864"/>
            <a:ext cx="936104" cy="86409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1763688" y="3861048"/>
            <a:ext cx="2808312" cy="108012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V="1">
            <a:off x="1907704" y="3789040"/>
            <a:ext cx="4176464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V="1">
            <a:off x="1979712" y="2636912"/>
            <a:ext cx="3816424" cy="266429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075240" cy="367152"/>
          </a:xfrm>
        </p:spPr>
        <p:txBody>
          <a:bodyPr>
            <a:normAutofit/>
          </a:bodyPr>
          <a:lstStyle/>
          <a:p>
            <a:pPr algn="l"/>
            <a:r>
              <a:rPr lang="cs-CZ" sz="1400" dirty="0" smtClean="0">
                <a:solidFill>
                  <a:srgbClr val="92D050"/>
                </a:solidFill>
              </a:rPr>
              <a:t>Zápis do sešitu</a:t>
            </a:r>
            <a:endParaRPr lang="cs-CZ" sz="1400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592" y="764704"/>
            <a:ext cx="9046927" cy="590465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sz="4000" b="1" u="sng" dirty="0" smtClean="0">
                <a:solidFill>
                  <a:srgbClr val="7030A0"/>
                </a:solidFill>
                <a:latin typeface="Arial Black" pitchFamily="34" charset="0"/>
              </a:rPr>
              <a:t>Ploutvonožci</a:t>
            </a:r>
          </a:p>
          <a:p>
            <a:pPr marL="0" indent="0">
              <a:buNone/>
            </a:pPr>
            <a:r>
              <a:rPr lang="cs-CZ" dirty="0"/>
              <a:t>Charakteristické </a:t>
            </a:r>
            <a:r>
              <a:rPr lang="cs-CZ" dirty="0" smtClean="0"/>
              <a:t>znaky: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vodní šelmy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>
                <a:solidFill>
                  <a:srgbClr val="92D050"/>
                </a:solidFill>
              </a:rPr>
              <a:t>- tělo: </a:t>
            </a:r>
            <a:r>
              <a:rPr lang="cs-CZ" b="1" dirty="0"/>
              <a:t>přizpůsobené lovu ve </a:t>
            </a:r>
            <a:r>
              <a:rPr lang="cs-CZ" b="1" dirty="0" smtClean="0"/>
              <a:t>vodě (přední </a:t>
            </a:r>
            <a:r>
              <a:rPr lang="cs-CZ" b="1" dirty="0"/>
              <a:t>končetiny  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ploutve, zadní </a:t>
            </a:r>
            <a:r>
              <a:rPr lang="cs-CZ" b="1" dirty="0"/>
              <a:t>končetiny – fungují jako ocasní </a:t>
            </a:r>
            <a:r>
              <a:rPr lang="cs-CZ" b="1" dirty="0" smtClean="0"/>
              <a:t> 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ploutev), podkožní tuk, uzavíratelné </a:t>
            </a:r>
            <a:r>
              <a:rPr lang="cs-CZ" b="1" dirty="0"/>
              <a:t>nozdry a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zvukovody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- na </a:t>
            </a:r>
            <a:r>
              <a:rPr lang="cs-CZ" b="1" dirty="0"/>
              <a:t>souši: páření, porod, kojení a krmení mláďat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Výskyt: </a:t>
            </a:r>
            <a:endParaRPr lang="cs-CZ" b="1" dirty="0">
              <a:solidFill>
                <a:srgbClr val="92D050"/>
              </a:solidFill>
            </a:endParaRPr>
          </a:p>
          <a:p>
            <a:pPr>
              <a:buFontTx/>
              <a:buChar char="-"/>
            </a:pPr>
            <a:r>
              <a:rPr lang="cs-CZ" b="1" dirty="0" smtClean="0"/>
              <a:t>nejčastěji </a:t>
            </a:r>
            <a:r>
              <a:rPr lang="cs-CZ" b="1" dirty="0"/>
              <a:t>v arktickém a mírném podnebném </a:t>
            </a:r>
            <a:r>
              <a:rPr lang="cs-CZ" b="1" dirty="0" smtClean="0"/>
              <a:t>pásu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Výživa</a:t>
            </a:r>
          </a:p>
          <a:p>
            <a:pPr marL="0" indent="0">
              <a:buNone/>
            </a:pPr>
            <a:r>
              <a:rPr lang="cs-CZ" b="1" dirty="0"/>
              <a:t>- masožravci</a:t>
            </a:r>
          </a:p>
          <a:p>
            <a:pPr>
              <a:buFontTx/>
              <a:buChar char="-"/>
            </a:pPr>
            <a:r>
              <a:rPr lang="cs-CZ" b="1" dirty="0" smtClean="0"/>
              <a:t>potrava</a:t>
            </a:r>
            <a:r>
              <a:rPr lang="cs-CZ" b="1" dirty="0"/>
              <a:t>: hlavně ryby, </a:t>
            </a:r>
            <a:r>
              <a:rPr lang="cs-CZ" b="1" dirty="0" smtClean="0"/>
              <a:t>hlavonožci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Zástupci: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(vypiš si zajímavosti k zástupcům pomocí učebnice, nebo prezentace)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92D050"/>
                </a:solidFill>
              </a:rPr>
              <a:t>Tuleň: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92D050"/>
                </a:solidFill>
              </a:rPr>
              <a:t>Lachtan</a:t>
            </a:r>
            <a:r>
              <a:rPr lang="cs-CZ" b="1" dirty="0" smtClean="0">
                <a:solidFill>
                  <a:srgbClr val="92D050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92D050"/>
                </a:solidFill>
              </a:rPr>
              <a:t>Mrož:</a:t>
            </a:r>
          </a:p>
          <a:p>
            <a:pPr marL="0" indent="0">
              <a:buNone/>
            </a:pPr>
            <a:r>
              <a:rPr lang="cs-CZ" b="1" u="sng" dirty="0">
                <a:solidFill>
                  <a:srgbClr val="92D050"/>
                </a:solidFill>
              </a:rPr>
              <a:t>Rypouš </a:t>
            </a:r>
            <a:r>
              <a:rPr lang="cs-CZ" b="1" u="sng" dirty="0" smtClean="0">
                <a:solidFill>
                  <a:srgbClr val="92D050"/>
                </a:solidFill>
              </a:rPr>
              <a:t>sloní:</a:t>
            </a:r>
            <a:endParaRPr lang="cs-CZ" b="1" u="sng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b="1" u="sng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9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Zdroje a citace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Obr 1: AUTOR NEUVEDEN. </a:t>
            </a:r>
            <a:r>
              <a:rPr lang="cs-CZ" sz="1800" i="1" dirty="0" err="1" smtClean="0"/>
              <a:t>webz.cz</a:t>
            </a:r>
            <a:r>
              <a:rPr lang="cs-CZ" sz="1800" dirty="0" smtClean="0"/>
              <a:t> [online]. [cit. 9.12.2012]. Dostupný na WWW: http://tuleniaspol.webz.cz/zivot.htm</a:t>
            </a:r>
          </a:p>
          <a:p>
            <a:endParaRPr lang="cs-CZ" sz="1800" dirty="0" smtClean="0"/>
          </a:p>
          <a:p>
            <a:r>
              <a:rPr lang="cs-CZ" sz="1800" dirty="0" smtClean="0"/>
              <a:t>Obr 2: FIGUERAS, </a:t>
            </a:r>
            <a:r>
              <a:rPr lang="cs-CZ" sz="1800" dirty="0" err="1" smtClean="0"/>
              <a:t>Marc</a:t>
            </a:r>
            <a:r>
              <a:rPr lang="cs-CZ" sz="1800" dirty="0" smtClean="0"/>
              <a:t>. </a:t>
            </a:r>
            <a:r>
              <a:rPr lang="cs-CZ" sz="1800" i="1" dirty="0" err="1" smtClean="0"/>
              <a:t>Wikipedia.cz</a:t>
            </a:r>
            <a:r>
              <a:rPr lang="cs-CZ" sz="1800" dirty="0" smtClean="0"/>
              <a:t> [online]. [cit. 9.12.2012]. Dostupný na WWW: http://cs.wikipedia.org/wiki/Soubor:Zalophus_californianus_wollebaeki.JPG</a:t>
            </a:r>
          </a:p>
          <a:p>
            <a:endParaRPr lang="cs-CZ" sz="1800" dirty="0" smtClean="0"/>
          </a:p>
          <a:p>
            <a:r>
              <a:rPr lang="cs-CZ" sz="1800" dirty="0" smtClean="0"/>
              <a:t>Obr 3: CHRISTMAN, </a:t>
            </a:r>
            <a:r>
              <a:rPr lang="cs-CZ" sz="1800" dirty="0" err="1" smtClean="0"/>
              <a:t>Budd</a:t>
            </a:r>
            <a:r>
              <a:rPr lang="cs-CZ" sz="1800" dirty="0" smtClean="0"/>
              <a:t>. </a:t>
            </a:r>
            <a:r>
              <a:rPr lang="cs-CZ" sz="1800" i="1" dirty="0" err="1" smtClean="0"/>
              <a:t>Wikipedia.cz</a:t>
            </a:r>
            <a:r>
              <a:rPr lang="cs-CZ" sz="1800" dirty="0" smtClean="0"/>
              <a:t> [online]. [cit. 13.2.2013]. Dostupný na WWW: http://cs.wikipedia.org/wiki/Soubor:Noaa-walrus22.jpg</a:t>
            </a:r>
          </a:p>
          <a:p>
            <a:endParaRPr lang="cs-CZ" sz="1800" dirty="0" smtClean="0"/>
          </a:p>
          <a:p>
            <a:r>
              <a:rPr lang="cs-CZ" sz="1800" dirty="0" smtClean="0"/>
              <a:t>Obr 4: NAVEZ, B.. </a:t>
            </a:r>
            <a:r>
              <a:rPr lang="cs-CZ" sz="1800" i="1" dirty="0" err="1" smtClean="0"/>
              <a:t>Wikipedia.cz</a:t>
            </a:r>
            <a:r>
              <a:rPr lang="cs-CZ" sz="1800" dirty="0" smtClean="0"/>
              <a:t> [online]. [cit. 9.12.2012]. Dostupný na WWW: http://cs.wikipedia.org/wiki/Soubor:Mirounga_leonina_male.JPG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Soubor:Noaa-walrus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5221134" cy="44654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4" descr="Soubor:Zalophus californianus wollebae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50913"/>
            <a:ext cx="3851920" cy="2807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tuleň obecný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665186"/>
            <a:ext cx="4719574" cy="27845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153583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                   </a:t>
            </a:r>
            <a:r>
              <a:rPr lang="cs-CZ" sz="6000" b="1" dirty="0" smtClean="0">
                <a:solidFill>
                  <a:srgbClr val="C63AA8"/>
                </a:solidFill>
                <a:latin typeface="Arial Black" pitchFamily="34" charset="0"/>
              </a:rPr>
              <a:t>Ploutvonožci</a:t>
            </a:r>
            <a:endParaRPr lang="cs-CZ" sz="6000" b="1" dirty="0">
              <a:solidFill>
                <a:srgbClr val="C63AA8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Charakteristické znaky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- vodní šelmy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- tělo: přizpůsobené lovu ve vodě</a:t>
            </a:r>
          </a:p>
          <a:p>
            <a:r>
              <a:rPr lang="cs-CZ" sz="2400" b="1" dirty="0" smtClean="0"/>
              <a:t>           přední končetiny – ploutve</a:t>
            </a:r>
          </a:p>
          <a:p>
            <a:r>
              <a:rPr lang="cs-CZ" sz="2400" b="1" dirty="0" smtClean="0"/>
              <a:t>           zadní končetiny – fungují jako ocasní ploutev</a:t>
            </a:r>
          </a:p>
          <a:p>
            <a:r>
              <a:rPr lang="cs-CZ" sz="2400" b="1" dirty="0" smtClean="0"/>
              <a:t>           podkožní tuk</a:t>
            </a:r>
          </a:p>
          <a:p>
            <a:r>
              <a:rPr lang="cs-CZ" sz="2400" b="1" dirty="0" smtClean="0"/>
              <a:t>           uzavíratelné nozdry a zvukovody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- na souši: páření, porod, kojení a krmení mláďat</a:t>
            </a:r>
            <a:endParaRPr lang="cs-CZ" sz="2400" b="1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Výskyt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2870" y="776008"/>
            <a:ext cx="8229600" cy="4526280"/>
          </a:xfrm>
        </p:spPr>
        <p:txBody>
          <a:bodyPr>
            <a:normAutofit/>
          </a:bodyPr>
          <a:lstStyle/>
          <a:p>
            <a:endParaRPr lang="cs-CZ" sz="2400" b="1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 </a:t>
            </a:r>
            <a:r>
              <a:rPr lang="cs-CZ" sz="2400" b="1" dirty="0" smtClean="0"/>
              <a:t>nejčastěji v arktickém a mírném podnebném pásu</a:t>
            </a:r>
            <a:endParaRPr lang="cs-CZ" sz="2400" b="1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Images Gratuites : paysage, du froid, la glace, glacier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200544"/>
            <a:ext cx="6156176" cy="3893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Obživa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- masožravci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- potrava: hlavně ryby, hlavonožci</a:t>
            </a:r>
            <a:endParaRPr lang="cs-CZ" sz="2400" b="1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2924944"/>
            <a:ext cx="5432460" cy="3615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2863"/>
            <a:ext cx="8229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92D050"/>
                </a:solidFill>
              </a:rPr>
              <a:t>Zástupci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84864"/>
            <a:ext cx="8229600" cy="4526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u="sng" dirty="0" smtClean="0">
                <a:solidFill>
                  <a:srgbClr val="92D050"/>
                </a:solidFill>
              </a:rPr>
              <a:t>Tuleň</a:t>
            </a:r>
            <a:endParaRPr lang="cs-CZ" sz="2400" b="1" dirty="0" smtClean="0"/>
          </a:p>
          <a:p>
            <a:endParaRPr lang="cs-CZ" sz="2400" b="1" u="sng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400" b="1" dirty="0" smtClean="0"/>
              <a:t>- z ploutvonožců nejvíce přizpůsoben životu ve vodě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- ve vodě: i </a:t>
            </a:r>
            <a:r>
              <a:rPr lang="cs-CZ" sz="2400" b="1" dirty="0" smtClean="0"/>
              <a:t>spí, </a:t>
            </a:r>
            <a:r>
              <a:rPr lang="cs-CZ" sz="2400" b="1" dirty="0" smtClean="0"/>
              <a:t>orientace zrakem i sluchem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- na souši: neobratný, leze po břiše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- potrava: ryby, hlavonožci, tučňáci, jiní ploutvonožci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                   </a:t>
            </a:r>
            <a:endParaRPr lang="cs-CZ" sz="2400" b="1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tuleň obecn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230198"/>
            <a:ext cx="4003204" cy="23618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784976" cy="4526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u="sng" dirty="0" smtClean="0">
                <a:solidFill>
                  <a:srgbClr val="92D050"/>
                </a:solidFill>
              </a:rPr>
              <a:t>Lachtan</a:t>
            </a:r>
            <a:endParaRPr lang="cs-CZ" sz="2400" b="1" dirty="0" smtClean="0"/>
          </a:p>
          <a:p>
            <a:endParaRPr lang="cs-CZ" sz="2400" b="1" u="sng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400" b="1" dirty="0" smtClean="0"/>
              <a:t>na </a:t>
            </a:r>
            <a:r>
              <a:rPr lang="cs-CZ" sz="2400" b="1" dirty="0" smtClean="0"/>
              <a:t>souši</a:t>
            </a:r>
            <a:r>
              <a:rPr lang="cs-CZ" sz="2400" b="1" dirty="0" smtClean="0"/>
              <a:t>:</a:t>
            </a:r>
          </a:p>
          <a:p>
            <a:pPr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dirty="0" smtClean="0"/>
              <a:t>pohyblivější než </a:t>
            </a:r>
            <a:r>
              <a:rPr lang="cs-CZ" sz="2400" b="1" dirty="0" smtClean="0"/>
              <a:t>tuleň (větší </a:t>
            </a:r>
            <a:r>
              <a:rPr lang="cs-CZ" sz="2400" b="1" dirty="0" smtClean="0"/>
              <a:t>přední </a:t>
            </a:r>
            <a:r>
              <a:rPr lang="cs-CZ" sz="2400" b="1" dirty="0" smtClean="0"/>
              <a:t>končetiny)</a:t>
            </a:r>
            <a:endParaRPr lang="cs-CZ" sz="2400" b="1" dirty="0"/>
          </a:p>
          <a:p>
            <a:pPr>
              <a:buFontTx/>
              <a:buChar char="-"/>
            </a:pPr>
            <a:r>
              <a:rPr lang="cs-CZ" sz="2400" b="1" dirty="0" smtClean="0"/>
              <a:t>ušní boltce</a:t>
            </a:r>
          </a:p>
          <a:p>
            <a:pPr>
              <a:buFontTx/>
              <a:buChar char="-"/>
            </a:pPr>
            <a:r>
              <a:rPr lang="cs-CZ" sz="2400" b="1" dirty="0" smtClean="0"/>
              <a:t>poměrně </a:t>
            </a:r>
            <a:r>
              <a:rPr lang="cs-CZ" sz="2400" b="1" dirty="0"/>
              <a:t>velcí živočichové s hustou </a:t>
            </a:r>
            <a:r>
              <a:rPr lang="cs-CZ" sz="2400" b="1" dirty="0" smtClean="0"/>
              <a:t>srstí</a:t>
            </a:r>
          </a:p>
          <a:p>
            <a:pPr>
              <a:buFontTx/>
              <a:buChar char="-"/>
            </a:pPr>
            <a:r>
              <a:rPr lang="cs-CZ" sz="2400" b="1" dirty="0" smtClean="0"/>
              <a:t>s</a:t>
            </a:r>
            <a:r>
              <a:rPr lang="cs-CZ" sz="2400" b="1" dirty="0" smtClean="0"/>
              <a:t>polečenští</a:t>
            </a:r>
          </a:p>
          <a:p>
            <a:pPr>
              <a:buFontTx/>
              <a:buChar char="-"/>
            </a:pPr>
            <a:r>
              <a:rPr lang="cs-CZ" sz="2400" b="1" dirty="0"/>
              <a:t>v</a:t>
            </a:r>
            <a:r>
              <a:rPr lang="cs-CZ" sz="2400" b="1" dirty="0" smtClean="0"/>
              <a:t>ětšinu času tráví ve vodě (spí ovšem na souši)</a:t>
            </a:r>
          </a:p>
          <a:p>
            <a:pPr>
              <a:buFontTx/>
              <a:buChar char="-"/>
            </a:pPr>
            <a:r>
              <a:rPr lang="cs-CZ" sz="2400" b="1" dirty="0"/>
              <a:t>v</a:t>
            </a:r>
            <a:r>
              <a:rPr lang="cs-CZ" sz="2400" b="1" dirty="0" smtClean="0"/>
              <a:t>elmi inteligentní (dají se naučit různým kouskům)</a:t>
            </a:r>
            <a:endParaRPr lang="cs-CZ" sz="2400" b="1" dirty="0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Soubor:Zalophus californianus wollebae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7029" y="4005064"/>
            <a:ext cx="3719983" cy="27036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4n2jw97qHg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8487" y="4221088"/>
            <a:ext cx="36576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 smtClean="0">
                <a:solidFill>
                  <a:srgbClr val="92D050"/>
                </a:solidFill>
              </a:rPr>
              <a:t>Mrož</a:t>
            </a:r>
          </a:p>
          <a:p>
            <a:endParaRPr lang="cs-CZ" sz="2400" b="1" u="sng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92D050"/>
                </a:solidFill>
              </a:rPr>
              <a:t>v</a:t>
            </a:r>
            <a:r>
              <a:rPr lang="cs-CZ" sz="2600" b="1" dirty="0" smtClean="0">
                <a:solidFill>
                  <a:srgbClr val="92D050"/>
                </a:solidFill>
              </a:rPr>
              <a:t>ýskyt: </a:t>
            </a:r>
            <a:r>
              <a:rPr lang="cs-CZ" sz="2400" b="1" dirty="0"/>
              <a:t>o</a:t>
            </a:r>
            <a:r>
              <a:rPr lang="cs-CZ" sz="2400" b="1" dirty="0" smtClean="0"/>
              <a:t>bývá </a:t>
            </a:r>
            <a:r>
              <a:rPr lang="cs-CZ" sz="2400" b="1" dirty="0"/>
              <a:t>Severní ledový oceán, příležitostně i sever Atlantského oceánu.</a:t>
            </a:r>
            <a:endParaRPr lang="cs-CZ" sz="24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92D050"/>
                </a:solidFill>
              </a:rPr>
              <a:t>tělo</a:t>
            </a:r>
            <a:r>
              <a:rPr lang="cs-CZ" sz="2400" b="1" dirty="0" smtClean="0">
                <a:solidFill>
                  <a:srgbClr val="92D050"/>
                </a:solidFill>
              </a:rPr>
              <a:t>: </a:t>
            </a:r>
            <a:r>
              <a:rPr lang="cs-CZ" sz="2400" b="1" dirty="0" smtClean="0"/>
              <a:t>mohutné </a:t>
            </a:r>
            <a:r>
              <a:rPr lang="cs-CZ" sz="2400" dirty="0" smtClean="0"/>
              <a:t>(</a:t>
            </a:r>
            <a:r>
              <a:rPr lang="cs-CZ" sz="2400" dirty="0"/>
              <a:t>samci váží kolem 1210 kg 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r>
              <a:rPr lang="cs-CZ" sz="2400" b="1" dirty="0" smtClean="0"/>
              <a:t>kly </a:t>
            </a:r>
            <a:r>
              <a:rPr lang="cs-CZ" sz="2400" b="1" dirty="0" smtClean="0"/>
              <a:t>– použití  - v soubojích o </a:t>
            </a:r>
            <a:r>
              <a:rPr lang="cs-CZ" sz="2400" b="1" dirty="0" smtClean="0"/>
              <a:t>samice                                   </a:t>
            </a:r>
          </a:p>
          <a:p>
            <a:pPr marL="0" indent="0">
              <a:buNone/>
            </a:pPr>
            <a:r>
              <a:rPr lang="cs-CZ" sz="2400" b="1" dirty="0" smtClean="0"/>
              <a:t>                              - </a:t>
            </a:r>
            <a:r>
              <a:rPr lang="cs-CZ" sz="2400" b="1" dirty="0" smtClean="0"/>
              <a:t>při vylézaní na břeh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92D050"/>
                </a:solidFill>
              </a:rPr>
              <a:t>potrava: </a:t>
            </a:r>
            <a:r>
              <a:rPr lang="cs-CZ" sz="2400" b="1" dirty="0" smtClean="0"/>
              <a:t>především mlži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                    </a:t>
            </a:r>
          </a:p>
          <a:p>
            <a:endParaRPr lang="cs-CZ" sz="2400" b="1" dirty="0" smtClean="0"/>
          </a:p>
          <a:p>
            <a:endParaRPr lang="cs-CZ" sz="2400" b="1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Soubor:Noaa-walrus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753036"/>
            <a:ext cx="4139952" cy="3104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00137"/>
            <a:ext cx="8229600" cy="452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 smtClean="0">
                <a:solidFill>
                  <a:srgbClr val="92D050"/>
                </a:solidFill>
              </a:rPr>
              <a:t>Rypouš sloní</a:t>
            </a:r>
          </a:p>
          <a:p>
            <a:endParaRPr lang="cs-CZ" sz="2400" b="1" u="sng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400" b="1" dirty="0" smtClean="0"/>
              <a:t>- tělo: kožní vak - chobot - na čenichu samců</a:t>
            </a:r>
          </a:p>
          <a:p>
            <a:pPr marL="0" indent="0">
              <a:buNone/>
            </a:pPr>
            <a:r>
              <a:rPr lang="cs-CZ" sz="2400" b="1" dirty="0" smtClean="0"/>
              <a:t>           samci – až 3 500 kg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 rot="1794209">
            <a:off x="7260932" y="639011"/>
            <a:ext cx="1657350" cy="522252"/>
          </a:xfrm>
          <a:prstGeom prst="octagon">
            <a:avLst>
              <a:gd name="adj" fmla="val 29287"/>
            </a:avLst>
          </a:prstGeom>
          <a:solidFill>
            <a:srgbClr val="A5A5A5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Ploutvonožci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Soubor:Mirounga leonina ma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780928"/>
            <a:ext cx="4210210" cy="2862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DU4xW79ASsg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04331" y="3183699"/>
            <a:ext cx="36576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460</TotalTime>
  <Words>365</Words>
  <Application>Microsoft Office PowerPoint</Application>
  <PresentationFormat>Předvádění na obrazovce (4:3)</PresentationFormat>
  <Paragraphs>112</Paragraphs>
  <Slides>12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Rockwell</vt:lpstr>
      <vt:lpstr>Wingdings 2</vt:lpstr>
      <vt:lpstr>Lití písma</vt:lpstr>
      <vt:lpstr>Pěkný den „osmáci“</vt:lpstr>
      <vt:lpstr>                   Ploutvonožci</vt:lpstr>
      <vt:lpstr>Charakteristické znaky</vt:lpstr>
      <vt:lpstr>Výskyt</vt:lpstr>
      <vt:lpstr>Obživa</vt:lpstr>
      <vt:lpstr>Zástupci</vt:lpstr>
      <vt:lpstr>Prezentace aplikace PowerPoint</vt:lpstr>
      <vt:lpstr>Prezentace aplikace PowerPoint</vt:lpstr>
      <vt:lpstr>Prezentace aplikace PowerPoint</vt:lpstr>
      <vt:lpstr>Prezentace aplikace PowerPoint</vt:lpstr>
      <vt:lpstr>Zápis do sešitu</vt:lpstr>
      <vt:lpstr>Zdroje a 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Ploutvonožci</dc:title>
  <dc:creator>OEM</dc:creator>
  <cp:lastModifiedBy>Šárka Petrů</cp:lastModifiedBy>
  <cp:revision>47</cp:revision>
  <dcterms:created xsi:type="dcterms:W3CDTF">2012-12-09T18:04:47Z</dcterms:created>
  <dcterms:modified xsi:type="dcterms:W3CDTF">2020-10-31T10:20:14Z</dcterms:modified>
</cp:coreProperties>
</file>