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74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5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FF"/>
    <a:srgbClr val="000000"/>
    <a:srgbClr val="B0089C"/>
    <a:srgbClr val="CD09B6"/>
    <a:srgbClr val="058146"/>
    <a:srgbClr val="0000FF"/>
    <a:srgbClr val="E76FAB"/>
    <a:srgbClr val="A91607"/>
    <a:srgbClr val="FCA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53" d="100"/>
          <a:sy n="53" d="100"/>
        </p:scale>
        <p:origin x="134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/>
              <a:t>Hezký den osmáci,</a:t>
            </a:r>
            <a:br>
              <a:rPr lang="cs-CZ" sz="2800" dirty="0" smtClean="0"/>
            </a:br>
            <a:r>
              <a:rPr lang="cs-CZ" sz="2800" dirty="0" smtClean="0"/>
              <a:t>dnes začneme důležitou a velkou kapitolu s názvem OXIDY!!</a:t>
            </a:r>
            <a:br>
              <a:rPr lang="cs-CZ" sz="2800" dirty="0" smtClean="0"/>
            </a:br>
            <a:r>
              <a:rPr lang="cs-CZ" sz="2800" dirty="0" smtClean="0"/>
              <a:t>Projděte si prezentaci a </a:t>
            </a:r>
            <a:r>
              <a:rPr lang="cs-CZ" sz="2800" dirty="0" smtClean="0">
                <a:solidFill>
                  <a:srgbClr val="FF0000"/>
                </a:solidFill>
              </a:rPr>
              <a:t>udělejte zápis + doplnit k zástupcům výskyt, vlastnosti a použití</a:t>
            </a:r>
            <a:r>
              <a:rPr lang="cs-CZ" sz="2800" dirty="0" smtClean="0"/>
              <a:t>, v pátek si povíme něco blíž 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br>
              <a:rPr lang="cs-CZ" sz="2800" dirty="0" smtClean="0">
                <a:sym typeface="Wingdings" panose="05000000000000000000" pitchFamily="2" charset="2"/>
              </a:rPr>
            </a:br>
            <a:r>
              <a:rPr lang="cs-CZ" sz="2800" dirty="0">
                <a:sym typeface="Wingdings" panose="05000000000000000000" pitchFamily="2" charset="2"/>
              </a:rPr>
              <a:t/>
            </a:r>
            <a:br>
              <a:rPr lang="cs-CZ" sz="2800" dirty="0">
                <a:sym typeface="Wingdings" panose="05000000000000000000" pitchFamily="2" charset="2"/>
              </a:rPr>
            </a:br>
            <a:r>
              <a:rPr lang="cs-CZ" sz="2800" dirty="0" smtClean="0">
                <a:sym typeface="Wingdings" panose="05000000000000000000" pitchFamily="2" charset="2"/>
              </a:rPr>
              <a:t>Hezký zbytek dnes </a:t>
            </a:r>
            <a:br>
              <a:rPr lang="cs-CZ" sz="2800" dirty="0" smtClean="0">
                <a:sym typeface="Wingdings" panose="05000000000000000000" pitchFamily="2" charset="2"/>
              </a:rPr>
            </a:br>
            <a:r>
              <a:rPr lang="cs-CZ" sz="2800" dirty="0">
                <a:sym typeface="Wingdings" panose="05000000000000000000" pitchFamily="2" charset="2"/>
              </a:rPr>
              <a:t/>
            </a:r>
            <a:br>
              <a:rPr lang="cs-CZ" sz="2800" dirty="0">
                <a:sym typeface="Wingdings" panose="05000000000000000000" pitchFamily="2" charset="2"/>
              </a:rPr>
            </a:br>
            <a:r>
              <a:rPr lang="cs-CZ" sz="2800" dirty="0" smtClean="0">
                <a:sym typeface="Wingdings" panose="05000000000000000000" pitchFamily="2" charset="2"/>
              </a:rPr>
              <a:t>Š.P.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2559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ireangel.cz/images/prizna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892479" cy="403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784976" cy="4392488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vzniká při spalování síry,                           do ovzduší se dostává při spalování                   méně kvalitního uhlí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bezbarvý, nehořlavý plyn,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jedovatý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se štiplavým zápachem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používá se k dezinfekci sudů, sklepů, k výrobě kyseliny sírové a celulózy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Oxid siřičitý je velmi škodlivý pro rostliny,         spolu s oxidy dusíku je hlavní příčinou vzniku kyselých dešťů.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3528392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siřičitý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5" name="Picture 2" descr="http://img.mf.cz/300/158/2-profimedia_0006847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6632"/>
            <a:ext cx="3312368" cy="1966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profimedia.cz/fotografie/tezba-siry-s-kovovou-tyci/profimedia-0075832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3448"/>
            <a:ext cx="4583832" cy="3051113"/>
          </a:xfrm>
          <a:prstGeom prst="rect">
            <a:avLst/>
          </a:prstGeom>
          <a:noFill/>
        </p:spPr>
      </p:pic>
      <p:pic>
        <p:nvPicPr>
          <p:cNvPr id="21510" name="Picture 6" descr="http://www.komenskeho66.cz/materialy/chemie/WEB-CHEMIE8/obrazky/kyselyd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39"/>
            <a:ext cx="5472608" cy="3222759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1" y="3582341"/>
            <a:ext cx="4149627" cy="31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30120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vyrábí se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ve vápenkách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pálením vápence v pecích za vysoké teploty    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CaCO</a:t>
            </a:r>
            <a:r>
              <a:rPr lang="cs-CZ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+  CO</a:t>
            </a:r>
            <a:r>
              <a:rPr lang="cs-CZ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bílá pevná látka, silná žíravina,                leptá pokožku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používá se jako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pálené vápno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ve </a:t>
            </a:r>
            <a:r>
              <a:rPr lang="cs-CZ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stavebnictví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, je součástí cementu,                   jeho reakcí s vodou vzniká hašené vápno,     které má dezinfekční účinky – bílení, v zemědělství odstraňuje překyselenost půdy</a:t>
            </a:r>
            <a:endParaRPr lang="cs-CZ" sz="30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4176464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vápenatý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1907704" y="2708920"/>
            <a:ext cx="6480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C:\Users\marsik\Desktop\obrázky na ppt\MH900217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mw2.google.com/mw-panoramio/photos/small/508566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ww.mujplan.cz/data/images/big/IMG_9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168352" cy="2376264"/>
          </a:xfrm>
          <a:prstGeom prst="rect">
            <a:avLst/>
          </a:prstGeom>
          <a:noFill/>
        </p:spPr>
      </p:pic>
      <p:pic>
        <p:nvPicPr>
          <p:cNvPr id="24580" name="Picture 4" descr="http://www.mujplan.cz/data/images/big/IMG_9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168352" cy="2376264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4211960" y="5085184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82" name="Picture 6" descr="http://85.118.131.85/aaa/produkty/233030/2012-04-05-10-56-02-c39f833d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574" y="260648"/>
            <a:ext cx="3360374" cy="252028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372200" y="2996952"/>
            <a:ext cx="121219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vápenec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868144" y="6309320"/>
            <a:ext cx="189667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hašené vápno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331640" y="6309320"/>
            <a:ext cx="182453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pálené vápno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248472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hlavní součástí                       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křemenného písku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žuly a pískovce,                             vyskytuje se v přírodě jako nerost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křemen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         jeho odrůdy jsou známé jako drahé kameny  </a:t>
            </a:r>
            <a:r>
              <a:rPr lang="cs-CZ" sz="2800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(křišťál, ametyst, růženín)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pevná látka, velmi stálá, těžko tavitelná, odolná vůči působení kyselin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používá se k 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výrobě skla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                          ve stavebnictví jako písek do malty                     nebo betonu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4320480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křemičitý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074" name="Picture 2" descr="http://www.tyden.cz/obrazek/201103/4d6e508e92fcb/crop-59168-4d6e56472dd97-lopata.jpg"/>
          <p:cNvPicPr>
            <a:picLocks noChangeAspect="1" noChangeArrowheads="1"/>
          </p:cNvPicPr>
          <p:nvPr/>
        </p:nvPicPr>
        <p:blipFill>
          <a:blip r:embed="rId2" cstate="print"/>
          <a:srcRect l="11339" r="11339"/>
          <a:stretch>
            <a:fillRect/>
          </a:stretch>
        </p:blipFill>
        <p:spPr bwMode="auto">
          <a:xfrm>
            <a:off x="4788024" y="188640"/>
            <a:ext cx="2376264" cy="1475130"/>
          </a:xfrm>
          <a:prstGeom prst="rect">
            <a:avLst/>
          </a:prstGeom>
          <a:noFill/>
        </p:spPr>
      </p:pic>
      <p:pic>
        <p:nvPicPr>
          <p:cNvPr id="3076" name="Picture 4" descr="http://oko.yin.cz/14/pisek-zdrojem-energie/pisek-na-pousti-sah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373216"/>
            <a:ext cx="2250836" cy="1440160"/>
          </a:xfrm>
          <a:prstGeom prst="rect">
            <a:avLst/>
          </a:prstGeom>
          <a:noFill/>
        </p:spPr>
      </p:pic>
      <p:pic>
        <p:nvPicPr>
          <p:cNvPr id="6" name="Picture 17" descr="http://upload.wikimedia.org/wikipedia/commons/thumb/a/a3/Hot_Shop.jpg/220px-Hot_Sh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09120"/>
            <a:ext cx="273133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arsik\Desktop\krem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92696"/>
            <a:ext cx="1937792" cy="174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efertitis.cz/images/product/176/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4"/>
            <a:ext cx="3447364" cy="2952328"/>
          </a:xfrm>
          <a:prstGeom prst="rect">
            <a:avLst/>
          </a:prstGeom>
          <a:noFill/>
        </p:spPr>
      </p:pic>
      <p:pic>
        <p:nvPicPr>
          <p:cNvPr id="5" name="Picture 2" descr="http://www.stoplusjednicka.cz/sites/default/files/clanky/2013/05/kris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4268"/>
            <a:ext cx="3528392" cy="2698668"/>
          </a:xfrm>
          <a:prstGeom prst="rect">
            <a:avLst/>
          </a:prstGeom>
          <a:noFill/>
        </p:spPr>
      </p:pic>
      <p:pic>
        <p:nvPicPr>
          <p:cNvPr id="26628" name="Picture 4" descr="http://www.antik-sy.com/prodej/sklo/sklencrys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3168352" cy="2376265"/>
          </a:xfrm>
          <a:prstGeom prst="rect">
            <a:avLst/>
          </a:prstGeom>
          <a:noFill/>
        </p:spPr>
      </p:pic>
      <p:pic>
        <p:nvPicPr>
          <p:cNvPr id="26630" name="Picture 6" descr="http://jlswbs.files.wordpress.com/2008/01/amet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3456384" cy="275711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691680" y="2956882"/>
            <a:ext cx="100811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křišťál</a:t>
            </a:r>
            <a:endParaRPr lang="cs-CZ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35696" y="6309320"/>
            <a:ext cx="1224136" cy="400110"/>
          </a:xfrm>
          <a:prstGeom prst="rect">
            <a:avLst/>
          </a:prstGeom>
          <a:solidFill>
            <a:srgbClr val="E76FAB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ametyst</a:t>
            </a:r>
            <a:endParaRPr lang="cs-CZ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72200" y="6309320"/>
            <a:ext cx="1152128" cy="400110"/>
          </a:xfrm>
          <a:prstGeom prst="rect">
            <a:avLst/>
          </a:prstGeom>
          <a:solidFill>
            <a:srgbClr val="FC96C2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růženín</a:t>
            </a:r>
            <a:endParaRPr lang="cs-CZ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00192" y="2708920"/>
            <a:ext cx="208823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křišťálové sklo</a:t>
            </a:r>
            <a:endParaRPr lang="cs-CZ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součástí horniny                              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bauxit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v přírodě se vyskytuje                                jako tvrdý nerost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korund,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jeho odrůdou je </a:t>
            </a:r>
            <a:r>
              <a:rPr lang="cs-CZ" sz="2800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smirek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a drahé kameny 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safír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 rubín </a:t>
            </a:r>
          </a:p>
          <a:p>
            <a:pPr>
              <a:buNone/>
            </a:pP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bílá, velmi tvrdá a pevná látka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meziproduktem při výrobě hliníku z bauxitu, drahé kameny se používají                                   ve šperkařství, smirek má využití                             jako brusný materiál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3528392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hlinitý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7650" name="Picture 2" descr="http://ust.fme.vutbr.cz/obrabeni/opory-save/Dokoncovaci_a_nekonvencni_metody_obrabeni/Abrazivni%20metody/Brouseni/Obrazky/054-rezaci.jpg"/>
          <p:cNvPicPr>
            <a:picLocks noChangeAspect="1" noChangeArrowheads="1"/>
          </p:cNvPicPr>
          <p:nvPr/>
        </p:nvPicPr>
        <p:blipFill>
          <a:blip r:embed="rId2" cstate="print"/>
          <a:srcRect b="9028"/>
          <a:stretch>
            <a:fillRect/>
          </a:stretch>
        </p:blipFill>
        <p:spPr bwMode="auto">
          <a:xfrm>
            <a:off x="6660232" y="5013176"/>
            <a:ext cx="2319171" cy="1656184"/>
          </a:xfrm>
          <a:prstGeom prst="rect">
            <a:avLst/>
          </a:prstGeom>
          <a:noFill/>
        </p:spPr>
      </p:pic>
      <p:pic>
        <p:nvPicPr>
          <p:cNvPr id="27652" name="Picture 4" descr="http://files.knihomilka.webnode.cz/200000061-ed211ee1ae/korund.jpg"/>
          <p:cNvPicPr>
            <a:picLocks noChangeAspect="1" noChangeArrowheads="1"/>
          </p:cNvPicPr>
          <p:nvPr/>
        </p:nvPicPr>
        <p:blipFill>
          <a:blip r:embed="rId3" cstate="print"/>
          <a:srcRect r="32232"/>
          <a:stretch>
            <a:fillRect/>
          </a:stretch>
        </p:blipFill>
        <p:spPr bwMode="auto">
          <a:xfrm>
            <a:off x="4431182" y="2864963"/>
            <a:ext cx="4389290" cy="1140101"/>
          </a:xfrm>
          <a:prstGeom prst="rect">
            <a:avLst/>
          </a:prstGeom>
          <a:noFill/>
        </p:spPr>
      </p:pic>
      <p:grpSp>
        <p:nvGrpSpPr>
          <p:cNvPr id="11" name="Skupina 10"/>
          <p:cNvGrpSpPr/>
          <p:nvPr/>
        </p:nvGrpSpPr>
        <p:grpSpPr>
          <a:xfrm>
            <a:off x="5868144" y="116632"/>
            <a:ext cx="2555775" cy="1916832"/>
            <a:chOff x="5652120" y="116632"/>
            <a:chExt cx="2555775" cy="1916832"/>
          </a:xfrm>
        </p:grpSpPr>
        <p:pic>
          <p:nvPicPr>
            <p:cNvPr id="27654" name="Picture 6" descr="http://www.mineralium.com/Media/Shop/rua-03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0" y="116632"/>
              <a:ext cx="2555775" cy="1916832"/>
            </a:xfrm>
            <a:prstGeom prst="rect">
              <a:avLst/>
            </a:prstGeom>
            <a:noFill/>
          </p:spPr>
        </p:pic>
        <p:sp>
          <p:nvSpPr>
            <p:cNvPr id="10" name="TextovéPole 9"/>
            <p:cNvSpPr txBox="1"/>
            <p:nvPr/>
          </p:nvSpPr>
          <p:spPr>
            <a:xfrm>
              <a:off x="5709457" y="116632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korund</a:t>
              </a:r>
              <a:endParaRPr lang="cs-C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400600"/>
          </a:xfrm>
          <a:gradFill flip="none" rotWithShape="1">
            <a:gsLst>
              <a:gs pos="21000">
                <a:srgbClr val="A91607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Ve stavebnictví je velmi důležitý oxid …….., nazývaný též …… vápno. Reaguje s vodou na …… vápno, které smícháním s …….., ……. a ……. vytvoří …..... 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Oxid ……… se používá k výrobě skla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a jeho odrůdy k výrobě ……. . Jsou to tyto drahé kameny: ……., ……., ……. 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Oxid hlinitý se v přírodě vyskytuje jako nerost ….…, mezi drahé kameny patří jeho odrůdy,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modrý ..…..  a červený ……. 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88640"/>
            <a:ext cx="6048672" cy="64807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Test na závěr – doplň text:</a:t>
            </a:r>
            <a:endParaRPr kumimoji="0" lang="cs-CZ" sz="36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84576"/>
          </a:xfrm>
          <a:gradFill flip="none" rotWithShape="1">
            <a:gsLst>
              <a:gs pos="21000">
                <a:srgbClr val="A91607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Ve stavebnictví je velmi důležitý oxid                 , nazývaný též              vápno. Reaguje s vodou na               vápno, které smícháním s               ,               </a:t>
            </a:r>
          </a:p>
          <a:p>
            <a:pPr>
              <a:spcBef>
                <a:spcPts val="0"/>
              </a:spcBef>
              <a:buNone/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                 a                     vytvoří           .</a:t>
            </a:r>
          </a:p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Oxid                   se používá k výrobě skla </a:t>
            </a:r>
          </a:p>
          <a:p>
            <a:pPr>
              <a:spcBef>
                <a:spcPts val="0"/>
              </a:spcBef>
              <a:buNone/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   a jeho odrůdy k výrobě              . Jsou to tyto   drahé kameny:              ,                ,              .</a:t>
            </a:r>
          </a:p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Oxid hlinitý se v přírodě vyskytuje jako nerost   </a:t>
            </a:r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spcBef>
                <a:spcPts val="0"/>
              </a:spcBef>
              <a:buNone/>
            </a:pPr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, mezi drahé kameny patří jeho odrůdy,</a:t>
            </a:r>
          </a:p>
          <a:p>
            <a:pPr>
              <a:spcBef>
                <a:spcPts val="0"/>
              </a:spcBef>
              <a:buNone/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   modrý          a červený            .</a:t>
            </a:r>
            <a:endParaRPr lang="cs-CZ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88640"/>
            <a:ext cx="6048672" cy="64807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Test na závěr – řešení:</a:t>
            </a:r>
            <a:endParaRPr kumimoji="0" lang="cs-CZ" sz="36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48264" y="1052736"/>
            <a:ext cx="190789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vápenatý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99992" y="5517232"/>
            <a:ext cx="117692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rubín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619672" y="5523909"/>
            <a:ext cx="102624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safír</a:t>
            </a:r>
            <a:endParaRPr lang="cs-CZ" sz="3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013176"/>
            <a:ext cx="15295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korund</a:t>
            </a:r>
            <a:endParaRPr lang="cs-CZ" sz="3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60232" y="4011741"/>
            <a:ext cx="15969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růženín</a:t>
            </a:r>
            <a:endParaRPr lang="cs-CZ" sz="3100" b="1" dirty="0">
              <a:solidFill>
                <a:srgbClr val="FF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788024" y="4005064"/>
            <a:ext cx="16898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B0089C"/>
                </a:solidFill>
                <a:latin typeface="Arial" pitchFamily="34" charset="0"/>
                <a:cs typeface="Arial" pitchFamily="34" charset="0"/>
              </a:rPr>
              <a:t>ametyst</a:t>
            </a:r>
            <a:endParaRPr lang="cs-CZ" sz="3100" b="1" dirty="0">
              <a:solidFill>
                <a:srgbClr val="B008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75856" y="4011741"/>
            <a:ext cx="14157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křišťál</a:t>
            </a:r>
            <a:endParaRPr lang="cs-CZ" sz="3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403648" y="3075637"/>
            <a:ext cx="193354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křemičitý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644008" y="3501008"/>
            <a:ext cx="148790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šperků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24128" y="2492896"/>
            <a:ext cx="12458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maltu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339752" y="2492896"/>
            <a:ext cx="21531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cementem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67544" y="2492896"/>
            <a:ext cx="15552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pískem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236296" y="1988840"/>
            <a:ext cx="137409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vodou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43608" y="1988840"/>
            <a:ext cx="1553630" cy="57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hašené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15816" y="1484784"/>
            <a:ext cx="144302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pálené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764704"/>
            <a:ext cx="3888432" cy="237626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A9160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PRAKTICKY</a:t>
            </a:r>
            <a:r>
              <a:rPr kumimoji="0" lang="cs-CZ" sz="4400" b="1" i="0" u="none" strike="noStrike" kern="0" cap="none" spc="0" normalizeH="0" noProof="0" dirty="0" smtClean="0">
                <a:ln>
                  <a:noFill/>
                </a:ln>
                <a:solidFill>
                  <a:srgbClr val="A9160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VÝZNAMNÉ OXIDY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051" name="Picture 3" descr="C:\Users\marsik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3418" y="2204864"/>
            <a:ext cx="4217990" cy="4392488"/>
          </a:xfrm>
          <a:prstGeom prst="rect">
            <a:avLst/>
          </a:prstGeom>
          <a:noFill/>
        </p:spPr>
      </p:pic>
      <p:pic>
        <p:nvPicPr>
          <p:cNvPr id="17410" name="Picture 2" descr="http://www.zlaty-sperk.cz/_files/_fck/clanky/barevne-safiry.jpg"/>
          <p:cNvPicPr>
            <a:picLocks noChangeAspect="1" noChangeArrowheads="1"/>
          </p:cNvPicPr>
          <p:nvPr/>
        </p:nvPicPr>
        <p:blipFill>
          <a:blip r:embed="rId3" cstate="print"/>
          <a:srcRect t="6299" b="11339"/>
          <a:stretch>
            <a:fillRect/>
          </a:stretch>
        </p:blipFill>
        <p:spPr bwMode="auto">
          <a:xfrm>
            <a:off x="971600" y="3861048"/>
            <a:ext cx="2857500" cy="235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274042"/>
          </a:xfrm>
        </p:spPr>
        <p:txBody>
          <a:bodyPr>
            <a:noAutofit/>
          </a:bodyPr>
          <a:lstStyle/>
          <a:p>
            <a:pPr algn="l"/>
            <a:r>
              <a:rPr lang="cs-CZ" sz="1200" b="1" u="sng" dirty="0" smtClean="0"/>
              <a:t>Zápis do sešitu:</a:t>
            </a:r>
            <a:endParaRPr lang="cs-CZ" sz="1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u="sng" dirty="0" smtClean="0"/>
              <a:t>OXIDY</a:t>
            </a:r>
          </a:p>
          <a:p>
            <a:r>
              <a:rPr lang="cs-CZ" altLang="cs-CZ" sz="2000" dirty="0"/>
              <a:t>Binární ( = dvouprvkové) sloučeniny </a:t>
            </a:r>
            <a:r>
              <a:rPr lang="cs-CZ" altLang="cs-CZ" sz="2000" b="1" u="sng" dirty="0">
                <a:solidFill>
                  <a:srgbClr val="0070C0"/>
                </a:solidFill>
              </a:rPr>
              <a:t>kyslíku </a:t>
            </a:r>
            <a:r>
              <a:rPr lang="cs-CZ" altLang="cs-CZ" sz="2000" dirty="0"/>
              <a:t>s dalším prvkem.</a:t>
            </a:r>
          </a:p>
          <a:p>
            <a:r>
              <a:rPr lang="cs-CZ" altLang="cs-CZ" sz="2000" dirty="0"/>
              <a:t>Dříve se používal název kysličník. </a:t>
            </a:r>
          </a:p>
          <a:p>
            <a:r>
              <a:rPr lang="cs-CZ" altLang="cs-CZ" sz="2000" dirty="0"/>
              <a:t>Oxidy obsahují ve své molekule oxidový anion </a:t>
            </a:r>
            <a:r>
              <a:rPr lang="cs-CZ" altLang="cs-CZ" sz="2000" b="1" dirty="0">
                <a:solidFill>
                  <a:srgbClr val="0070C0"/>
                </a:solidFill>
              </a:rPr>
              <a:t>O</a:t>
            </a:r>
            <a:r>
              <a:rPr lang="cs-CZ" altLang="cs-CZ" sz="2000" b="1" baseline="30000" dirty="0">
                <a:solidFill>
                  <a:srgbClr val="0070C0"/>
                </a:solidFill>
              </a:rPr>
              <a:t>2-</a:t>
            </a:r>
            <a:r>
              <a:rPr lang="cs-CZ" altLang="cs-CZ" sz="20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cs-CZ" altLang="cs-CZ" sz="2000" b="1" u="sng" dirty="0" smtClean="0"/>
              <a:t>Vznikají:</a:t>
            </a:r>
          </a:p>
          <a:p>
            <a:r>
              <a:rPr lang="cs-CZ" altLang="cs-CZ" sz="2000" dirty="0" smtClean="0"/>
              <a:t> </a:t>
            </a:r>
            <a:r>
              <a:rPr lang="cs-CZ" altLang="cs-CZ" sz="2000" dirty="0"/>
              <a:t>odtržením 2 atomů </a:t>
            </a:r>
            <a:r>
              <a:rPr lang="cs-CZ" altLang="cs-CZ" sz="2000" dirty="0">
                <a:solidFill>
                  <a:srgbClr val="FF0000"/>
                </a:solidFill>
              </a:rPr>
              <a:t>vodíku z vody </a:t>
            </a:r>
            <a:r>
              <a:rPr lang="cs-CZ" altLang="cs-CZ" sz="2000" dirty="0"/>
              <a:t>(H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</a:t>
            </a:r>
            <a:r>
              <a:rPr lang="cs-CZ" altLang="cs-CZ" sz="2000" dirty="0" smtClean="0"/>
              <a:t>)</a:t>
            </a:r>
          </a:p>
          <a:p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ři hoření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(při slučování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prvků s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kyslíkem)</a:t>
            </a:r>
          </a:p>
          <a:p>
            <a:pPr marL="0" indent="0">
              <a:buNone/>
            </a:pP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TŘÍDĚNÍ </a:t>
            </a:r>
            <a:r>
              <a:rPr lang="cs-CZ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oxidů:</a:t>
            </a:r>
          </a:p>
          <a:p>
            <a:pPr marL="0" indent="0">
              <a:buNone/>
              <a:defRPr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Plynné </a:t>
            </a:r>
            <a:r>
              <a:rPr lang="cs-CZ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oxidy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(oxidy uhlíku, oxidy dusíku, oxidy síry)</a:t>
            </a:r>
          </a:p>
          <a:p>
            <a:pPr marL="0" indent="0">
              <a:buNone/>
              <a:defRPr/>
            </a:pP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Pevné </a:t>
            </a:r>
            <a:r>
              <a:rPr lang="cs-CZ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oxidy (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vápenatý, oxid křemičitý,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titaničitý)</a:t>
            </a:r>
          </a:p>
          <a:p>
            <a:pPr marL="0" indent="0">
              <a:buNone/>
              <a:defRPr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ZÁSTUPCI: </a:t>
            </a:r>
            <a:r>
              <a:rPr lang="cs-CZ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 každého vypsat výskyt, vlastnosti + použití)</a:t>
            </a:r>
          </a:p>
          <a:p>
            <a:pPr lvl="0">
              <a:defRPr/>
            </a:pPr>
            <a:r>
              <a:rPr lang="cs-CZ" sz="1600" b="1" kern="0" dirty="0">
                <a:solidFill>
                  <a:srgbClr val="A91607"/>
                </a:solidFill>
                <a:latin typeface="Arial" charset="0"/>
              </a:rPr>
              <a:t>Oxid </a:t>
            </a:r>
            <a:r>
              <a:rPr lang="cs-CZ" sz="1600" b="1" kern="0" dirty="0" smtClean="0">
                <a:solidFill>
                  <a:srgbClr val="A91607"/>
                </a:solidFill>
                <a:latin typeface="Arial" charset="0"/>
              </a:rPr>
              <a:t>uhličitý</a:t>
            </a:r>
          </a:p>
          <a:p>
            <a:pPr>
              <a:defRPr/>
            </a:pPr>
            <a:r>
              <a:rPr lang="cs-CZ" sz="1600" b="1" kern="0" dirty="0">
                <a:solidFill>
                  <a:srgbClr val="A91607"/>
                </a:solidFill>
                <a:latin typeface="Arial" charset="0"/>
              </a:rPr>
              <a:t>Oxid </a:t>
            </a:r>
            <a:r>
              <a:rPr lang="cs-CZ" sz="1600" b="1" kern="0" dirty="0" smtClean="0">
                <a:solidFill>
                  <a:srgbClr val="A91607"/>
                </a:solidFill>
                <a:latin typeface="Arial" charset="0"/>
              </a:rPr>
              <a:t>uhelnatý</a:t>
            </a:r>
          </a:p>
          <a:p>
            <a:pPr lvl="0">
              <a:defRPr/>
            </a:pPr>
            <a:r>
              <a:rPr lang="cs-CZ" sz="1600" b="1" kern="0" dirty="0">
                <a:solidFill>
                  <a:srgbClr val="A91607"/>
                </a:solidFill>
                <a:latin typeface="Arial" charset="0"/>
              </a:rPr>
              <a:t>Oxid </a:t>
            </a:r>
            <a:r>
              <a:rPr lang="cs-CZ" sz="1600" b="1" kern="0" dirty="0" smtClean="0">
                <a:solidFill>
                  <a:srgbClr val="A91607"/>
                </a:solidFill>
                <a:latin typeface="Arial" charset="0"/>
              </a:rPr>
              <a:t>siřičitý</a:t>
            </a:r>
          </a:p>
          <a:p>
            <a:pPr>
              <a:defRPr/>
            </a:pPr>
            <a:r>
              <a:rPr lang="cs-CZ" sz="1600" b="1" kern="0" dirty="0">
                <a:solidFill>
                  <a:srgbClr val="A91607"/>
                </a:solidFill>
                <a:latin typeface="Arial" charset="0"/>
              </a:rPr>
              <a:t>Oxid </a:t>
            </a:r>
            <a:r>
              <a:rPr lang="cs-CZ" sz="1600" b="1" kern="0" dirty="0" smtClean="0">
                <a:solidFill>
                  <a:srgbClr val="A91607"/>
                </a:solidFill>
                <a:latin typeface="Arial" charset="0"/>
              </a:rPr>
              <a:t>vápenatý</a:t>
            </a:r>
          </a:p>
          <a:p>
            <a:pPr lvl="0">
              <a:defRPr/>
            </a:pPr>
            <a:r>
              <a:rPr lang="cs-CZ" sz="1600" b="1" kern="0" dirty="0">
                <a:solidFill>
                  <a:srgbClr val="A91607"/>
                </a:solidFill>
                <a:latin typeface="Arial" charset="0"/>
              </a:rPr>
              <a:t>Oxid </a:t>
            </a:r>
            <a:r>
              <a:rPr lang="cs-CZ" sz="1600" b="1" kern="0" dirty="0" smtClean="0">
                <a:solidFill>
                  <a:srgbClr val="A91607"/>
                </a:solidFill>
                <a:latin typeface="Arial" charset="0"/>
              </a:rPr>
              <a:t>křemičitý</a:t>
            </a:r>
          </a:p>
          <a:p>
            <a:pPr>
              <a:defRPr/>
            </a:pPr>
            <a:r>
              <a:rPr lang="cs-CZ" sz="1600" b="1" kern="0" dirty="0">
                <a:solidFill>
                  <a:srgbClr val="A91607"/>
                </a:solidFill>
                <a:latin typeface="Arial" charset="0"/>
              </a:rPr>
              <a:t>Oxid hlinitý</a:t>
            </a:r>
          </a:p>
          <a:p>
            <a:pPr marL="0" lvl="0" indent="0">
              <a:buNone/>
              <a:defRPr/>
            </a:pPr>
            <a:endParaRPr lang="cs-CZ" sz="1600" b="1" kern="0" dirty="0">
              <a:solidFill>
                <a:srgbClr val="A91607"/>
              </a:solidFill>
              <a:latin typeface="Arial" charset="0"/>
            </a:endParaRPr>
          </a:p>
          <a:p>
            <a:pPr>
              <a:defRPr/>
            </a:pPr>
            <a:endParaRPr lang="cs-CZ" sz="1600" b="1" kern="0" dirty="0">
              <a:solidFill>
                <a:srgbClr val="A91607"/>
              </a:solidFill>
              <a:latin typeface="Arial" charset="0"/>
            </a:endParaRPr>
          </a:p>
          <a:p>
            <a:pPr lvl="0">
              <a:defRPr/>
            </a:pPr>
            <a:endParaRPr lang="cs-CZ" sz="1600" b="1" kern="0" dirty="0">
              <a:solidFill>
                <a:srgbClr val="A91607"/>
              </a:solidFill>
              <a:latin typeface="Arial" charset="0"/>
            </a:endParaRPr>
          </a:p>
          <a:p>
            <a:pPr>
              <a:defRPr/>
            </a:pPr>
            <a:endParaRPr lang="cs-CZ" sz="1600" b="1" kern="0" dirty="0">
              <a:solidFill>
                <a:srgbClr val="A91607"/>
              </a:solidFill>
              <a:latin typeface="Arial" charset="0"/>
            </a:endParaRPr>
          </a:p>
          <a:p>
            <a:pPr lvl="0">
              <a:defRPr/>
            </a:pPr>
            <a:endParaRPr lang="cs-CZ" sz="1600" b="1" kern="0" dirty="0">
              <a:solidFill>
                <a:srgbClr val="A91607"/>
              </a:solidFill>
              <a:latin typeface="Arial" charset="0"/>
            </a:endParaRPr>
          </a:p>
          <a:p>
            <a:pPr>
              <a:defRPr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u="sng" dirty="0"/>
          </a:p>
        </p:txBody>
      </p:sp>
    </p:spTree>
    <p:extLst>
      <p:ext uri="{BB962C8B-B14F-4D97-AF65-F5344CB8AC3E}">
        <p14:creationId xmlns:p14="http://schemas.microsoft.com/office/powerpoint/2010/main" val="347581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105382"/>
            <a:ext cx="90364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http://21stoleti.cz/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/co22-486x348.jpg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http://www.zlaty-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sperk.cz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fck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clanky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barevne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safiry.jpg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kratkicz.cz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/_obchody/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svet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-krbu.shop5.cz/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prilohy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/7_3.jpg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http://21stoleti.cz/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/co22-486x348.jpg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toplaza.com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adpics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/5/4b106c506da0ecf07e5031179.jpg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geographic.cz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articles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/thumb1_42924_4416_smoking0.jpg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http://ucebnice3.enviregion.cz/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userFiles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/zdroj26.png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fireangel.cz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priznaky.jpg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tyden.cz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obrazek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/201109/4e79d458a80fb/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crop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-122636-smog1.jpg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http://img.mf.cz/300/158/2-profimedia_0006847733.jpg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profimedia.cz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/fotografie/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tezba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-siry-s-kovovou-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tyci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profimedia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-0075832369.jpg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http://www.komenskeho66.cz/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materialy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/chemie/WEB-CHEMIE8/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kyselydest.jpg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http://mw2.google.com/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mw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panoramio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/50856682.jpg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mujplan.cz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/postupy/stavba-a-dum/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bileni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vapnem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nadoba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-s-vodou/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http://www.antik-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sy.com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/prodej/sklo/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sklencrystal.jpg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http://jlswbs.files.wordpress.com/2008/01/amet02.jpg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tyden.cz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obrazek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/201103/4d6e508e92fcb/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crop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-59168-4d6e56472dd97-lopata.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http://oko.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yin.cz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/14/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pisek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-zdrojem-energie/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pisek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-na-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pousti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-sahara.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http://ust.fme.vutbr.cz/obrabeni/opory-save/Dokoncovaci_a_nekonvencni_metody_obrabeni/Abrazivni%20metody/Brouseni/Obrazky/054-rezaci.jpg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http://upload.wikimedia.org/wikipedia/commons/thumb/a/a3/Hot_Shop.jpg/220px-Hot_Shop.jpg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http://files.knihomilka.webnode.cz/200000061-ed211ee1ae/korund.jpg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88640"/>
            <a:ext cx="2016224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Hoření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194421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Hoření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je chemická reakce,                                  kterou člověk využívá jako zdroj tepla a světla.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Při hoření dochází ke slučování prvků s kyslíkem a vznikají 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OXIDY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marsik\Desktop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6632"/>
            <a:ext cx="3456384" cy="1428379"/>
          </a:xfrm>
          <a:prstGeom prst="rect">
            <a:avLst/>
          </a:prstGeom>
          <a:noFill/>
        </p:spPr>
      </p:pic>
      <p:sp>
        <p:nvSpPr>
          <p:cNvPr id="13" name="Zástupný symbol pro obsah 8"/>
          <p:cNvSpPr txBox="1">
            <a:spLocks/>
          </p:cNvSpPr>
          <p:nvPr/>
        </p:nvSpPr>
        <p:spPr>
          <a:xfrm>
            <a:off x="179512" y="4653136"/>
            <a:ext cx="896448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je podmíněna tím, že se na jejich povrchu vytvoří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souvislá vrstvička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átek (oxidů)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která chrání kov            proti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korozi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Oxid hlinitý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se tvoří na hliníku,            na zinku 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oxid zinečnatý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a na olovu 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oxid olovnatý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5536" y="3717032"/>
            <a:ext cx="8064896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Stálost kovů na vzduchu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5899474" cy="75187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Co to jsou ty oxidy???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uben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Binární ( = dvouprvkové) sloučeniny </a:t>
            </a:r>
            <a:r>
              <a:rPr lang="cs-CZ" altLang="cs-CZ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kyslíku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 dalším prvkem.</a:t>
            </a:r>
          </a:p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Dříve se používal název kysličník. </a:t>
            </a:r>
          </a:p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Oxidy obsahují ve své molekule oxidový anion </a:t>
            </a:r>
            <a:r>
              <a:rPr lang="cs-CZ" alt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alt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znikají odtržením 2 atomů vodíku z vody (H</a:t>
            </a:r>
            <a:r>
              <a:rPr lang="cs-CZ" altLang="cs-CZ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O). Proto má </a:t>
            </a:r>
            <a:r>
              <a:rPr lang="cs-CZ" alt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kyslík ve všech oxidech oxidační číslo II-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Oxidační číslo prvku, který je vázán na kyslík, může nabývat hodnot od I+ až do VIII+.</a:t>
            </a:r>
          </a:p>
        </p:txBody>
      </p:sp>
    </p:spTree>
    <p:extLst>
      <p:ext uri="{BB962C8B-B14F-4D97-AF65-F5344CB8AC3E}">
        <p14:creationId xmlns:p14="http://schemas.microsoft.com/office/powerpoint/2010/main" val="89927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TŘÍDĚNÍ oxidů</a:t>
            </a:r>
          </a:p>
        </p:txBody>
      </p:sp>
      <p:sp>
        <p:nvSpPr>
          <p:cNvPr id="11267" name="Zástupný symbol pro obsah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Plynné oxidy</a:t>
            </a:r>
          </a:p>
          <a:p>
            <a:pPr eaLnBrk="1" hangingPunct="1"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oxidy uhlíku</a:t>
            </a:r>
          </a:p>
          <a:p>
            <a:pPr eaLnBrk="1" hangingPunct="1"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oxidy dusíku</a:t>
            </a:r>
          </a:p>
          <a:p>
            <a:pPr eaLnBrk="1" hangingPunct="1"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oxidy síry</a:t>
            </a:r>
          </a:p>
        </p:txBody>
      </p:sp>
      <p:sp>
        <p:nvSpPr>
          <p:cNvPr id="11268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Pevné oxidy</a:t>
            </a:r>
          </a:p>
          <a:p>
            <a:pPr eaLnBrk="1" hangingPunct="1"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oxid vápenatý</a:t>
            </a:r>
          </a:p>
          <a:p>
            <a:pPr eaLnBrk="1" hangingPunct="1"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oxid křemičitý</a:t>
            </a:r>
          </a:p>
          <a:p>
            <a:pPr eaLnBrk="1" hangingPunct="1"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oxid titaničitý</a:t>
            </a:r>
          </a:p>
        </p:txBody>
      </p:sp>
    </p:spTree>
    <p:extLst>
      <p:ext uri="{BB962C8B-B14F-4D97-AF65-F5344CB8AC3E}">
        <p14:creationId xmlns:p14="http://schemas.microsoft.com/office/powerpoint/2010/main" val="41458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2392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obsažen </a:t>
            </a: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vzduchu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                   uvolňuje se </a:t>
            </a: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při dýchání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vzniká 			          při dokonalém spalování paliv, při kvašení,…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bezbarvý, nehořlavý, pro člověka </a:t>
            </a: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nedýchatelný plyn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těžší než vzduch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používá se k výrobě sycených nápojů      (soda, limonády),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pevný CO</a:t>
            </a:r>
            <a:r>
              <a:rPr lang="cs-CZ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suchý led                má využití při chlazení potravin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Zvýšené množství oxidu uhličitého                       v ovzduší způsobuje „skleníkový efekt“.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476672"/>
            <a:ext cx="3600400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uhličitý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6386" name="Picture 2" descr="http://21stoleti.cz/wp-content/uploads/co22-486x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671745" cy="191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national-geographic.cz/wp-content/uploads/articles/thumb1_42924_4416_smokin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03962"/>
            <a:ext cx="5111130" cy="2909414"/>
          </a:xfrm>
          <a:prstGeom prst="rect">
            <a:avLst/>
          </a:prstGeom>
          <a:noFill/>
        </p:spPr>
      </p:pic>
      <p:pic>
        <p:nvPicPr>
          <p:cNvPr id="17410" name="Picture 2" descr="http://www.toplaza.com/adpics/5/4b106c506da0ecf07e503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653779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cebnice3.enviregion.cz/userFiles/zdroj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677472" cy="4375248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obsažen                                                 ve svítiplynu, v kouřových plynech,                       vzniká při nedokonalém spalování paliv,       hlavním zdrojem jsou však </a:t>
            </a: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spalovací motory            </a:t>
            </a:r>
            <a:r>
              <a:rPr lang="cs-CZ" sz="2800" dirty="0" smtClean="0">
                <a:solidFill>
                  <a:srgbClr val="FF0000"/>
                </a:solidFill>
              </a:rPr>
              <a:t>  </a:t>
            </a:r>
            <a:endParaRPr lang="cs-CZ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bezbarvý, 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prudce jedovatý plyn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bez zápachu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složkou paliv vyráběných z uhlí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Při vdechnutí se CO váže na hemoglobin snadněji než kyslík a tím dochází                         k nedostatečnému zásobování buněk kyslíkem.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476672"/>
            <a:ext cx="3960440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uhelnatý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0482" name="Picture 2" descr="http://www.tyden.cz/obrazek/201109/4e79d458a80fb/crop-122636-smo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563888" cy="1710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631</Words>
  <Application>Microsoft Office PowerPoint</Application>
  <PresentationFormat>Předvádění na obrazovce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Wingdings 2</vt:lpstr>
      <vt:lpstr>Motiv sady Office</vt:lpstr>
      <vt:lpstr>Hezký den osmáci, dnes začneme důležitou a velkou kapitolu s názvem OXIDY!! Projděte si prezentaci a udělejte zápis + doplnit k zástupcům výskyt, vlastnosti a použití, v pátek si povíme něco blíž   Hezký zbytek dnes   Š.P.</vt:lpstr>
      <vt:lpstr>Prezentace aplikace PowerPoint</vt:lpstr>
      <vt:lpstr>Prezentace aplikace PowerPoint</vt:lpstr>
      <vt:lpstr>Co to jsou ty oxidy???</vt:lpstr>
      <vt:lpstr>TŘÍDĚNÍ oxidů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Zápis do sešitu: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Lada Pospíšilová</cp:lastModifiedBy>
  <cp:revision>49</cp:revision>
  <dcterms:created xsi:type="dcterms:W3CDTF">2013-07-27T21:04:58Z</dcterms:created>
  <dcterms:modified xsi:type="dcterms:W3CDTF">2021-03-23T12:41:35Z</dcterms:modified>
</cp:coreProperties>
</file>