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5" r:id="rId2"/>
    <p:sldId id="256" r:id="rId3"/>
    <p:sldId id="327" r:id="rId4"/>
    <p:sldId id="328" r:id="rId5"/>
    <p:sldId id="342" r:id="rId6"/>
    <p:sldId id="330" r:id="rId7"/>
    <p:sldId id="331" r:id="rId8"/>
    <p:sldId id="333" r:id="rId9"/>
    <p:sldId id="334" r:id="rId10"/>
    <p:sldId id="344" r:id="rId11"/>
    <p:sldId id="336" r:id="rId12"/>
    <p:sldId id="338" r:id="rId13"/>
    <p:sldId id="346" r:id="rId14"/>
    <p:sldId id="349" r:id="rId15"/>
    <p:sldId id="351" r:id="rId16"/>
    <p:sldId id="350" r:id="rId17"/>
    <p:sldId id="353" r:id="rId18"/>
    <p:sldId id="354" r:id="rId19"/>
    <p:sldId id="326" r:id="rId20"/>
    <p:sldId id="355" r:id="rId21"/>
    <p:sldId id="356" r:id="rId22"/>
    <p:sldId id="299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4654" autoAdjust="0"/>
  </p:normalViewPr>
  <p:slideViewPr>
    <p:cSldViewPr>
      <p:cViewPr varScale="1">
        <p:scale>
          <a:sx n="53" d="100"/>
          <a:sy n="53" d="100"/>
        </p:scale>
        <p:origin x="1368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4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88CA5-3349-43E2-B789-FF747069CFCE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3D8B1-DF73-4E1D-AABB-D1CB2A8EC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369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C237D5-8300-4AE1-BB19-689C847B140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832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30260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84027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55379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22162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5392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D61818-78A0-4AFC-9CB9-C45B4CE27BF3}" type="slidenum">
              <a:rPr lang="cs-CZ" smtClean="0"/>
              <a:pPr/>
              <a:t>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17953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63142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09467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2079" indent="-492079">
              <a:defRPr/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A9BA-657F-4BFC-98EF-9B90EA2369D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6224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D61ED-FFCA-4406-95D8-31944FB27DEB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588C3-4117-4325-8DE6-ADE518DB0E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3D3AD-E9A0-4FDE-B3B5-273F927571D1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B2132-BDAB-4838-ADFF-DB01E268A9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FE395-AF7F-42A8-B6FA-DC5CC990A811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BAF0E-8CA7-478E-9B8C-07C26423C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5AE4-91C8-45E0-9FF4-0603B4D0DDCF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CB02E-54C6-493E-AC1C-009F34BEAE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8F890-C53D-430C-9A35-53B4D0380034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4A93F-007C-4251-A4E1-DE4E0D5282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259-2B01-43E7-BC89-0DDBC5848B48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A3C9B-5412-4224-9FBF-FF923727EF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D36D9-AD5E-4FA4-ACD9-91B24F786025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90ACA-7A55-4CC4-8183-CDCB555B61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829C6-46A6-43C9-8647-23372D6F5B3B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418E4-F80C-4C39-914A-2800F0C0D0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D045B-EDEA-4B66-95C7-0F941E3775B0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F055F-D4FC-42EC-8A22-00246BE867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BA3F-C017-411C-BBFB-E6B879AAEEC2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64B4A-7C4E-41CD-BFB6-3BFC18FD48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39100-92E0-4322-85E4-1F5638B60629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FA683-E961-4DE8-91F9-51D405DF0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6B1264-7234-4BDE-A96B-6B2784EBB2C9}" type="datetimeFigureOut">
              <a:rPr lang="cs-CZ"/>
              <a:pPr>
                <a:defRPr/>
              </a:pPr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F97F6C-D0ED-4FA3-8454-A275401ED4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800" b="1" dirty="0" smtClean="0"/>
              <a:t>Hezký den osmáci </a:t>
            </a:r>
            <a:r>
              <a:rPr lang="cs-CZ" sz="3800" b="1" dirty="0" smtClean="0">
                <a:sym typeface="Wingdings" panose="05000000000000000000" pitchFamily="2" charset="2"/>
              </a:rPr>
              <a:t></a:t>
            </a:r>
            <a:endParaRPr lang="cs-CZ" sz="3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800" dirty="0" smtClean="0">
                <a:solidFill>
                  <a:srgbClr val="000000"/>
                </a:solidFill>
              </a:rPr>
              <a:t>    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>
                <a:solidFill>
                  <a:srgbClr val="000000"/>
                </a:solidFill>
              </a:rPr>
              <a:t>    </a:t>
            </a:r>
            <a:r>
              <a:rPr lang="cs-CZ" sz="2400" dirty="0" smtClean="0">
                <a:solidFill>
                  <a:srgbClr val="000000"/>
                </a:solidFill>
              </a:rPr>
              <a:t>Dnes se pustíme do obtížnějšího učiva, ale věřím, že společně to zvládneme. Podívejte se na následující prezentaci a udělejte si zápis. V případě, že by vám nebylo něco jasné, ozvěte se mi a hlavně choďte na on-line výuku.</a:t>
            </a:r>
          </a:p>
          <a:p>
            <a:pPr>
              <a:lnSpc>
                <a:spcPct val="90000"/>
              </a:lnSpc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cs-CZ" sz="2400" dirty="0" smtClean="0">
                <a:solidFill>
                  <a:srgbClr val="000000"/>
                </a:solidFill>
              </a:rPr>
              <a:t>Hezký den </a:t>
            </a:r>
          </a:p>
          <a:p>
            <a:pPr>
              <a:lnSpc>
                <a:spcPct val="90000"/>
              </a:lnSpc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cs-CZ" sz="2400" dirty="0" smtClean="0">
                <a:solidFill>
                  <a:srgbClr val="000000"/>
                </a:solidFill>
              </a:rPr>
              <a:t>Š.P.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Příklad chemické reakce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604448" cy="54726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2800" dirty="0" smtClean="0"/>
              <a:t>Příklady chemických reakcí: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>
                <a:solidFill>
                  <a:schemeClr val="accent1"/>
                </a:solidFill>
              </a:rPr>
              <a:t>hoření hořčíkové pásky    2 Mg  +  O</a:t>
            </a:r>
            <a:r>
              <a:rPr lang="cs-CZ" sz="2800" baseline="-25000" dirty="0" smtClean="0">
                <a:solidFill>
                  <a:schemeClr val="accent1"/>
                </a:solidFill>
              </a:rPr>
              <a:t>2</a:t>
            </a:r>
            <a:r>
              <a:rPr lang="cs-CZ" sz="2800" dirty="0" smtClean="0">
                <a:solidFill>
                  <a:schemeClr val="accent1"/>
                </a:solidFill>
              </a:rPr>
              <a:t>  </a:t>
            </a:r>
            <a:r>
              <a:rPr lang="cs-CZ" sz="28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→  2 </a:t>
            </a:r>
            <a:r>
              <a:rPr lang="cs-CZ" sz="2800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MgO</a:t>
            </a:r>
            <a:endParaRPr lang="cs-CZ" sz="2800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2 Mg  +  O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 </a:t>
            </a:r>
            <a:r>
              <a:rPr lang="cs-CZ" sz="2800" dirty="0" smtClean="0">
                <a:latin typeface="Times New Roman"/>
                <a:cs typeface="Times New Roman"/>
              </a:rPr>
              <a:t>→  2 </a:t>
            </a:r>
            <a:r>
              <a:rPr lang="cs-CZ" sz="2800" dirty="0" err="1" smtClean="0">
                <a:latin typeface="Times New Roman"/>
                <a:cs typeface="Times New Roman"/>
              </a:rPr>
              <a:t>MgO</a:t>
            </a:r>
            <a:endParaRPr lang="cs-CZ" sz="2800" dirty="0" smtClean="0"/>
          </a:p>
          <a:p>
            <a:pPr marL="0" indent="-432000">
              <a:buNone/>
            </a:pPr>
            <a:r>
              <a:rPr lang="cs-CZ" sz="2800" dirty="0" smtClean="0"/>
              <a:t>výchozí látka a produkt se liší svými vlastnostmi (vzhledem i </a:t>
            </a:r>
            <a:r>
              <a:rPr lang="cs-CZ" sz="2800" dirty="0" err="1" smtClean="0"/>
              <a:t>chem</a:t>
            </a:r>
            <a:r>
              <a:rPr lang="cs-CZ" sz="2800" dirty="0" smtClean="0"/>
              <a:t>. reaktivitou)</a:t>
            </a:r>
          </a:p>
          <a:p>
            <a:pPr marL="0" indent="-432000">
              <a:buNone/>
            </a:pPr>
            <a:r>
              <a:rPr lang="cs-CZ" sz="2700" dirty="0" smtClean="0"/>
              <a:t>Popište rozdílné vlastnosti výchozí látky a  produktu reakce.</a:t>
            </a:r>
          </a:p>
          <a:p>
            <a:pPr marL="0" indent="-432000">
              <a:buNone/>
            </a:pPr>
            <a:endParaRPr lang="cs-CZ" sz="2700" dirty="0" smtClean="0"/>
          </a:p>
          <a:p>
            <a:pPr marL="0" indent="-432000">
              <a:buNone/>
            </a:pPr>
            <a:endParaRPr lang="cs-CZ" sz="2800" dirty="0" smtClean="0"/>
          </a:p>
          <a:p>
            <a:pPr marL="0" indent="-432000">
              <a:buNone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10</a:t>
            </a:fld>
            <a:endParaRPr lang="cs-CZ"/>
          </a:p>
        </p:txBody>
      </p:sp>
      <p:grpSp>
        <p:nvGrpSpPr>
          <p:cNvPr id="5" name="Skupina 4"/>
          <p:cNvGrpSpPr/>
          <p:nvPr/>
        </p:nvGrpSpPr>
        <p:grpSpPr>
          <a:xfrm>
            <a:off x="-65541" y="0"/>
            <a:ext cx="9144000" cy="6858000"/>
            <a:chOff x="-65541" y="0"/>
            <a:chExt cx="9144000" cy="6858000"/>
          </a:xfrm>
        </p:grpSpPr>
        <p:cxnSp>
          <p:nvCxnSpPr>
            <p:cNvPr id="7" name="Přímá spojovací čára 18"/>
            <p:cNvCxnSpPr/>
            <p:nvPr/>
          </p:nvCxnSpPr>
          <p:spPr>
            <a:xfrm>
              <a:off x="-65541" y="1069538"/>
              <a:ext cx="9144000" cy="0"/>
            </a:xfrm>
            <a:prstGeom prst="line">
              <a:avLst/>
            </a:prstGeom>
            <a:ln w="28575">
              <a:solidFill>
                <a:srgbClr val="DD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Obrázek 16" descr="linka-červená-průhledná.jpg"/>
            <p:cNvPicPr preferRelativeResize="0"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525" y="0"/>
              <a:ext cx="7937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17" descr="linka-červená-průhledná.jpg"/>
            <p:cNvPicPr preferRelativeResize="0"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84175" y="1142777"/>
              <a:ext cx="2228850" cy="53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ek 9" descr="linka-červená-průhledná.jpg"/>
            <p:cNvPicPr preferRelativeResize="0"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0"/>
              <a:ext cx="57150" cy="1417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410" name="Picture 2" descr="D:\Projekt\Obrázky\PA0904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8842" y="2564904"/>
            <a:ext cx="2688647" cy="2016224"/>
          </a:xfrm>
          <a:prstGeom prst="rect">
            <a:avLst/>
          </a:prstGeom>
          <a:noFill/>
        </p:spPr>
      </p:pic>
      <p:pic>
        <p:nvPicPr>
          <p:cNvPr id="17411" name="Picture 3" descr="D:\Projekt\Obrázky\PA09046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7904" y="2636912"/>
            <a:ext cx="2376264" cy="1935479"/>
          </a:xfrm>
          <a:prstGeom prst="rect">
            <a:avLst/>
          </a:prstGeom>
          <a:noFill/>
        </p:spPr>
      </p:pic>
      <p:pic>
        <p:nvPicPr>
          <p:cNvPr id="17417" name="Picture 9" descr="File:Magnesium oxid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2708920"/>
            <a:ext cx="2195736" cy="1950478"/>
          </a:xfrm>
          <a:prstGeom prst="rect">
            <a:avLst/>
          </a:prstGeom>
          <a:noFill/>
        </p:spPr>
      </p:pic>
      <p:sp>
        <p:nvSpPr>
          <p:cNvPr id="18" name="TextovéPole 17"/>
          <p:cNvSpPr txBox="1"/>
          <p:nvPr/>
        </p:nvSpPr>
        <p:spPr>
          <a:xfrm>
            <a:off x="827584" y="220486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hořčík – výchozí látka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491880" y="206084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hoření hořčíku – oslnivý plamen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876256" y="2132856"/>
            <a:ext cx="2267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oxid hořečnatý - produkt</a:t>
            </a:r>
            <a:endParaRPr lang="cs-CZ" dirty="0"/>
          </a:p>
        </p:txBody>
      </p:sp>
      <p:sp>
        <p:nvSpPr>
          <p:cNvPr id="21" name="Slunce 20"/>
          <p:cNvSpPr/>
          <p:nvPr/>
        </p:nvSpPr>
        <p:spPr>
          <a:xfrm>
            <a:off x="0" y="6093296"/>
            <a:ext cx="467544" cy="476672"/>
          </a:xfrm>
          <a:prstGeom prst="su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3347864" y="414908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084168" y="42210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8892480" y="4293096"/>
            <a:ext cx="25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28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457200" indent="-457200">
              <a:buFontTx/>
              <a:buNone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Postup:</a:t>
            </a:r>
          </a:p>
          <a:p>
            <a:pPr marL="457200" indent="-457200">
              <a:buFontTx/>
              <a:buNone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Petriho miska:</a:t>
            </a: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 5ml 10% kyselina chlorovodíková (</a:t>
            </a:r>
            <a:r>
              <a:rPr lang="cs-CZ" sz="2400" b="1" dirty="0" err="1" smtClean="0">
                <a:latin typeface="Calibri" pitchFamily="34" charset="0"/>
                <a:sym typeface="Wingdings" pitchFamily="2" charset="2"/>
              </a:rPr>
              <a:t>HCl</a:t>
            </a: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) </a:t>
            </a:r>
          </a:p>
          <a:p>
            <a:pPr marL="457200" indent="-457200">
              <a:buFontTx/>
              <a:buNone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                          + zinek (</a:t>
            </a:r>
            <a:r>
              <a:rPr lang="cs-CZ" sz="2400" b="1" dirty="0" err="1" smtClean="0">
                <a:latin typeface="Calibri" pitchFamily="34" charset="0"/>
                <a:sym typeface="Wingdings" pitchFamily="2" charset="2"/>
              </a:rPr>
              <a:t>Zn</a:t>
            </a: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)</a:t>
            </a:r>
          </a:p>
          <a:p>
            <a:pPr marL="457200" indent="-457200">
              <a:buFontTx/>
              <a:buNone/>
            </a:pPr>
            <a:endParaRPr lang="cs-CZ" sz="24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None/>
            </a:pPr>
            <a:endParaRPr lang="cs-CZ" sz="24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FontTx/>
              <a:buNone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Zinek reaguje s kyselinou chlorovodíkovou a vzniká </a:t>
            </a:r>
          </a:p>
          <a:p>
            <a:pPr marL="457200" indent="-457200" algn="ctr">
              <a:buFontTx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chlorid zinečnatý a vodík</a:t>
            </a: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FontTx/>
              <a:buNone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FontTx/>
              <a:buNone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Jedná se o chemickou či fyzikální reakci?</a:t>
            </a:r>
          </a:p>
          <a:p>
            <a:pPr marL="457200" indent="-457200" algn="ctr">
              <a:buFontTx/>
              <a:buNone/>
            </a:pP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chemickou</a:t>
            </a:r>
          </a:p>
          <a:p>
            <a:pPr marL="457200" indent="-457200" algn="ctr">
              <a:buFontTx/>
              <a:buNone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FontTx/>
              <a:buNone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Liší se vlastnosti reaktantů a produktů?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Experiment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Tx/>
              <a:buNone/>
            </a:pPr>
            <a:endParaRPr lang="cs-CZ" sz="26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None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Rozhodni, co jsou reaktanty a co produkty</a:t>
            </a:r>
          </a:p>
          <a:p>
            <a:pPr marL="457200" indent="-457200" algn="ctr">
              <a:buNone/>
            </a:pPr>
            <a:endParaRPr lang="cs-CZ" sz="24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None/>
            </a:pPr>
            <a:endParaRPr lang="cs-CZ" sz="24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cs-CZ" sz="2000" b="1" dirty="0" smtClean="0">
                <a:solidFill>
                  <a:srgbClr val="C00000"/>
                </a:solidFill>
                <a:latin typeface="Calibri" pitchFamily="34" charset="0"/>
                <a:sym typeface="Wingdings" pitchFamily="2" charset="2"/>
              </a:rPr>
              <a:t>Molekuly vodíku reagují s molekulou kyslíku a vznikají molekuly vody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Reaktanty a produkty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2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02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Chemická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48680"/>
            <a:ext cx="8568952" cy="6172795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Průběh reakce vodíku s kyslíkem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marL="342900" lvl="1" indent="-342900">
              <a:buNone/>
            </a:pPr>
            <a:endParaRPr lang="cs-CZ" dirty="0" smtClean="0"/>
          </a:p>
          <a:p>
            <a:pPr marL="342900" lvl="1" indent="-34290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cs-CZ" dirty="0" smtClean="0">
              <a:solidFill>
                <a:schemeClr val="accent1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cs-CZ" dirty="0">
              <a:solidFill>
                <a:schemeClr val="accent1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>
                <a:solidFill>
                  <a:schemeClr val="accent1"/>
                </a:solidFill>
              </a:rPr>
              <a:t>zanikají vazby ve výchozích látkách, vznikají nové vazby (produkty), </a:t>
            </a:r>
            <a:r>
              <a:rPr lang="cs-CZ" b="1" dirty="0" smtClean="0">
                <a:solidFill>
                  <a:schemeClr val="accent1"/>
                </a:solidFill>
              </a:rPr>
              <a:t>atomy se jen přeskupují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>
                <a:solidFill>
                  <a:schemeClr val="accent1"/>
                </a:solidFill>
              </a:rPr>
              <a:t>počet a druh atomů látek se při reakci nemění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13</a:t>
            </a:fld>
            <a:endParaRPr lang="cs-CZ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67287"/>
              </p:ext>
            </p:extLst>
          </p:nvPr>
        </p:nvGraphicFramePr>
        <p:xfrm>
          <a:off x="1064300" y="1291803"/>
          <a:ext cx="6555700" cy="3410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kument" r:id="rId3" imgW="5766396" imgH="3007891" progId="Word.Document.12">
                  <p:embed/>
                </p:oleObj>
              </mc:Choice>
              <mc:Fallback>
                <p:oleObj name="Dokument" r:id="rId3" imgW="5766396" imgH="300789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4300" y="1291803"/>
                        <a:ext cx="6555700" cy="3410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7668344" y="29969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75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Chemická 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8720" y="1241376"/>
            <a:ext cx="8435280" cy="5616624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Chemická rovnice</a:t>
            </a:r>
          </a:p>
          <a:p>
            <a:r>
              <a:rPr lang="cs-CZ" dirty="0" smtClean="0"/>
              <a:t>slouží k zápisu chemické reakce</a:t>
            </a:r>
          </a:p>
          <a:p>
            <a:r>
              <a:rPr lang="cs-CZ" dirty="0" smtClean="0"/>
              <a:t>obsahuje značky prvků a vzorce sloučenin</a:t>
            </a:r>
          </a:p>
          <a:p>
            <a:r>
              <a:rPr lang="cs-CZ" dirty="0" smtClean="0"/>
              <a:t>šipka určuje směr </a:t>
            </a:r>
            <a:r>
              <a:rPr lang="cs-CZ" dirty="0" err="1" smtClean="0"/>
              <a:t>chem</a:t>
            </a:r>
            <a:r>
              <a:rPr lang="cs-CZ" dirty="0" smtClean="0"/>
              <a:t>. reakce</a:t>
            </a:r>
          </a:p>
          <a:p>
            <a:r>
              <a:rPr lang="cs-CZ" dirty="0" smtClean="0"/>
              <a:t>levá strana </a:t>
            </a:r>
            <a:r>
              <a:rPr lang="cs-CZ" dirty="0" err="1" smtClean="0"/>
              <a:t>chem</a:t>
            </a:r>
            <a:r>
              <a:rPr lang="cs-CZ" dirty="0" smtClean="0"/>
              <a:t>. rovnice = výchozí látky</a:t>
            </a:r>
          </a:p>
          <a:p>
            <a:r>
              <a:rPr lang="cs-CZ" dirty="0" smtClean="0"/>
              <a:t>pravá strana </a:t>
            </a:r>
            <a:r>
              <a:rPr lang="cs-CZ" dirty="0" err="1" smtClean="0"/>
              <a:t>chem</a:t>
            </a:r>
            <a:r>
              <a:rPr lang="cs-CZ" dirty="0" smtClean="0"/>
              <a:t>. rovnice = produkty</a:t>
            </a:r>
          </a:p>
          <a:p>
            <a:r>
              <a:rPr lang="cs-CZ" dirty="0" smtClean="0"/>
              <a:t>počet atomů prvků musí být stejný na obou stranách rovnice </a:t>
            </a:r>
            <a:r>
              <a:rPr lang="cs-CZ" sz="2600" dirty="0" smtClean="0"/>
              <a:t>(viz. zákon zachování hmotnosti)</a:t>
            </a:r>
          </a:p>
          <a:p>
            <a:pPr>
              <a:buNone/>
            </a:pPr>
            <a:r>
              <a:rPr lang="cs-CZ" dirty="0" smtClean="0"/>
              <a:t>    2 H</a:t>
            </a:r>
            <a:r>
              <a:rPr lang="cs-CZ" baseline="-25000" dirty="0" smtClean="0"/>
              <a:t>2 </a:t>
            </a:r>
            <a:r>
              <a:rPr lang="cs-CZ" dirty="0" smtClean="0"/>
              <a:t> +  O</a:t>
            </a:r>
            <a:r>
              <a:rPr lang="cs-CZ" baseline="-25000" dirty="0" smtClean="0"/>
              <a:t>2 </a:t>
            </a:r>
            <a:r>
              <a:rPr lang="cs-CZ" dirty="0" smtClean="0"/>
              <a:t> </a:t>
            </a:r>
            <a:r>
              <a:rPr lang="cs-CZ" dirty="0" smtClean="0">
                <a:latin typeface="Times New Roman"/>
                <a:cs typeface="Times New Roman"/>
              </a:rPr>
              <a:t>→  2 H</a:t>
            </a:r>
            <a:r>
              <a:rPr lang="cs-CZ" baseline="-25000" dirty="0" smtClean="0">
                <a:latin typeface="Times New Roman"/>
                <a:cs typeface="Times New Roman"/>
              </a:rPr>
              <a:t>2</a:t>
            </a:r>
            <a:r>
              <a:rPr lang="cs-CZ" dirty="0" smtClean="0">
                <a:latin typeface="Times New Roman"/>
                <a:cs typeface="Times New Roman"/>
              </a:rPr>
              <a:t>O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259632" y="630932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výchozí látky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91880" y="6309320"/>
            <a:ext cx="105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produkty</a:t>
            </a:r>
            <a:endParaRPr lang="cs-CZ" b="1" dirty="0"/>
          </a:p>
        </p:txBody>
      </p:sp>
      <p:grpSp>
        <p:nvGrpSpPr>
          <p:cNvPr id="7" name="Skupina 6"/>
          <p:cNvGrpSpPr/>
          <p:nvPr/>
        </p:nvGrpSpPr>
        <p:grpSpPr>
          <a:xfrm>
            <a:off x="-65541" y="0"/>
            <a:ext cx="9144000" cy="6858000"/>
            <a:chOff x="-65541" y="0"/>
            <a:chExt cx="9144000" cy="6858000"/>
          </a:xfrm>
        </p:grpSpPr>
        <p:cxnSp>
          <p:nvCxnSpPr>
            <p:cNvPr id="9" name="Přímá spojovací čára 18"/>
            <p:cNvCxnSpPr/>
            <p:nvPr/>
          </p:nvCxnSpPr>
          <p:spPr>
            <a:xfrm>
              <a:off x="-65541" y="1069538"/>
              <a:ext cx="9144000" cy="0"/>
            </a:xfrm>
            <a:prstGeom prst="line">
              <a:avLst/>
            </a:prstGeom>
            <a:ln w="28575">
              <a:solidFill>
                <a:srgbClr val="DD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Obrázek 16" descr="linka-červená-průhledná.jpg"/>
            <p:cNvPicPr preferRelativeResize="0"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525" y="0"/>
              <a:ext cx="7937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Obrázek 17" descr="linka-červená-průhledná.jpg"/>
            <p:cNvPicPr preferRelativeResize="0"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84175" y="1142777"/>
              <a:ext cx="2228850" cy="53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ek 11" descr="linka-červená-průhledná.jpg"/>
            <p:cNvPicPr preferRelativeResize="0"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0"/>
              <a:ext cx="57150" cy="1417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821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Zákon zachování hmotnosti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96752"/>
            <a:ext cx="8712968" cy="5661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Zákon zachování hmotnosti</a:t>
            </a:r>
          </a:p>
          <a:p>
            <a:pPr indent="-288000">
              <a:spcBef>
                <a:spcPts val="300"/>
              </a:spcBef>
            </a:pPr>
            <a:r>
              <a:rPr lang="cs-CZ" sz="2800" dirty="0" smtClean="0"/>
              <a:t>základní přírodní zákon z 18. století, řeší změny hmotnosti soustavy při </a:t>
            </a:r>
            <a:r>
              <a:rPr lang="cs-CZ" sz="2800" dirty="0" err="1" smtClean="0"/>
              <a:t>chem</a:t>
            </a:r>
            <a:r>
              <a:rPr lang="cs-CZ" sz="2800" dirty="0" smtClean="0"/>
              <a:t>. reakci</a:t>
            </a:r>
          </a:p>
          <a:p>
            <a:pPr indent="-288000">
              <a:spcBef>
                <a:spcPts val="300"/>
              </a:spcBef>
            </a:pPr>
            <a:r>
              <a:rPr lang="cs-CZ" sz="2800" dirty="0" smtClean="0"/>
              <a:t>ruský chemik </a:t>
            </a:r>
            <a:r>
              <a:rPr lang="cs-CZ" sz="2800" b="1" dirty="0" err="1" smtClean="0">
                <a:solidFill>
                  <a:schemeClr val="accent1"/>
                </a:solidFill>
              </a:rPr>
              <a:t>Michail</a:t>
            </a:r>
            <a:r>
              <a:rPr lang="cs-CZ" sz="2800" b="1" dirty="0" smtClean="0">
                <a:solidFill>
                  <a:schemeClr val="accent1"/>
                </a:solidFill>
              </a:rPr>
              <a:t> </a:t>
            </a:r>
            <a:r>
              <a:rPr lang="cs-CZ" sz="2800" b="1" dirty="0" err="1" smtClean="0">
                <a:solidFill>
                  <a:schemeClr val="accent1"/>
                </a:solidFill>
              </a:rPr>
              <a:t>Vasilijevič</a:t>
            </a:r>
            <a:r>
              <a:rPr lang="cs-CZ" sz="2800" b="1" dirty="0" smtClean="0">
                <a:solidFill>
                  <a:schemeClr val="accent1"/>
                </a:solidFill>
              </a:rPr>
              <a:t> </a:t>
            </a:r>
            <a:r>
              <a:rPr lang="cs-CZ" sz="2800" b="1" dirty="0" err="1" smtClean="0">
                <a:solidFill>
                  <a:schemeClr val="accent1"/>
                </a:solidFill>
              </a:rPr>
              <a:t>Lomonosov</a:t>
            </a:r>
            <a:r>
              <a:rPr lang="cs-CZ" sz="2800" b="1" dirty="0" smtClean="0">
                <a:solidFill>
                  <a:schemeClr val="accent1"/>
                </a:solidFill>
              </a:rPr>
              <a:t> </a:t>
            </a:r>
            <a:r>
              <a:rPr lang="cs-CZ" sz="2200" dirty="0" smtClean="0"/>
              <a:t>(1711 - 1765)</a:t>
            </a:r>
          </a:p>
          <a:p>
            <a:pPr indent="-288000">
              <a:spcBef>
                <a:spcPts val="300"/>
              </a:spcBef>
            </a:pPr>
            <a:r>
              <a:rPr lang="cs-CZ" sz="2800" dirty="0" smtClean="0"/>
              <a:t>nezávisle na Lomonosovovi dokázal zákon později i </a:t>
            </a:r>
            <a:r>
              <a:rPr lang="fr-FR" sz="2800" dirty="0" smtClean="0"/>
              <a:t>francouzský chemik </a:t>
            </a:r>
            <a:r>
              <a:rPr lang="fr-FR" sz="2800" b="1" dirty="0" smtClean="0">
                <a:solidFill>
                  <a:schemeClr val="accent1"/>
                </a:solidFill>
              </a:rPr>
              <a:t>Antoine Laurent Lavoisier</a:t>
            </a:r>
            <a:r>
              <a:rPr lang="cs-CZ" sz="2800" b="1" dirty="0" smtClean="0">
                <a:solidFill>
                  <a:schemeClr val="accent1"/>
                </a:solidFill>
              </a:rPr>
              <a:t> </a:t>
            </a:r>
            <a:r>
              <a:rPr lang="cs-CZ" sz="2000" dirty="0" smtClean="0"/>
              <a:t>(1743 – 1794)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15</a:t>
            </a:fld>
            <a:endParaRPr lang="cs-CZ"/>
          </a:p>
        </p:txBody>
      </p:sp>
      <p:grpSp>
        <p:nvGrpSpPr>
          <p:cNvPr id="5" name="Skupina 4"/>
          <p:cNvGrpSpPr/>
          <p:nvPr/>
        </p:nvGrpSpPr>
        <p:grpSpPr>
          <a:xfrm>
            <a:off x="-65541" y="0"/>
            <a:ext cx="9144000" cy="6858000"/>
            <a:chOff x="-65541" y="0"/>
            <a:chExt cx="9144000" cy="6858000"/>
          </a:xfrm>
        </p:grpSpPr>
        <p:cxnSp>
          <p:nvCxnSpPr>
            <p:cNvPr id="7" name="Přímá spojovací čára 18"/>
            <p:cNvCxnSpPr/>
            <p:nvPr/>
          </p:nvCxnSpPr>
          <p:spPr>
            <a:xfrm>
              <a:off x="-65541" y="1069538"/>
              <a:ext cx="9144000" cy="0"/>
            </a:xfrm>
            <a:prstGeom prst="line">
              <a:avLst/>
            </a:prstGeom>
            <a:ln w="28575">
              <a:solidFill>
                <a:srgbClr val="DD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Obrázek 16" descr="linka-červená-průhledná.jpg"/>
            <p:cNvPicPr preferRelativeResize="0"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525" y="0"/>
              <a:ext cx="7937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17" descr="linka-červená-průhledná.jpg"/>
            <p:cNvPicPr preferRelativeResize="0"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84175" y="1142777"/>
              <a:ext cx="2228850" cy="53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ek 9" descr="linka-červená-průhledná.jpg"/>
            <p:cNvPicPr preferRelativeResize="0"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0"/>
              <a:ext cx="57150" cy="1417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410" name="Picture 2" descr="File:Lomonoso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4014725"/>
            <a:ext cx="2376264" cy="2843275"/>
          </a:xfrm>
          <a:prstGeom prst="rect">
            <a:avLst/>
          </a:prstGeom>
          <a:noFill/>
        </p:spPr>
      </p:pic>
      <p:pic>
        <p:nvPicPr>
          <p:cNvPr id="17412" name="Picture 4" descr="http://upload.wikimedia.org/wikipedia/commons/9/96/Antoine_lavoisi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3986235"/>
            <a:ext cx="2736304" cy="2871765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3347864" y="64886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956376" y="64886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419872" y="40770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Lomonosov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884368" y="40050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Lavoisier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37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Zákon zachování hmotnosti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96752"/>
            <a:ext cx="8532440" cy="5661248"/>
          </a:xfrm>
        </p:spPr>
        <p:txBody>
          <a:bodyPr/>
          <a:lstStyle/>
          <a:p>
            <a:pPr marL="0" indent="0">
              <a:spcBef>
                <a:spcPts val="400"/>
              </a:spcBef>
              <a:buNone/>
            </a:pPr>
            <a:r>
              <a:rPr lang="cs-CZ" sz="2800" b="1" dirty="0" smtClean="0"/>
              <a:t>V uzavřené soustavě se součet hmotností výchozích látek reakce rovná součtu hmotností látek, které reakcí vznikají (produktů).</a:t>
            </a:r>
          </a:p>
          <a:p>
            <a:pPr marL="468000" indent="-457200">
              <a:spcBef>
                <a:spcPts val="400"/>
              </a:spcBef>
              <a:buFont typeface="Symbol"/>
              <a:buChar char="Þ"/>
            </a:pPr>
            <a:r>
              <a:rPr lang="cs-CZ" sz="2800" dirty="0" smtClean="0"/>
              <a:t>počet atomů jednotlivých prvků musí být stejný na obou stranách rovnice</a:t>
            </a:r>
          </a:p>
          <a:p>
            <a:pPr marL="468000" indent="-457200">
              <a:spcBef>
                <a:spcPts val="400"/>
              </a:spcBef>
              <a:buNone/>
            </a:pPr>
            <a:r>
              <a:rPr lang="cs-CZ" sz="2800" dirty="0" smtClean="0">
                <a:sym typeface="Symbol"/>
              </a:rPr>
              <a:t>  před značky prvků nebo vzorce sloučenin v </a:t>
            </a:r>
            <a:r>
              <a:rPr lang="cs-CZ" sz="2800" dirty="0" err="1" smtClean="0">
                <a:sym typeface="Symbol"/>
              </a:rPr>
              <a:t>chem</a:t>
            </a:r>
            <a:r>
              <a:rPr lang="cs-CZ" sz="2800" dirty="0" smtClean="0">
                <a:sym typeface="Symbol"/>
              </a:rPr>
              <a:t>. rovnici doplníme „stechiometrické koeficienty“</a:t>
            </a:r>
            <a:endParaRPr lang="cs-CZ" sz="2800" dirty="0" smtClean="0"/>
          </a:p>
          <a:p>
            <a:pPr marL="0" indent="0">
              <a:spcBef>
                <a:spcPts val="400"/>
              </a:spcBef>
              <a:buNone/>
            </a:pPr>
            <a:r>
              <a:rPr lang="cs-CZ" sz="2800" b="1" dirty="0" smtClean="0"/>
              <a:t>Příklad: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 smtClean="0">
                <a:latin typeface="Times New Roman"/>
                <a:cs typeface="Times New Roman"/>
              </a:rPr>
              <a:t>  H</a:t>
            </a:r>
            <a:r>
              <a:rPr lang="cs-CZ" baseline="-25000" dirty="0" smtClean="0">
                <a:latin typeface="Times New Roman"/>
                <a:cs typeface="Times New Roman"/>
              </a:rPr>
              <a:t>2</a:t>
            </a:r>
            <a:r>
              <a:rPr lang="cs-CZ" dirty="0" smtClean="0">
                <a:latin typeface="Times New Roman"/>
                <a:cs typeface="Times New Roman"/>
              </a:rPr>
              <a:t>  +  O</a:t>
            </a:r>
            <a:r>
              <a:rPr lang="cs-CZ" baseline="-25000" dirty="0" smtClean="0">
                <a:latin typeface="Times New Roman"/>
                <a:cs typeface="Times New Roman"/>
              </a:rPr>
              <a:t>2</a:t>
            </a:r>
            <a:r>
              <a:rPr lang="cs-CZ" dirty="0" smtClean="0">
                <a:latin typeface="Times New Roman"/>
                <a:cs typeface="Times New Roman"/>
              </a:rPr>
              <a:t>  →  H</a:t>
            </a:r>
            <a:r>
              <a:rPr lang="cs-CZ" baseline="-25000" dirty="0" smtClean="0">
                <a:latin typeface="Times New Roman"/>
                <a:cs typeface="Times New Roman"/>
              </a:rPr>
              <a:t>2</a:t>
            </a:r>
            <a:r>
              <a:rPr lang="cs-CZ" dirty="0" smtClean="0">
                <a:latin typeface="Times New Roman"/>
                <a:cs typeface="Times New Roman"/>
              </a:rPr>
              <a:t>O</a:t>
            </a:r>
          </a:p>
          <a:p>
            <a:pPr marL="0">
              <a:buNone/>
            </a:pPr>
            <a:r>
              <a:rPr lang="cs-CZ" sz="2600" dirty="0" smtClean="0">
                <a:cs typeface="Times New Roman"/>
              </a:rPr>
              <a:t>není </a:t>
            </a:r>
            <a:r>
              <a:rPr lang="cs-CZ" sz="2600" dirty="0" err="1" smtClean="0">
                <a:cs typeface="Times New Roman"/>
              </a:rPr>
              <a:t>chem</a:t>
            </a:r>
            <a:r>
              <a:rPr lang="cs-CZ" sz="2600" dirty="0" smtClean="0">
                <a:cs typeface="Times New Roman"/>
              </a:rPr>
              <a:t>. rovnice, není splněn zákon zachování hmotnosti, vyčíslit – tj. vhodně doplnit stechiometrické koeficienty</a:t>
            </a:r>
          </a:p>
          <a:p>
            <a:pPr marL="0">
              <a:buNone/>
            </a:pPr>
            <a:r>
              <a:rPr lang="cs-CZ" sz="2600" dirty="0" smtClean="0">
                <a:solidFill>
                  <a:schemeClr val="accent1"/>
                </a:solidFill>
                <a:cs typeface="Times New Roman"/>
              </a:rPr>
              <a:t>  </a:t>
            </a:r>
            <a:r>
              <a:rPr lang="cs-CZ" sz="2800" b="1" dirty="0" smtClean="0">
                <a:solidFill>
                  <a:schemeClr val="accent1"/>
                </a:solidFill>
                <a:cs typeface="Times New Roman"/>
              </a:rPr>
              <a:t>2 </a:t>
            </a:r>
            <a:r>
              <a:rPr lang="cs-CZ" sz="2800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H</a:t>
            </a:r>
            <a:r>
              <a:rPr lang="cs-CZ" sz="2800" b="1" baseline="-25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2 </a:t>
            </a:r>
            <a:r>
              <a:rPr lang="cs-CZ" sz="2800" b="1" dirty="0" smtClean="0">
                <a:solidFill>
                  <a:schemeClr val="accent1"/>
                </a:solidFill>
                <a:cs typeface="Times New Roman"/>
              </a:rPr>
              <a:t> +  </a:t>
            </a:r>
            <a:r>
              <a:rPr lang="cs-CZ" sz="2800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O</a:t>
            </a:r>
            <a:r>
              <a:rPr lang="cs-CZ" sz="2800" b="1" baseline="-25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2</a:t>
            </a:r>
            <a:r>
              <a:rPr lang="cs-CZ" sz="2800" b="1" dirty="0" smtClean="0">
                <a:solidFill>
                  <a:schemeClr val="accent1"/>
                </a:solidFill>
                <a:cs typeface="Times New Roman"/>
              </a:rPr>
              <a:t>  </a:t>
            </a:r>
            <a:r>
              <a:rPr lang="cs-CZ" sz="2800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→  2 H</a:t>
            </a:r>
            <a:r>
              <a:rPr lang="cs-CZ" sz="2800" b="1" baseline="-25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2</a:t>
            </a:r>
            <a:r>
              <a:rPr lang="cs-CZ" sz="2800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O</a:t>
            </a:r>
            <a:endParaRPr lang="cs-CZ" sz="2800" b="1" dirty="0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16</a:t>
            </a:fld>
            <a:endParaRPr lang="cs-CZ"/>
          </a:p>
        </p:txBody>
      </p:sp>
      <p:grpSp>
        <p:nvGrpSpPr>
          <p:cNvPr id="5" name="Skupina 4"/>
          <p:cNvGrpSpPr/>
          <p:nvPr/>
        </p:nvGrpSpPr>
        <p:grpSpPr>
          <a:xfrm>
            <a:off x="-65541" y="0"/>
            <a:ext cx="9144000" cy="6858000"/>
            <a:chOff x="-65541" y="0"/>
            <a:chExt cx="9144000" cy="6858000"/>
          </a:xfrm>
        </p:grpSpPr>
        <p:cxnSp>
          <p:nvCxnSpPr>
            <p:cNvPr id="7" name="Přímá spojovací čára 18"/>
            <p:cNvCxnSpPr/>
            <p:nvPr/>
          </p:nvCxnSpPr>
          <p:spPr>
            <a:xfrm>
              <a:off x="-65541" y="1069538"/>
              <a:ext cx="9144000" cy="0"/>
            </a:xfrm>
            <a:prstGeom prst="line">
              <a:avLst/>
            </a:prstGeom>
            <a:ln w="28575">
              <a:solidFill>
                <a:srgbClr val="DD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Obrázek 16" descr="linka-červená-průhledná.jpg"/>
            <p:cNvPicPr preferRelativeResize="0"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525" y="0"/>
              <a:ext cx="7937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17" descr="linka-červená-průhledná.jpg"/>
            <p:cNvPicPr preferRelativeResize="0"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84175" y="1142777"/>
              <a:ext cx="2228850" cy="53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ek 9" descr="linka-červená-průhledná.jpg"/>
            <p:cNvPicPr preferRelativeResize="0"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0"/>
              <a:ext cx="57150" cy="1417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5171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Čtení chemické 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268760"/>
            <a:ext cx="8208912" cy="55892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800" dirty="0" smtClean="0"/>
              <a:t>Jak čteme chemické rovnice?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  <a:cs typeface="Times New Roman"/>
              </a:rPr>
              <a:t>2</a:t>
            </a:r>
            <a:r>
              <a:rPr lang="cs-CZ" dirty="0" smtClean="0">
                <a:cs typeface="Times New Roman"/>
              </a:rPr>
              <a:t> H</a:t>
            </a:r>
            <a:r>
              <a:rPr lang="cs-CZ" baseline="-25000" dirty="0" smtClean="0">
                <a:cs typeface="Times New Roman"/>
              </a:rPr>
              <a:t>2 </a:t>
            </a:r>
            <a:r>
              <a:rPr lang="cs-CZ" dirty="0" smtClean="0">
                <a:cs typeface="Times New Roman"/>
              </a:rPr>
              <a:t> + </a:t>
            </a:r>
            <a:r>
              <a:rPr lang="cs-CZ" sz="3000" b="1" dirty="0" smtClean="0">
                <a:solidFill>
                  <a:srgbClr val="FF0000"/>
                </a:solidFill>
                <a:cs typeface="Times New Roman"/>
              </a:rPr>
              <a:t>(1) </a:t>
            </a:r>
            <a:r>
              <a:rPr lang="cs-CZ" dirty="0" smtClean="0">
                <a:cs typeface="Times New Roman"/>
              </a:rPr>
              <a:t>O</a:t>
            </a:r>
            <a:r>
              <a:rPr lang="cs-CZ" baseline="-25000" dirty="0" smtClean="0">
                <a:cs typeface="Times New Roman"/>
              </a:rPr>
              <a:t>2</a:t>
            </a:r>
            <a:r>
              <a:rPr lang="cs-CZ" dirty="0" smtClean="0">
                <a:cs typeface="Times New Roman"/>
              </a:rPr>
              <a:t>  → </a:t>
            </a:r>
            <a:r>
              <a:rPr lang="cs-CZ" b="1" dirty="0" smtClean="0">
                <a:solidFill>
                  <a:srgbClr val="FF0000"/>
                </a:solidFill>
                <a:cs typeface="Times New Roman"/>
              </a:rPr>
              <a:t> 2 </a:t>
            </a:r>
            <a:r>
              <a:rPr lang="cs-CZ" dirty="0" smtClean="0">
                <a:cs typeface="Times New Roman"/>
              </a:rPr>
              <a:t>H</a:t>
            </a:r>
            <a:r>
              <a:rPr lang="cs-CZ" baseline="-25000" dirty="0" smtClean="0">
                <a:cs typeface="Times New Roman"/>
              </a:rPr>
              <a:t>2</a:t>
            </a:r>
            <a:r>
              <a:rPr lang="cs-CZ" dirty="0" smtClean="0">
                <a:cs typeface="Times New Roman"/>
              </a:rPr>
              <a:t>O</a:t>
            </a:r>
            <a:endParaRPr lang="cs-CZ" baseline="-25000" dirty="0" smtClean="0">
              <a:cs typeface="Times New Roman"/>
            </a:endParaRPr>
          </a:p>
          <a:p>
            <a:pPr marL="0">
              <a:buNone/>
            </a:pPr>
            <a:r>
              <a:rPr lang="cs-CZ" sz="2800" dirty="0" smtClean="0">
                <a:cs typeface="Times New Roman"/>
              </a:rPr>
              <a:t>červeně označené stechiometrické koeficienty vyjadřují </a:t>
            </a:r>
            <a:r>
              <a:rPr lang="cs-CZ" sz="2800" dirty="0" smtClean="0">
                <a:solidFill>
                  <a:srgbClr val="FF0000"/>
                </a:solidFill>
                <a:cs typeface="Times New Roman"/>
              </a:rPr>
              <a:t>poměry</a:t>
            </a:r>
            <a:r>
              <a:rPr lang="cs-CZ" sz="2800" dirty="0" smtClean="0">
                <a:cs typeface="Times New Roman"/>
              </a:rPr>
              <a:t> </a:t>
            </a:r>
            <a:r>
              <a:rPr lang="cs-CZ" sz="2800" dirty="0" smtClean="0">
                <a:solidFill>
                  <a:srgbClr val="FF0000"/>
                </a:solidFill>
                <a:cs typeface="Times New Roman"/>
              </a:rPr>
              <a:t>látkových množství látek</a:t>
            </a:r>
          </a:p>
          <a:p>
            <a:pPr marL="0">
              <a:buNone/>
            </a:pPr>
            <a:r>
              <a:rPr lang="cs-CZ" sz="2800" dirty="0" smtClean="0">
                <a:cs typeface="Times New Roman"/>
              </a:rPr>
              <a:t>„2 moly vodíku reagují (popř. se slučují) s 1 molem kyslíku a vznikají 2 moly vody“</a:t>
            </a:r>
          </a:p>
          <a:p>
            <a:pPr marL="0">
              <a:buNone/>
            </a:pPr>
            <a:endParaRPr lang="cs-CZ" sz="2800" dirty="0" smtClean="0">
              <a:cs typeface="Times New Roman"/>
            </a:endParaRPr>
          </a:p>
          <a:p>
            <a:pPr>
              <a:buNone/>
            </a:pPr>
            <a:r>
              <a:rPr lang="cs-CZ" sz="2800" dirty="0" smtClean="0"/>
              <a:t> </a:t>
            </a:r>
            <a:r>
              <a:rPr lang="cs-CZ" sz="2800" b="1" dirty="0">
                <a:latin typeface="Calibri" pitchFamily="34" charset="0"/>
                <a:sym typeface="Wingdings" pitchFamily="2" charset="2"/>
              </a:rPr>
              <a:t>počet a druh atomů v reaktantech musí být vždy stejný, jako počet a druh atomů v </a:t>
            </a:r>
            <a:r>
              <a:rPr lang="cs-CZ" sz="2800" b="1" dirty="0" smtClean="0">
                <a:latin typeface="Calibri" pitchFamily="34" charset="0"/>
                <a:sym typeface="Wingdings" pitchFamily="2" charset="2"/>
              </a:rPr>
              <a:t>produktech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Calibri" pitchFamily="34" charset="0"/>
                <a:sym typeface="Wingdings" pitchFamily="2" charset="2"/>
              </a:rPr>
              <a:t>nemůže vzniknou reakcí kyslíku a vodíku sloučenina, obsahující uhlík či jiný prvek, než…..?</a:t>
            </a:r>
          </a:p>
          <a:p>
            <a:pPr marL="457200" indent="-457200">
              <a:buNone/>
            </a:pPr>
            <a:r>
              <a:rPr lang="cs-CZ" sz="2800" dirty="0">
                <a:latin typeface="Calibri" pitchFamily="34" charset="0"/>
                <a:sym typeface="Wingdings" pitchFamily="2" charset="2"/>
              </a:rPr>
              <a:t>       </a:t>
            </a:r>
            <a:r>
              <a:rPr lang="cs-CZ" sz="2800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(vodík a kyslík)</a:t>
            </a:r>
          </a:p>
          <a:p>
            <a:pPr marL="457200" indent="-457200">
              <a:buNone/>
            </a:pPr>
            <a:endParaRPr lang="cs-CZ" sz="2800" dirty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None/>
            </a:pPr>
            <a:r>
              <a:rPr lang="cs-CZ" sz="2400" b="1" dirty="0">
                <a:solidFill>
                  <a:srgbClr val="C00000"/>
                </a:solidFill>
                <a:latin typeface="Calibri" pitchFamily="34" charset="0"/>
                <a:sym typeface="Wingdings" pitchFamily="2" charset="2"/>
              </a:rPr>
              <a:t>To, co do reakce vstoupí, to musí i vystoupit (ať už počet, nebo druh atomů)</a:t>
            </a:r>
          </a:p>
          <a:p>
            <a:pPr>
              <a:buNone/>
            </a:pPr>
            <a:endParaRPr lang="cs-CZ" sz="2800" b="1" dirty="0">
              <a:latin typeface="Calibri" pitchFamily="34" charset="0"/>
              <a:sym typeface="Wingdings" pitchFamily="2" charset="2"/>
            </a:endParaRPr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36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Typy chemických reakcí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435280" cy="5877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Typy chemických reakcí: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b="1" dirty="0" smtClean="0">
                <a:solidFill>
                  <a:schemeClr val="accent1"/>
                </a:solidFill>
              </a:rPr>
              <a:t>slučování</a:t>
            </a:r>
            <a:r>
              <a:rPr lang="cs-CZ" sz="2800" dirty="0" smtClean="0">
                <a:solidFill>
                  <a:schemeClr val="accent1"/>
                </a:solidFill>
              </a:rPr>
              <a:t> (syntéza) </a:t>
            </a:r>
            <a:r>
              <a:rPr lang="cs-CZ" sz="2800" dirty="0" smtClean="0"/>
              <a:t>– ze dvou (i více) jednodušších výchozích látek vzniká jedna látka složitější (produkt)</a:t>
            </a:r>
          </a:p>
          <a:p>
            <a:pPr marL="1008000" indent="-540000">
              <a:spcBef>
                <a:spcPts val="600"/>
              </a:spcBef>
              <a:buNone/>
            </a:pPr>
            <a:r>
              <a:rPr lang="cs-CZ" sz="2800" dirty="0" smtClean="0"/>
              <a:t>př. reakce vodíku s kyslíkem    2 H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 +  O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 </a:t>
            </a:r>
            <a:r>
              <a:rPr lang="cs-CZ" sz="2800" dirty="0" smtClean="0">
                <a:latin typeface="Times New Roman"/>
                <a:cs typeface="Times New Roman"/>
              </a:rPr>
              <a:t>→  2 H</a:t>
            </a:r>
            <a:r>
              <a:rPr lang="cs-CZ" sz="2800" baseline="-25000" dirty="0" smtClean="0">
                <a:latin typeface="Times New Roman"/>
                <a:cs typeface="Times New Roman"/>
              </a:rPr>
              <a:t>2</a:t>
            </a:r>
            <a:r>
              <a:rPr lang="cs-CZ" sz="2800" dirty="0" smtClean="0">
                <a:latin typeface="Times New Roman"/>
                <a:cs typeface="Times New Roman"/>
              </a:rPr>
              <a:t>O</a:t>
            </a:r>
            <a:endParaRPr lang="cs-CZ" sz="2800" dirty="0" smtClean="0"/>
          </a:p>
          <a:p>
            <a:pPr marL="514350" indent="-514350">
              <a:buAutoNum type="arabicParenR" startAt="2"/>
            </a:pPr>
            <a:r>
              <a:rPr lang="cs-CZ" sz="2800" b="1" dirty="0" smtClean="0">
                <a:solidFill>
                  <a:schemeClr val="accent1"/>
                </a:solidFill>
              </a:rPr>
              <a:t>rozklad</a:t>
            </a:r>
            <a:r>
              <a:rPr lang="cs-CZ" sz="2800" dirty="0" smtClean="0">
                <a:solidFill>
                  <a:schemeClr val="accent1"/>
                </a:solidFill>
              </a:rPr>
              <a:t> (analýza) </a:t>
            </a:r>
            <a:r>
              <a:rPr lang="cs-CZ" sz="2800" dirty="0" smtClean="0"/>
              <a:t>– z jedné látky vzniká několik látek jednodušších</a:t>
            </a:r>
          </a:p>
          <a:p>
            <a:pPr marL="1008000" lvl="1" indent="-514350">
              <a:buNone/>
            </a:pPr>
            <a:r>
              <a:rPr lang="cs-CZ" dirty="0" smtClean="0"/>
              <a:t>př. tepelný rozklad vápence    CaCO</a:t>
            </a:r>
            <a:r>
              <a:rPr lang="cs-CZ" baseline="-25000" dirty="0" smtClean="0"/>
              <a:t>3</a:t>
            </a:r>
            <a:r>
              <a:rPr lang="cs-CZ" dirty="0" smtClean="0"/>
              <a:t>  </a:t>
            </a:r>
            <a:r>
              <a:rPr lang="cs-CZ" dirty="0" smtClean="0">
                <a:latin typeface="Times New Roman"/>
                <a:cs typeface="Times New Roman"/>
              </a:rPr>
              <a:t>→  </a:t>
            </a:r>
            <a:r>
              <a:rPr lang="cs-CZ" dirty="0" err="1" smtClean="0">
                <a:latin typeface="Times New Roman"/>
                <a:cs typeface="Times New Roman"/>
              </a:rPr>
              <a:t>CaO</a:t>
            </a:r>
            <a:r>
              <a:rPr lang="cs-CZ" dirty="0" smtClean="0">
                <a:latin typeface="Times New Roman"/>
                <a:cs typeface="Times New Roman"/>
              </a:rPr>
              <a:t>  +  CO</a:t>
            </a:r>
            <a:r>
              <a:rPr lang="cs-CZ" baseline="-25000" dirty="0" smtClean="0">
                <a:latin typeface="Times New Roman"/>
                <a:cs typeface="Times New Roman"/>
              </a:rPr>
              <a:t>2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endParaRPr lang="cs-CZ" dirty="0" smtClean="0"/>
          </a:p>
          <a:p>
            <a:pPr marL="514350" indent="-514350">
              <a:buAutoNum type="arabicParenR" startAt="2"/>
            </a:pPr>
            <a:r>
              <a:rPr lang="cs-CZ" sz="2800" b="1" dirty="0" smtClean="0">
                <a:solidFill>
                  <a:schemeClr val="accent1"/>
                </a:solidFill>
              </a:rPr>
              <a:t>nahrazování</a:t>
            </a:r>
            <a:r>
              <a:rPr lang="cs-CZ" sz="2800" b="1" dirty="0" smtClean="0"/>
              <a:t> </a:t>
            </a:r>
            <a:r>
              <a:rPr lang="cs-CZ" sz="2800" dirty="0" smtClean="0">
                <a:solidFill>
                  <a:schemeClr val="accent1"/>
                </a:solidFill>
              </a:rPr>
              <a:t>(substituce) </a:t>
            </a:r>
            <a:r>
              <a:rPr lang="cs-CZ" sz="2800" dirty="0" smtClean="0"/>
              <a:t>- část molekuly výchozí látky je nahrazena jiným atomem nebo skupinou</a:t>
            </a:r>
          </a:p>
          <a:p>
            <a:pPr marL="4680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 smtClean="0"/>
              <a:t>př. reakce zinku s kyselinou chlorovodíkovou</a:t>
            </a:r>
          </a:p>
          <a:p>
            <a:pPr marL="4680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 err="1" smtClean="0"/>
              <a:t>Zn</a:t>
            </a:r>
            <a:r>
              <a:rPr lang="cs-CZ" dirty="0" smtClean="0"/>
              <a:t>  +  2 </a:t>
            </a:r>
            <a:r>
              <a:rPr lang="cs-CZ" dirty="0" err="1" smtClean="0"/>
              <a:t>HCl</a:t>
            </a:r>
            <a:r>
              <a:rPr lang="cs-CZ" dirty="0" smtClean="0"/>
              <a:t>  </a:t>
            </a:r>
            <a:r>
              <a:rPr lang="cs-CZ" dirty="0" smtClean="0">
                <a:latin typeface="Times New Roman"/>
                <a:cs typeface="Times New Roman"/>
              </a:rPr>
              <a:t>→  ZnCl</a:t>
            </a:r>
            <a:r>
              <a:rPr lang="cs-CZ" baseline="-25000" dirty="0" smtClean="0">
                <a:latin typeface="Times New Roman"/>
                <a:cs typeface="Times New Roman"/>
              </a:rPr>
              <a:t>2</a:t>
            </a:r>
            <a:r>
              <a:rPr lang="cs-CZ" dirty="0" smtClean="0">
                <a:latin typeface="Times New Roman"/>
                <a:cs typeface="Times New Roman"/>
              </a:rPr>
              <a:t>  +  H</a:t>
            </a:r>
            <a:r>
              <a:rPr lang="cs-CZ" baseline="-25000" dirty="0" smtClean="0">
                <a:latin typeface="Times New Roman"/>
                <a:cs typeface="Times New Roman"/>
              </a:rPr>
              <a:t>2   </a:t>
            </a:r>
            <a:endParaRPr lang="cs-CZ" baseline="-25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18</a:t>
            </a:fld>
            <a:endParaRPr lang="cs-CZ"/>
          </a:p>
        </p:txBody>
      </p:sp>
      <p:grpSp>
        <p:nvGrpSpPr>
          <p:cNvPr id="5" name="Skupina 4"/>
          <p:cNvGrpSpPr/>
          <p:nvPr/>
        </p:nvGrpSpPr>
        <p:grpSpPr>
          <a:xfrm>
            <a:off x="-65541" y="0"/>
            <a:ext cx="9144000" cy="6858000"/>
            <a:chOff x="-65541" y="0"/>
            <a:chExt cx="9144000" cy="6858000"/>
          </a:xfrm>
        </p:grpSpPr>
        <p:cxnSp>
          <p:nvCxnSpPr>
            <p:cNvPr id="7" name="Přímá spojovací čára 18"/>
            <p:cNvCxnSpPr/>
            <p:nvPr/>
          </p:nvCxnSpPr>
          <p:spPr>
            <a:xfrm>
              <a:off x="-65541" y="1069538"/>
              <a:ext cx="9144000" cy="0"/>
            </a:xfrm>
            <a:prstGeom prst="line">
              <a:avLst/>
            </a:prstGeom>
            <a:ln w="28575">
              <a:solidFill>
                <a:srgbClr val="DD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Obrázek 16" descr="linka-červená-průhledná.jpg"/>
            <p:cNvPicPr preferRelativeResize="0"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525" y="0"/>
              <a:ext cx="7937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17" descr="linka-červená-průhledná.jpg"/>
            <p:cNvPicPr preferRelativeResize="0"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84175" y="1142777"/>
              <a:ext cx="2228850" cy="53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ek 9" descr="linka-červená-průhledná.jpg"/>
            <p:cNvPicPr preferRelativeResize="0"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0"/>
              <a:ext cx="57150" cy="1417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6951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1. Co jsou chemické </a:t>
            </a:r>
            <a:r>
              <a:rPr lang="cs-CZ" sz="2200" b="1" dirty="0" err="1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rakce</a:t>
            </a:r>
            <a:r>
              <a:rPr lang="cs-CZ" sz="2200" b="1" dirty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?</a:t>
            </a:r>
            <a:endParaRPr lang="cs-CZ" sz="2200" b="1" dirty="0" smtClean="0">
              <a:solidFill>
                <a:schemeClr val="tx1"/>
              </a:solidFill>
              <a:latin typeface="Calibri" pitchFamily="34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cs-CZ" sz="2200" b="1" dirty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C</a:t>
            </a: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hemické reakce </a:t>
            </a: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jsou děje, při nichž zanikají původní vazby a vznikají nové chemické vazby.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2. Jak nazýváme látky, které </a:t>
            </a: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vstupují d</a:t>
            </a: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o chemické reakce?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C</a:t>
            </a: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hemické látky, </a:t>
            </a:r>
            <a:r>
              <a:rPr lang="cs-CZ" sz="2200" dirty="0" err="1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kt</a:t>
            </a: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. do reakce vstupují, se nazývají </a:t>
            </a: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reaktanty.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3. </a:t>
            </a:r>
            <a:r>
              <a:rPr lang="cs-CZ" sz="2200" dirty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Jak nazýváme látky, které </a:t>
            </a: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vznikají</a:t>
            </a: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 při chemické reakci?</a:t>
            </a:r>
            <a:endParaRPr lang="cs-CZ" sz="2200" dirty="0">
              <a:solidFill>
                <a:schemeClr val="tx1"/>
              </a:solidFill>
              <a:latin typeface="Calibri" pitchFamily="34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C</a:t>
            </a: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hemické látky, </a:t>
            </a:r>
            <a:r>
              <a:rPr lang="cs-CZ" sz="2200" dirty="0" err="1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kt</a:t>
            </a: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. při reakci vznikají, se nazývají </a:t>
            </a: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produkty.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4. Co nám říká zákon zachování hmotnosti?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H</a:t>
            </a: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motnost</a:t>
            </a: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 reaktantů je vždy </a:t>
            </a: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stejná j</a:t>
            </a: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ako hmotnost produktů.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5. Jak zapisujeme </a:t>
            </a: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chemickou reakci?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C</a:t>
            </a: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hemickou reakci zapisujeme </a:t>
            </a:r>
            <a:r>
              <a:rPr lang="cs-CZ" sz="2200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chemickou rovnicí.</a:t>
            </a:r>
          </a:p>
          <a:p>
            <a:pPr marL="457200" indent="-457200">
              <a:buFontTx/>
              <a:buChar char="-"/>
            </a:pPr>
            <a:endParaRPr lang="cs-CZ" sz="2800" b="1" dirty="0" smtClean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  <a:p>
            <a:pPr algn="ctr">
              <a:buNone/>
            </a:pPr>
            <a:endParaRPr lang="cs-CZ" sz="2400" b="1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OTÁZKY ZA 1 </a:t>
            </a:r>
            <a:r>
              <a:rPr lang="cs-CZ" sz="3800" b="1" spc="50" dirty="0" smtClean="0">
                <a:ln w="11430"/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1268760"/>
            <a:ext cx="5544616" cy="12241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/>
              <a:t>Chemické reakce</a:t>
            </a:r>
          </a:p>
        </p:txBody>
      </p:sp>
      <p:pic>
        <p:nvPicPr>
          <p:cNvPr id="34818" name="Picture 2" descr="brýle,chemie,emotikony,géniové,pokusy,smajlíci,smajlík,smějící se obličeje,tuby,usmívající se obličeje,věda,vědci,zkumavk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996952"/>
            <a:ext cx="3095625" cy="3095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68"/>
            <a:ext cx="1234480" cy="202034"/>
          </a:xfrm>
        </p:spPr>
        <p:txBody>
          <a:bodyPr/>
          <a:lstStyle/>
          <a:p>
            <a:r>
              <a:rPr lang="cs-CZ" sz="1200" b="1" u="sng" dirty="0" smtClean="0"/>
              <a:t>Zápis do sešitu:</a:t>
            </a:r>
            <a:endParaRPr lang="cs-CZ" sz="12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5914"/>
            <a:ext cx="8568952" cy="6535454"/>
          </a:xfrm>
        </p:spPr>
        <p:txBody>
          <a:bodyPr/>
          <a:lstStyle/>
          <a:p>
            <a:pPr marL="0" indent="0">
              <a:buNone/>
            </a:pPr>
            <a:r>
              <a:rPr lang="cs-CZ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CHEMICKÉ REAKCE, CHEMICKÉ ROVNICE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Chemická reakce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děj, při kterém z výchozích látek vznikají 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produkty,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zanikají vazby ve výchozích látkách, vznikají nové vazby (produkty),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atomy se jen přeskupují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a druh atomů látek se při reakci nemění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výchozí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látky (reaktanty)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látky, které vstupují do reakce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produkty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látky, které vznikají při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reakci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výchozí látky a produkty se liší svými vlastnostmi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reakcí:</a:t>
            </a:r>
          </a:p>
          <a:p>
            <a:pPr lvl="1"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hoření dřeva, papíru (vzniká popel)</a:t>
            </a:r>
          </a:p>
          <a:p>
            <a:pPr lvl="1"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fotosyntéza, dýchání </a:t>
            </a:r>
          </a:p>
          <a:p>
            <a:pPr lvl="1"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kažení potravin (vznik i jedovatých látek)</a:t>
            </a:r>
          </a:p>
          <a:p>
            <a:pPr lvl="1">
              <a:spcBef>
                <a:spcPts val="0"/>
              </a:spcBef>
            </a:pP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reakce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vodíku s kyslíkem – vzniká voda</a:t>
            </a:r>
          </a:p>
          <a:p>
            <a:pPr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Chemická rovnice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slouží k zápisu chemické reakce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obsahuje značky prvků a vzorce sloučenin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šipka určuje směr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reakce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levá strana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rovnice = výchozí látky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pravá strana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rovnice = produkty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atomů prvků musí být stejný na obou stranách rovnice (viz. zákon zachování hmotnosti</a:t>
            </a:r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7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540"/>
            <a:ext cx="8964488" cy="4525963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/>
              <a:t> 2 H</a:t>
            </a:r>
            <a:r>
              <a:rPr lang="cs-CZ" sz="1600" baseline="-25000" dirty="0"/>
              <a:t>2 </a:t>
            </a:r>
            <a:r>
              <a:rPr lang="cs-CZ" sz="1600" dirty="0"/>
              <a:t> +  O</a:t>
            </a:r>
            <a:r>
              <a:rPr lang="cs-CZ" sz="1600" baseline="-25000" dirty="0"/>
              <a:t>2 </a:t>
            </a:r>
            <a:r>
              <a:rPr lang="cs-CZ" sz="1600" dirty="0"/>
              <a:t> </a:t>
            </a:r>
            <a:r>
              <a:rPr lang="cs-CZ" sz="1600" dirty="0">
                <a:latin typeface="Times New Roman"/>
                <a:cs typeface="Times New Roman"/>
              </a:rPr>
              <a:t>→  2 </a:t>
            </a:r>
            <a:r>
              <a:rPr lang="cs-CZ" sz="1600" dirty="0" smtClean="0">
                <a:latin typeface="Times New Roman"/>
                <a:cs typeface="Times New Roman"/>
              </a:rPr>
              <a:t>H</a:t>
            </a:r>
            <a:r>
              <a:rPr lang="cs-CZ" sz="1600" baseline="-25000" dirty="0" smtClean="0">
                <a:latin typeface="Times New Roman"/>
                <a:cs typeface="Times New Roman"/>
              </a:rPr>
              <a:t>2</a:t>
            </a:r>
            <a:r>
              <a:rPr lang="cs-CZ" sz="1600" dirty="0" smtClean="0">
                <a:latin typeface="Times New Roman"/>
                <a:cs typeface="Times New Roman"/>
              </a:rPr>
              <a:t>O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800" dirty="0"/>
              <a:t>Typy chemických </a:t>
            </a:r>
            <a:r>
              <a:rPr lang="cs-CZ" sz="1800" dirty="0" smtClean="0"/>
              <a:t>reakcí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1800" b="1" dirty="0">
                <a:solidFill>
                  <a:schemeClr val="accent1"/>
                </a:solidFill>
              </a:rPr>
              <a:t>slučování</a:t>
            </a:r>
            <a:r>
              <a:rPr lang="cs-CZ" sz="1800" dirty="0">
                <a:solidFill>
                  <a:schemeClr val="accent1"/>
                </a:solidFill>
              </a:rPr>
              <a:t> (syntéza) </a:t>
            </a:r>
            <a:r>
              <a:rPr lang="cs-CZ" sz="1800" dirty="0"/>
              <a:t>– ze dvou (i více) jednodušších výchozích látek vzniká jedna látka složitější (produkt)</a:t>
            </a:r>
          </a:p>
          <a:p>
            <a:pPr marL="1008000" indent="-540000">
              <a:spcBef>
                <a:spcPts val="600"/>
              </a:spcBef>
              <a:buNone/>
            </a:pPr>
            <a:r>
              <a:rPr lang="cs-CZ" sz="1800" dirty="0"/>
              <a:t>př. reakce vodíku s kyslíkem    2 H</a:t>
            </a:r>
            <a:r>
              <a:rPr lang="cs-CZ" sz="1800" baseline="-25000" dirty="0"/>
              <a:t>2</a:t>
            </a:r>
            <a:r>
              <a:rPr lang="cs-CZ" sz="1800" dirty="0"/>
              <a:t>  +  O</a:t>
            </a:r>
            <a:r>
              <a:rPr lang="cs-CZ" sz="1800" baseline="-25000" dirty="0"/>
              <a:t>2</a:t>
            </a:r>
            <a:r>
              <a:rPr lang="cs-CZ" sz="1800" dirty="0"/>
              <a:t>  </a:t>
            </a:r>
            <a:r>
              <a:rPr lang="cs-CZ" sz="1800" dirty="0">
                <a:latin typeface="Times New Roman"/>
                <a:cs typeface="Times New Roman"/>
              </a:rPr>
              <a:t>→  2 H</a:t>
            </a:r>
            <a:r>
              <a:rPr lang="cs-CZ" sz="1800" baseline="-25000" dirty="0">
                <a:latin typeface="Times New Roman"/>
                <a:cs typeface="Times New Roman"/>
              </a:rPr>
              <a:t>2</a:t>
            </a:r>
            <a:r>
              <a:rPr lang="cs-CZ" sz="1800" dirty="0">
                <a:latin typeface="Times New Roman"/>
                <a:cs typeface="Times New Roman"/>
              </a:rPr>
              <a:t>O</a:t>
            </a:r>
            <a:endParaRPr lang="cs-CZ" sz="1800" dirty="0"/>
          </a:p>
          <a:p>
            <a:pPr marL="514350" indent="-514350">
              <a:buAutoNum type="arabicParenR" startAt="2"/>
            </a:pPr>
            <a:r>
              <a:rPr lang="cs-CZ" sz="1800" b="1" dirty="0">
                <a:solidFill>
                  <a:schemeClr val="accent1"/>
                </a:solidFill>
              </a:rPr>
              <a:t>rozklad</a:t>
            </a:r>
            <a:r>
              <a:rPr lang="cs-CZ" sz="1800" dirty="0">
                <a:solidFill>
                  <a:schemeClr val="accent1"/>
                </a:solidFill>
              </a:rPr>
              <a:t> (analýza) </a:t>
            </a:r>
            <a:r>
              <a:rPr lang="cs-CZ" sz="1800" dirty="0"/>
              <a:t>– z jedné látky vzniká několik látek jednodušších</a:t>
            </a:r>
          </a:p>
          <a:p>
            <a:pPr marL="1008000" lvl="1" indent="-514350">
              <a:buNone/>
            </a:pPr>
            <a:r>
              <a:rPr lang="cs-CZ" sz="1800" dirty="0"/>
              <a:t>př. tepelný rozklad vápence    CaCO</a:t>
            </a:r>
            <a:r>
              <a:rPr lang="cs-CZ" sz="1800" baseline="-25000" dirty="0"/>
              <a:t>3</a:t>
            </a:r>
            <a:r>
              <a:rPr lang="cs-CZ" sz="1800" dirty="0"/>
              <a:t>  </a:t>
            </a:r>
            <a:r>
              <a:rPr lang="cs-CZ" sz="1800" dirty="0">
                <a:latin typeface="Times New Roman"/>
                <a:cs typeface="Times New Roman"/>
              </a:rPr>
              <a:t>→  </a:t>
            </a:r>
            <a:r>
              <a:rPr lang="cs-CZ" sz="1800" dirty="0" err="1">
                <a:latin typeface="Times New Roman"/>
                <a:cs typeface="Times New Roman"/>
              </a:rPr>
              <a:t>CaO</a:t>
            </a:r>
            <a:r>
              <a:rPr lang="cs-CZ" sz="1800" dirty="0">
                <a:latin typeface="Times New Roman"/>
                <a:cs typeface="Times New Roman"/>
              </a:rPr>
              <a:t>  +  CO</a:t>
            </a:r>
            <a:r>
              <a:rPr lang="cs-CZ" sz="1800" baseline="-25000" dirty="0">
                <a:latin typeface="Times New Roman"/>
                <a:cs typeface="Times New Roman"/>
              </a:rPr>
              <a:t>2</a:t>
            </a:r>
            <a:r>
              <a:rPr lang="cs-CZ" sz="1800" dirty="0">
                <a:latin typeface="Times New Roman"/>
                <a:cs typeface="Times New Roman"/>
              </a:rPr>
              <a:t> </a:t>
            </a:r>
            <a:endParaRPr lang="cs-CZ" sz="1800" dirty="0" smtClean="0">
              <a:latin typeface="Times New Roman"/>
              <a:cs typeface="Times New Roman"/>
            </a:endParaRPr>
          </a:p>
          <a:p>
            <a:pPr marL="1008000" lvl="1" indent="-514350">
              <a:buNone/>
            </a:pPr>
            <a:endParaRPr lang="cs-CZ" sz="1800" dirty="0">
              <a:latin typeface="Times New Roman"/>
              <a:cs typeface="Times New Roman"/>
            </a:endParaRPr>
          </a:p>
          <a:p>
            <a:pPr marL="1008000" lvl="1" indent="-514350">
              <a:buNone/>
            </a:pPr>
            <a:r>
              <a:rPr lang="cs-CZ" sz="1800" b="1" u="sng" dirty="0"/>
              <a:t>Zákon zachování </a:t>
            </a:r>
            <a:r>
              <a:rPr lang="cs-CZ" sz="1800" b="1" u="sng" dirty="0" smtClean="0"/>
              <a:t>hmotnosti (</a:t>
            </a:r>
            <a:r>
              <a:rPr lang="cs-CZ" sz="1800" b="1" dirty="0" err="1" smtClean="0">
                <a:solidFill>
                  <a:schemeClr val="accent1"/>
                </a:solidFill>
              </a:rPr>
              <a:t>Lomonosov</a:t>
            </a:r>
            <a:r>
              <a:rPr lang="cs-CZ" sz="1800" b="1" dirty="0" smtClean="0">
                <a:solidFill>
                  <a:schemeClr val="accent1"/>
                </a:solidFill>
              </a:rPr>
              <a:t> A </a:t>
            </a:r>
            <a:r>
              <a:rPr lang="fr-FR" sz="1800" b="1" dirty="0" smtClean="0">
                <a:solidFill>
                  <a:schemeClr val="accent1"/>
                </a:solidFill>
              </a:rPr>
              <a:t>Lavoisier</a:t>
            </a:r>
            <a:r>
              <a:rPr lang="cs-CZ" sz="1800" b="1" dirty="0" smtClean="0">
                <a:solidFill>
                  <a:schemeClr val="accent1"/>
                </a:solidFill>
              </a:rPr>
              <a:t>)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uzavřené soustavě se součet hmotností výchozích látek reakce rovná součtu hmotností látek, které reakcí vznikají (produktů).</a:t>
            </a:r>
          </a:p>
          <a:p>
            <a:pPr marL="468000" indent="-457200">
              <a:spcBef>
                <a:spcPts val="400"/>
              </a:spcBef>
              <a:buFont typeface="Symbol"/>
              <a:buChar char="Þ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atomů jednotlivých prvků musí být stejný na obou stranách rovnice</a:t>
            </a:r>
          </a:p>
          <a:p>
            <a:pPr marL="468000" indent="-457200">
              <a:spcBef>
                <a:spcPts val="40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  před značky prvků nebo vzorce sloučenin v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chem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 rovnici doplníme „stechiometrické koeficienty“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08000" lvl="1" indent="-514350">
              <a:buNone/>
            </a:pPr>
            <a:endParaRPr lang="cs-CZ" sz="1800" b="1" u="sng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81472" y="332656"/>
            <a:ext cx="1816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výchozí látky</a:t>
            </a:r>
            <a:endParaRPr lang="cs-CZ" sz="1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03648" y="332655"/>
            <a:ext cx="843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produkty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175234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sz="2000" dirty="0" smtClean="0"/>
              <a:t>Obrázky převzaty:</a:t>
            </a:r>
          </a:p>
          <a:p>
            <a:pPr>
              <a:buNone/>
            </a:pPr>
            <a:r>
              <a:rPr lang="cs-CZ" sz="2000" dirty="0" smtClean="0"/>
              <a:t>[cit. 2011-10-10] </a:t>
            </a:r>
            <a:r>
              <a:rPr lang="cs-CZ" sz="2000" i="1" dirty="0" smtClean="0"/>
              <a:t>www.office.</a:t>
            </a:r>
            <a:r>
              <a:rPr lang="cs-CZ" sz="2000" i="1" dirty="0" err="1" smtClean="0"/>
              <a:t>microsoft.com</a:t>
            </a:r>
            <a:endParaRPr lang="cs-CZ" sz="2000" i="1" dirty="0" smtClean="0"/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r>
              <a:rPr lang="cs-CZ" sz="2000" dirty="0" smtClean="0"/>
              <a:t>Použity obrázky vlastní tvorby.</a:t>
            </a:r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3800" b="1" dirty="0" smtClean="0">
                <a:latin typeface="Calibri" pitchFamily="34" charset="0"/>
              </a:rPr>
              <a:t>Použité zdroje</a:t>
            </a:r>
            <a:endParaRPr lang="cs-CZ" sz="3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ctr">
              <a:buFontTx/>
              <a:buNone/>
            </a:pPr>
            <a:endParaRPr lang="cs-CZ" sz="24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FontTx/>
              <a:buNone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Znáte z každodenního života nějaké fyzikální či chemické děje?</a:t>
            </a:r>
          </a:p>
          <a:p>
            <a:pPr marL="457200" indent="-457200" algn="ctr">
              <a:buFontTx/>
              <a:buNone/>
            </a:pPr>
            <a:endParaRPr lang="cs-CZ" sz="24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cs-CZ" sz="2000" dirty="0" smtClean="0">
                <a:latin typeface="Calibri" pitchFamily="34" charset="0"/>
                <a:sym typeface="Wingdings" pitchFamily="2" charset="2"/>
              </a:rPr>
              <a:t>vaření vody</a:t>
            </a:r>
          </a:p>
          <a:p>
            <a:pPr marL="457200" indent="-457200">
              <a:buFontTx/>
              <a:buChar char="-"/>
            </a:pPr>
            <a:r>
              <a:rPr lang="cs-CZ" sz="2000" dirty="0" smtClean="0">
                <a:latin typeface="Calibri" pitchFamily="34" charset="0"/>
                <a:sym typeface="Wingdings" pitchFamily="2" charset="2"/>
              </a:rPr>
              <a:t>fotosyntéza</a:t>
            </a:r>
          </a:p>
          <a:p>
            <a:pPr marL="457200" indent="-457200">
              <a:buFontTx/>
              <a:buChar char="-"/>
            </a:pPr>
            <a:r>
              <a:rPr lang="cs-CZ" sz="2000" dirty="0" smtClean="0">
                <a:latin typeface="Calibri" pitchFamily="34" charset="0"/>
                <a:sym typeface="Wingdings" pitchFamily="2" charset="2"/>
              </a:rPr>
              <a:t>topení v kamnech</a:t>
            </a:r>
          </a:p>
          <a:p>
            <a:pPr marL="457200" indent="-457200">
              <a:buFontTx/>
              <a:buChar char="-"/>
            </a:pPr>
            <a:r>
              <a:rPr lang="cs-CZ" sz="2000" dirty="0" smtClean="0">
                <a:latin typeface="Calibri" pitchFamily="34" charset="0"/>
                <a:sym typeface="Wingdings" pitchFamily="2" charset="2"/>
              </a:rPr>
              <a:t>hoření</a:t>
            </a:r>
          </a:p>
          <a:p>
            <a:pPr marL="457200" indent="-457200">
              <a:buFontTx/>
              <a:buChar char="-"/>
            </a:pPr>
            <a:r>
              <a:rPr lang="cs-CZ" sz="2000" dirty="0" smtClean="0">
                <a:latin typeface="Calibri" pitchFamily="34" charset="0"/>
                <a:sym typeface="Wingdings" pitchFamily="2" charset="2"/>
              </a:rPr>
              <a:t>rozpouštění cukru v čaji atd.</a:t>
            </a:r>
          </a:p>
          <a:p>
            <a:pPr marL="457200" indent="-457200">
              <a:buFontTx/>
              <a:buChar char="-"/>
            </a:pPr>
            <a:endParaRPr lang="cs-CZ" sz="28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FontTx/>
              <a:buNone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Dokázali byste rozdělit tyto děje na chemické a fyzikální?</a:t>
            </a:r>
          </a:p>
          <a:p>
            <a:pPr>
              <a:buFontTx/>
              <a:buChar char="-"/>
            </a:pPr>
            <a:endParaRPr lang="cs-CZ" sz="2400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Chemické reakce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60032" y="2636912"/>
            <a:ext cx="2376264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chemické reakce </a:t>
            </a: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zajišťují životní funkce člověka</a:t>
            </a:r>
          </a:p>
          <a:p>
            <a:pPr eaLnBrk="1" hangingPunct="1">
              <a:buFontTx/>
              <a:buChar char="-"/>
            </a:pPr>
            <a:endParaRPr lang="cs-CZ" sz="2400" dirty="0" smtClean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  <a:p>
            <a:pPr eaLnBrk="1" hangingPunct="1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každou sekundu v našem těle probíhá </a:t>
            </a: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miliarda chemických reakcí</a:t>
            </a: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díky nim cítíme radost, hněv, zamilovanost</a:t>
            </a:r>
          </a:p>
          <a:p>
            <a:pPr eaLnBrk="1" hangingPunct="1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chemické procesy v těle umožňují trávení, dýchání, vylučování</a:t>
            </a:r>
          </a:p>
          <a:p>
            <a:pPr eaLnBrk="1" hangingPunct="1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algn="ctr" eaLnBrk="1" hangingPunct="1">
              <a:buFontTx/>
              <a:buNone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Co to vlastně chemické děje (reakce) jsou?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Chemické reakce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736" y="66105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Chemická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736" y="821648"/>
            <a:ext cx="8759824" cy="5949280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Chemická reakce</a:t>
            </a:r>
            <a:r>
              <a:rPr lang="cs-CZ" sz="2800" dirty="0" smtClean="0"/>
              <a:t> je děj, při kterém z </a:t>
            </a:r>
            <a:r>
              <a:rPr lang="cs-CZ" sz="2800" dirty="0" smtClean="0">
                <a:solidFill>
                  <a:srgbClr val="FF0000"/>
                </a:solidFill>
              </a:rPr>
              <a:t>výchozích látek </a:t>
            </a:r>
            <a:r>
              <a:rPr lang="cs-CZ" sz="2800" dirty="0" smtClean="0">
                <a:solidFill>
                  <a:srgbClr val="0070C0"/>
                </a:solidFill>
              </a:rPr>
              <a:t>vznikají produkty</a:t>
            </a:r>
          </a:p>
          <a:p>
            <a:pPr lvl="1">
              <a:spcBef>
                <a:spcPts val="0"/>
              </a:spcBef>
            </a:pPr>
            <a:r>
              <a:rPr lang="cs-CZ" b="1" dirty="0" smtClean="0">
                <a:solidFill>
                  <a:srgbClr val="FF0000"/>
                </a:solidFill>
              </a:rPr>
              <a:t>výchozí látky (reaktanty) </a:t>
            </a:r>
            <a:r>
              <a:rPr lang="cs-CZ" dirty="0" smtClean="0">
                <a:solidFill>
                  <a:srgbClr val="FF0000"/>
                </a:solidFill>
              </a:rPr>
              <a:t>– látky, které vstupují do </a:t>
            </a:r>
            <a:r>
              <a:rPr lang="cs-CZ" dirty="0" smtClean="0"/>
              <a:t>reakce</a:t>
            </a:r>
          </a:p>
          <a:p>
            <a:pPr lvl="1">
              <a:spcBef>
                <a:spcPts val="0"/>
              </a:spcBef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produkty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látky, které vznikají</a:t>
            </a:r>
            <a:r>
              <a:rPr lang="cs-CZ" dirty="0" smtClean="0"/>
              <a:t> při </a:t>
            </a:r>
            <a:r>
              <a:rPr lang="cs-CZ" dirty="0" err="1" smtClean="0"/>
              <a:t>chem</a:t>
            </a:r>
            <a:r>
              <a:rPr lang="cs-CZ" dirty="0" smtClean="0"/>
              <a:t>. Reakci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dirty="0"/>
          </a:p>
          <a:p>
            <a:pPr marL="457200" lvl="1" indent="0">
              <a:spcBef>
                <a:spcPts val="0"/>
              </a:spcBef>
              <a:buNone/>
            </a:pPr>
            <a:r>
              <a:rPr lang="cs-CZ" dirty="0" smtClean="0"/>
              <a:t>REAKTANT          </a:t>
            </a:r>
            <a:r>
              <a:rPr lang="cs-CZ" dirty="0" err="1" smtClean="0"/>
              <a:t>REAKTANT</a:t>
            </a:r>
            <a:r>
              <a:rPr lang="cs-CZ" dirty="0" smtClean="0"/>
              <a:t>              PRODUKT</a:t>
            </a:r>
          </a:p>
          <a:p>
            <a:r>
              <a:rPr lang="cs-CZ" sz="2800" dirty="0" smtClean="0"/>
              <a:t>výchozí látky a produkty se liší svými vlastnostmi</a:t>
            </a:r>
          </a:p>
          <a:p>
            <a:r>
              <a:rPr lang="cs-CZ" sz="2800" b="1" dirty="0" smtClean="0"/>
              <a:t>příklady </a:t>
            </a:r>
            <a:r>
              <a:rPr lang="cs-CZ" sz="2800" b="1" dirty="0" err="1" smtClean="0"/>
              <a:t>chem</a:t>
            </a:r>
            <a:r>
              <a:rPr lang="cs-CZ" sz="2800" b="1" dirty="0" smtClean="0"/>
              <a:t>. reakcí: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hoření dřeva, papíru (vzniká popel)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fotosyntéza, dýchání 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kažení potravin (vznik i jedovatých látek)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koroze železa (ze železa vzniká rez)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reakce vodíku s kyslíkem – vzniká voda</a:t>
            </a:r>
          </a:p>
          <a:p>
            <a:pPr lvl="1">
              <a:spcBef>
                <a:spcPts val="0"/>
              </a:spcBef>
              <a:buNone/>
            </a:pP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12" name="Plus 11"/>
          <p:cNvSpPr/>
          <p:nvPr/>
        </p:nvSpPr>
        <p:spPr>
          <a:xfrm>
            <a:off x="2699792" y="3075620"/>
            <a:ext cx="504056" cy="48235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5052864" y="3196208"/>
            <a:ext cx="720080" cy="241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51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eaLnBrk="1" hangingPunct="1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oproti chemickým reakcím se </a:t>
            </a: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nemění chemické složení látek</a:t>
            </a:r>
          </a:p>
          <a:p>
            <a:pPr eaLnBrk="1" hangingPunct="1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dochází pouze např. ke </a:t>
            </a: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změně skupenství</a:t>
            </a:r>
          </a:p>
          <a:p>
            <a:pPr eaLnBrk="1" hangingPunct="1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buNone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Př. </a:t>
            </a:r>
          </a:p>
          <a:p>
            <a:pPr eaLnBrk="1" hangingPunct="1">
              <a:buNone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voda  led </a:t>
            </a: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(led je pořád chemicky H</a:t>
            </a:r>
            <a:r>
              <a:rPr lang="cs-CZ" sz="24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O)</a:t>
            </a:r>
          </a:p>
          <a:p>
            <a:pPr eaLnBrk="1" hangingPunct="1">
              <a:buNone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voda  pára </a:t>
            </a: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(pára je pořád chemicky H</a:t>
            </a:r>
            <a:r>
              <a:rPr lang="cs-CZ" sz="2400" baseline="-25000" dirty="0" smtClean="0">
                <a:latin typeface="Calibri" pitchFamily="34" charset="0"/>
                <a:sym typeface="Wingdings" pitchFamily="2" charset="2"/>
              </a:rPr>
              <a:t>2</a:t>
            </a: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O)</a:t>
            </a:r>
          </a:p>
          <a:p>
            <a:pPr eaLnBrk="1" hangingPunct="1">
              <a:buNone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buNone/>
            </a:pPr>
            <a:r>
              <a:rPr lang="cs-CZ" sz="2000" b="1" i="1" dirty="0" smtClean="0">
                <a:solidFill>
                  <a:srgbClr val="C00000"/>
                </a:solidFill>
                <a:latin typeface="Calibri" pitchFamily="34" charset="0"/>
                <a:sym typeface="Wingdings" pitchFamily="2" charset="2"/>
              </a:rPr>
              <a:t>Z ledu a páry zpátky dostanu vodu</a:t>
            </a:r>
          </a:p>
          <a:p>
            <a:pPr eaLnBrk="1" hangingPunct="1">
              <a:buNone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buNone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rozpouštění cukru v čaji </a:t>
            </a: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(cukr je pořád cukr, jen změnil skupenství)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Fyzikální reakce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Tx/>
              <a:buNone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Reakce železa se síranem měďnatým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None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Postup: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do zkumavky nalijeme roztok síranu měďnatého (5%)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vložíme do něj očištěný železný hřebík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hřebík necháme v roztoku asi 10 minut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poté pozorujeme změny</a:t>
            </a:r>
          </a:p>
          <a:p>
            <a:pPr eaLnBrk="1" hangingPunct="1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Experiment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457200" indent="-457200" algn="ctr">
              <a:buFontTx/>
              <a:buNone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Jedná se o chemickou či fyzikální reakci?</a:t>
            </a:r>
          </a:p>
          <a:p>
            <a:pPr marL="457200" indent="-457200" algn="ctr">
              <a:buFontTx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chemickou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3800" b="1" dirty="0" smtClean="0">
                <a:latin typeface="Calibri" pitchFamily="34" charset="0"/>
              </a:rPr>
              <a:t>Experiment</a:t>
            </a:r>
            <a:endParaRPr lang="cs-CZ" sz="3800" b="1" dirty="0">
              <a:latin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068960"/>
            <a:ext cx="115946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3068960"/>
            <a:ext cx="1178419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068960"/>
            <a:ext cx="107684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6" y="2924944"/>
            <a:ext cx="125100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Tx/>
              <a:buNone/>
            </a:pPr>
            <a:endParaRPr lang="cs-CZ" sz="26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None/>
            </a:pPr>
            <a:r>
              <a:rPr lang="cs-CZ" sz="2600" b="1" dirty="0" smtClean="0">
                <a:latin typeface="Calibri" pitchFamily="34" charset="0"/>
                <a:sym typeface="Wingdings" pitchFamily="2" charset="2"/>
              </a:rPr>
              <a:t>Průběh reakce, </a:t>
            </a:r>
            <a:r>
              <a:rPr lang="cs-CZ" sz="2600" b="1" dirty="0" err="1" smtClean="0">
                <a:latin typeface="Calibri" pitchFamily="34" charset="0"/>
                <a:sym typeface="Wingdings" pitchFamily="2" charset="2"/>
              </a:rPr>
              <a:t>kt</a:t>
            </a:r>
            <a:r>
              <a:rPr lang="cs-CZ" sz="2600" b="1" dirty="0" smtClean="0">
                <a:latin typeface="Calibri" pitchFamily="34" charset="0"/>
                <a:sym typeface="Wingdings" pitchFamily="2" charset="2"/>
              </a:rPr>
              <a:t>. při pokusu proběhla:</a:t>
            </a:r>
          </a:p>
          <a:p>
            <a:pPr marL="457200" indent="-457200">
              <a:buFontTx/>
              <a:buNone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železo reaguje se síranem </a:t>
            </a:r>
            <a:r>
              <a:rPr lang="cs-CZ" sz="2400" dirty="0" err="1" smtClean="0">
                <a:latin typeface="Calibri" pitchFamily="34" charset="0"/>
                <a:sym typeface="Wingdings" pitchFamily="2" charset="2"/>
              </a:rPr>
              <a:t>meďnatým</a:t>
            </a: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 a vzniká měď a síran železnatý</a:t>
            </a:r>
          </a:p>
          <a:p>
            <a:pPr marL="457200" indent="-457200" algn="ctr">
              <a:buFontTx/>
              <a:buChar char="-"/>
            </a:pPr>
            <a:endParaRPr lang="cs-CZ" sz="2400" b="1" dirty="0" smtClean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při tomto ději vznikly z určitých chemických </a:t>
            </a: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látek jiné chemické látky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ze železa s síranu měďnatého vznikla měď a síran železnatý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buNone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b="1" spc="50" dirty="0" smtClean="0">
                <a:ln w="11430"/>
                <a:solidFill>
                  <a:schemeClr val="tx1"/>
                </a:solidFill>
              </a:rPr>
              <a:t>Chemické reakce</a:t>
            </a:r>
            <a:endParaRPr lang="cs-CZ" sz="3800" b="1" spc="50" dirty="0">
              <a:ln w="11430"/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1365</Words>
  <Application>Microsoft Office PowerPoint</Application>
  <PresentationFormat>Předvádění na obrazovce (4:3)</PresentationFormat>
  <Paragraphs>240</Paragraphs>
  <Slides>22</Slides>
  <Notes>10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Symbol</vt:lpstr>
      <vt:lpstr>Times New Roman</vt:lpstr>
      <vt:lpstr>Wingdings</vt:lpstr>
      <vt:lpstr>Motiv sady Office</vt:lpstr>
      <vt:lpstr>Dokument</vt:lpstr>
      <vt:lpstr>Hezký den osmáci </vt:lpstr>
      <vt:lpstr>Chemické reakce</vt:lpstr>
      <vt:lpstr>Chemické reakce</vt:lpstr>
      <vt:lpstr>Chemické reakce</vt:lpstr>
      <vt:lpstr>Chemická reakce</vt:lpstr>
      <vt:lpstr>Fyzikální reakce</vt:lpstr>
      <vt:lpstr>Experiment</vt:lpstr>
      <vt:lpstr>Experiment</vt:lpstr>
      <vt:lpstr>Chemické reakce</vt:lpstr>
      <vt:lpstr>Příklad chemické reakce </vt:lpstr>
      <vt:lpstr>Experiment</vt:lpstr>
      <vt:lpstr>Reaktanty a produkty</vt:lpstr>
      <vt:lpstr>Chemická reakce</vt:lpstr>
      <vt:lpstr>Chemická rovnice</vt:lpstr>
      <vt:lpstr>Zákon zachování hmotnosti</vt:lpstr>
      <vt:lpstr>Zákon zachování hmotnosti</vt:lpstr>
      <vt:lpstr>Čtení chemické rovnice</vt:lpstr>
      <vt:lpstr>Typy chemických reakcí</vt:lpstr>
      <vt:lpstr>OTÁZKY ZA 1 </vt:lpstr>
      <vt:lpstr>Zápis do sešitu:</vt:lpstr>
      <vt:lpstr>Prezentace aplikace PowerPoint</vt:lpstr>
      <vt:lpstr>Použité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tense – „to be“</dc:title>
  <dc:creator>lipi</dc:creator>
  <cp:lastModifiedBy>Lada Pospíšilová</cp:lastModifiedBy>
  <cp:revision>222</cp:revision>
  <dcterms:created xsi:type="dcterms:W3CDTF">2011-10-22T09:36:30Z</dcterms:created>
  <dcterms:modified xsi:type="dcterms:W3CDTF">2021-02-24T06:58:38Z</dcterms:modified>
</cp:coreProperties>
</file>