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45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8F10237-6EA7-4C6A-9FF5-0FC266673A48}" type="datetimeFigureOut">
              <a:rPr lang="cs-CZ" smtClean="0"/>
              <a:pPr/>
              <a:t>22.03.2021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008638A-6F84-4C92-906A-8F35397F09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0237-6EA7-4C6A-9FF5-0FC266673A48}" type="datetimeFigureOut">
              <a:rPr lang="cs-CZ" smtClean="0"/>
              <a:pPr/>
              <a:t>22.03.2021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638A-6F84-4C92-906A-8F35397F09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0237-6EA7-4C6A-9FF5-0FC266673A48}" type="datetimeFigureOut">
              <a:rPr lang="cs-CZ" smtClean="0"/>
              <a:pPr/>
              <a:t>22.03.2021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638A-6F84-4C92-906A-8F35397F09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F10237-6EA7-4C6A-9FF5-0FC266673A48}" type="datetimeFigureOut">
              <a:rPr lang="cs-CZ" smtClean="0"/>
              <a:pPr/>
              <a:t>22.03.2021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008638A-6F84-4C92-906A-8F35397F09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8F10237-6EA7-4C6A-9FF5-0FC266673A48}" type="datetimeFigureOut">
              <a:rPr lang="cs-CZ" smtClean="0"/>
              <a:pPr/>
              <a:t>22.03.2021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008638A-6F84-4C92-906A-8F35397F09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0237-6EA7-4C6A-9FF5-0FC266673A48}" type="datetimeFigureOut">
              <a:rPr lang="cs-CZ" smtClean="0"/>
              <a:pPr/>
              <a:t>22.03.2021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638A-6F84-4C92-906A-8F35397F09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0237-6EA7-4C6A-9FF5-0FC266673A48}" type="datetimeFigureOut">
              <a:rPr lang="cs-CZ" smtClean="0"/>
              <a:pPr/>
              <a:t>22.03.2021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638A-6F84-4C92-906A-8F35397F09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F10237-6EA7-4C6A-9FF5-0FC266673A48}" type="datetimeFigureOut">
              <a:rPr lang="cs-CZ" smtClean="0"/>
              <a:pPr/>
              <a:t>22.03.2021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008638A-6F84-4C92-906A-8F35397F09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0237-6EA7-4C6A-9FF5-0FC266673A48}" type="datetimeFigureOut">
              <a:rPr lang="cs-CZ" smtClean="0"/>
              <a:pPr/>
              <a:t>22.03.2021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638A-6F84-4C92-906A-8F35397F09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F10237-6EA7-4C6A-9FF5-0FC266673A48}" type="datetimeFigureOut">
              <a:rPr lang="cs-CZ" smtClean="0"/>
              <a:pPr/>
              <a:t>22.03.2021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008638A-6F84-4C92-906A-8F35397F09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F10237-6EA7-4C6A-9FF5-0FC266673A48}" type="datetimeFigureOut">
              <a:rPr lang="cs-CZ" smtClean="0"/>
              <a:pPr/>
              <a:t>22.03.2021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008638A-6F84-4C92-906A-8F35397F09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F10237-6EA7-4C6A-9FF5-0FC266673A48}" type="datetimeFigureOut">
              <a:rPr lang="cs-CZ" smtClean="0"/>
              <a:pPr/>
              <a:t>22.03.2021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008638A-6F84-4C92-906A-8F35397F09D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z/imgres?q=pop%C3%A1leniny+obr%C3%A1zky&amp;hl=cs&amp;sa=X&amp;rlz=1W1ADBF_enCZ294&amp;biw=1024&amp;bih=515&amp;tbm=isch&amp;prmd=imvns&amp;tbnid=jNmWoGm4iU77jM:&amp;imgrefurl=http://www.intensivespa.sk/s-akymi-zdravotnymi-problemami-nam-kozmetika-intensive-spa-pomaha.html&amp;docid=KY6FjWL8KpXlaM&amp;imgurl=http://www.intensivespa.sk/files/Popaleniny1.jpg&amp;w=518&amp;h=449&amp;ei=eTgpT4ncJoHf4QSemf2pAw&amp;zoom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t2.gstatic.com/images?q=tbn:ANd9GcQlwULdVU3mUhbBn3fBwtM6xIWfOtOO1r659PiW8kX5v10WOfxh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z/imgres?q=pop%C3%A1leniny+obr%C3%A1zky&amp;hl=cs&amp;sa=X&amp;rlz=1W1ADBF_enCZ294&amp;biw=1024&amp;bih=515&amp;tbm=isch&amp;prmd=imvns&amp;tbnid=idonWE3-gAhidM:&amp;imgrefurl=http://www.zdn.cz/clanek/sestra/prvni-pomoc-u-pacienta-s-termickym-urazem-453259&amp;docid=pAwQx7H6W6NfkM&amp;imgurl=http://img.mf.cz/612/850/88_5.jpg&amp;w=600&amp;h=447&amp;ei=eTgpT4ncJoHf4QSemf2pAw&amp;zoom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t3.gstatic.com/images?q=tbn:ANd9GcT8ZFtUqDg9rk1kN6e1ERhaCCuWHaSwJAFs9dMDJdz6ip9sOL0RfQ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prpomoc.kvalitne.cz/popaleni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nd01.jxs.cz/034/737/153b7d631a_35097337_o2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pload.wikimedia.org/wikipedia/commons/e/e2/Frostbitten_hand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upload.wikimedia.org/wikipedia/commons/thumb/e/e2/Frostbitten_hands.jpg/800px-Frostbitten_hands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http://www.topzine.cz/wp-content/uploads/2009/11/opar.jpg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upload.wikimedia.org/wikipedia/commons/3/36/Dornwarze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e-kulturistika.cz/grafika/plisen-nohou.jpg" TargetMode="External"/><Relationship Id="rId5" Type="http://schemas.openxmlformats.org/officeDocument/2006/relationships/image" Target="../media/image18.jpeg"/><Relationship Id="rId4" Type="http://schemas.openxmlformats.org/officeDocument/2006/relationships/image" Target="http://upload.wikimedia.org/wikipedia/commons/3/36/Dornwarzen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media.novinky.cz/551/135513-original1-ewit1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media.novinky.cz/451/94515-top_foto2-lrgoh.jpg" TargetMode="Externa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z/imgres?q=k%C5%AF%C5%BEe+obr%C3%A1zky&amp;hl=cs&amp;sa=X&amp;rlz=1W1ADBF_enCZ294&amp;biw=1024&amp;bih=515&amp;tbm=isch&amp;prmd=imvns&amp;tbnid=PwfpB8n7TEhSsM:&amp;imgrefurl=http://www.vitalia.cz/clanky/pozor-je-tu-nove-letni-nebezpeci-svrab/&amp;docid=5h_WA_bMxgoB2M&amp;imgurl=http://i.iinfo.cz/images/570/svrab-vyrazka-kuze.jpg&amp;w=500&amp;h=328&amp;ei=8y0pT9yFDurf4QTir-WyAw&amp;zoom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http://i.iinfo.cz/images/536/svrab-priserka.jpg" TargetMode="External"/><Relationship Id="rId5" Type="http://schemas.openxmlformats.org/officeDocument/2006/relationships/image" Target="../media/image23.jpeg"/><Relationship Id="rId4" Type="http://schemas.openxmlformats.org/officeDocument/2006/relationships/image" Target="http://t1.gstatic.com/images?q=tbn:ANd9GcS0Y-GeApoZ8POt34xCFWaHk4Dea9evRlzjQHp_1FE-4eRxnKXu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hojeni-ran.cz/dbpic/kuze-33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http://leccos.com/pics/pic/kuze-_schema_stavby.jpg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http://upload.wikimedia.org/wikipedia/commons/e/eb/Fingerprintonpaper.jpg" TargetMode="External"/><Relationship Id="rId2" Type="http://schemas.openxmlformats.org/officeDocument/2006/relationships/hyperlink" Target="http://upload.wikimedia.org/wikipedia/commons/1/15/Fingerprint_detail_on_male_finge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upload.wikimedia.org/wikipedia/commons/e/eb/Fingerprintonpaper.jpg" TargetMode="External"/><Relationship Id="rId4" Type="http://schemas.openxmlformats.org/officeDocument/2006/relationships/image" Target="http://upload.wikimedia.org/wikipedia/commons/thumb/1/15/Fingerprint_detail_on_male_finger.jpg/800px-Fingerprint_detail_on_male_finger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Hezký den osmáci,</a:t>
            </a:r>
          </a:p>
          <a:p>
            <a:pPr marL="0" indent="0">
              <a:buNone/>
            </a:pPr>
            <a:r>
              <a:rPr lang="cs-CZ" dirty="0"/>
              <a:t>j</a:t>
            </a:r>
            <a:r>
              <a:rPr lang="cs-CZ" dirty="0" smtClean="0"/>
              <a:t>ak jsem již naťukla minulý týden, tak dnes si ukážeme něco málo z kožní soustavy, kterou také vylučujeme odpadní látky z našeho těla. Prohlédněte si prezentaci a udělejte zápis do sešitu (pozor, </a:t>
            </a:r>
            <a:r>
              <a:rPr lang="cs-CZ" dirty="0" smtClean="0">
                <a:solidFill>
                  <a:srgbClr val="FF0000"/>
                </a:solidFill>
              </a:rPr>
              <a:t>zápis si doplňte!!!! </a:t>
            </a:r>
            <a:r>
              <a:rPr lang="cs-CZ" dirty="0" smtClean="0"/>
              <a:t>K bodům pokožka, škára a podkoží doplňte informace z prezentace a také k nemocem kůže)</a:t>
            </a:r>
          </a:p>
          <a:p>
            <a:pPr marL="0" indent="0">
              <a:buNone/>
            </a:pPr>
            <a:r>
              <a:rPr lang="cs-CZ" dirty="0" smtClean="0"/>
              <a:t>Přeji pěkný den.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Š.P.</a:t>
            </a:r>
          </a:p>
        </p:txBody>
      </p:sp>
    </p:spTree>
    <p:extLst>
      <p:ext uri="{BB962C8B-B14F-4D97-AF65-F5344CB8AC3E}">
        <p14:creationId xmlns:p14="http://schemas.microsoft.com/office/powerpoint/2010/main" val="2055262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VADY A ONEMOCNĚNÍ KOŽNÍ SOUSTAVY - POPÁLENINY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428800"/>
            <a:ext cx="5410944" cy="54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poškození kůže způsobené</a:t>
            </a:r>
          </a:p>
          <a:p>
            <a:pPr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vysokou teplotou, elektrickým</a:t>
            </a:r>
          </a:p>
          <a:p>
            <a:pPr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proudem, chemikáliemi, zářením</a:t>
            </a:r>
          </a:p>
          <a:p>
            <a:pPr>
              <a:buNone/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popáleniny</a:t>
            </a:r>
          </a:p>
          <a:p>
            <a:pPr lvl="0"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1. stupeň: zčervenání, bolest, někdy otok </a:t>
            </a:r>
          </a:p>
          <a:p>
            <a:pPr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ošetření: ochlazení (pozor na</a:t>
            </a:r>
          </a:p>
          <a:p>
            <a:pPr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podchlazení) a sterilní krytí</a:t>
            </a:r>
          </a:p>
          <a:p>
            <a:endParaRPr lang="cs-CZ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rg_hi" descr="http://t2.gstatic.com/images?q=tbn:ANd9GcQlwULdVU3mUhbBn3fBwtM6xIWfOtOO1r659PiW8kX5v10WOfxh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796136" y="1916832"/>
            <a:ext cx="2544624" cy="249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724128" y="458112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Obr. 8: 1. stupeň popálenin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4536504" cy="5017768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2. stupeň: skvrnitá kůže </a:t>
            </a:r>
          </a:p>
          <a:p>
            <a:pPr lvl="0"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s bělavou, tmavohnědou,</a:t>
            </a:r>
          </a:p>
          <a:p>
            <a:pPr lvl="0"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nebo červenou barvou,</a:t>
            </a:r>
          </a:p>
          <a:p>
            <a:pPr lvl="0"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bolest, puchýře nebo</a:t>
            </a:r>
          </a:p>
          <a:p>
            <a:pPr lvl="0"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příškvary, podle rozsahu</a:t>
            </a:r>
          </a:p>
          <a:p>
            <a:pPr lvl="0"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může vzniknout šok</a:t>
            </a:r>
          </a:p>
          <a:p>
            <a:pPr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ošetření: oděv</a:t>
            </a:r>
          </a:p>
          <a:p>
            <a:pPr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nestrháváme, pouze</a:t>
            </a:r>
          </a:p>
          <a:p>
            <a:pPr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odstřihneme, sterilní krytí,</a:t>
            </a:r>
          </a:p>
          <a:p>
            <a:pPr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odborné ošetření u lékaře</a:t>
            </a:r>
          </a:p>
          <a:p>
            <a:endParaRPr lang="cs-CZ" sz="2800" dirty="0"/>
          </a:p>
        </p:txBody>
      </p:sp>
      <p:pic>
        <p:nvPicPr>
          <p:cNvPr id="5122" name="rg_hi" descr="http://t3.gstatic.com/images?q=tbn:ANd9GcT8ZFtUqDg9rk1kN6e1ERhaCCuWHaSwJAFs9dMDJdz6ip9sOL0RfQ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860032" y="1700808"/>
            <a:ext cx="3634567" cy="271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724128" y="465313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Obr. 9: 2. stupeň popálenin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VADY A ONEMOCNĚNÍ KOŽNÍ SOUSTAVY - POPÁLENINY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690864" cy="4873752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3. stupeň: voskově bílá,</a:t>
            </a:r>
          </a:p>
          <a:p>
            <a:pPr lvl="0"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špinavě červená nebo</a:t>
            </a:r>
          </a:p>
          <a:p>
            <a:pPr lvl="0"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hnědá a tuhá kůže – </a:t>
            </a:r>
          </a:p>
          <a:p>
            <a:pPr lvl="0"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dochází k odumření</a:t>
            </a:r>
          </a:p>
          <a:p>
            <a:pPr lvl="0"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tkáně, postižená místa</a:t>
            </a:r>
          </a:p>
          <a:p>
            <a:pPr lvl="0"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nebolí, hojí se měsíce,</a:t>
            </a:r>
          </a:p>
          <a:p>
            <a:pPr lvl="0"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často je nutná operace</a:t>
            </a:r>
            <a:endParaRPr lang="cs-CZ" sz="2800" b="1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ošetření: sterilní krytí, </a:t>
            </a:r>
          </a:p>
          <a:p>
            <a:pPr>
              <a:buNone/>
            </a:pP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protišoková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opatření</a:t>
            </a:r>
          </a:p>
          <a:p>
            <a:pPr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nutné lékařské ošetření </a:t>
            </a:r>
          </a:p>
          <a:p>
            <a:pPr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  </a:t>
            </a:r>
            <a:endParaRPr lang="cs-CZ" sz="2800" b="1" i="1" dirty="0" smtClean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  <p:pic>
        <p:nvPicPr>
          <p:cNvPr id="6146" name="il_fi" descr="http://prpomoc.kvalitne.cz/popaleni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860032" y="1772816"/>
            <a:ext cx="3469966" cy="261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VADY A ONEMOCNĚNÍ KOŽNÍ SOUSTAVY - POPÁLENINY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724128" y="465313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Obr. 10: 3. stupeň popálenin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u popálenin vždy záleží na rozsahu</a:t>
            </a:r>
          </a:p>
          <a:p>
            <a:pPr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poškozené kůže, při poškození 2. stupně</a:t>
            </a:r>
          </a:p>
          <a:p>
            <a:pPr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přesahujícím 10% je ohrožen život</a:t>
            </a:r>
            <a:endParaRPr lang="cs-CZ" sz="2800" b="1" i="1" dirty="0" smtClean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VADY A ONEMOCNĚNÍ KOŽNÍ SOUSTAVY - POPÁLENINY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 descr="slu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645024"/>
            <a:ext cx="2520280" cy="1669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ovéPole 5"/>
          <p:cNvSpPr txBox="1"/>
          <p:nvPr/>
        </p:nvSpPr>
        <p:spPr>
          <a:xfrm>
            <a:off x="1259632" y="5517232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Obr. 11: při opalování bychom měli dbát na vhodnou ochranu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pravidlo devíti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857752" y="3071810"/>
            <a:ext cx="2404492" cy="2848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4499992" y="5934670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Obr. 12: při </a:t>
            </a:r>
            <a:r>
              <a:rPr lang="cs-CZ" dirty="0">
                <a:latin typeface="Arial" pitchFamily="34" charset="0"/>
                <a:cs typeface="Arial" pitchFamily="34" charset="0"/>
              </a:rPr>
              <a:t>klasifikaci rozsahu se užívá tzv. pravidlo 9</a:t>
            </a: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7467600" cy="4873752"/>
          </a:xfrm>
        </p:spPr>
        <p:txBody>
          <a:bodyPr/>
          <a:lstStyle/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poškození vlivem nízkých teplot, dochází </a:t>
            </a:r>
          </a:p>
          <a:p>
            <a:pPr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ke snižování citlivosti, postižená místa jsou</a:t>
            </a:r>
          </a:p>
          <a:p>
            <a:pPr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bledá, při delším vystavení nízkým teplotám</a:t>
            </a:r>
          </a:p>
          <a:p>
            <a:pPr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může dojít k trvalému poškození až</a:t>
            </a:r>
          </a:p>
          <a:p>
            <a:pPr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odumření, nejnáchylnější jsou prsty, nos, uši 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ošetření: postupné oteplování, netřít,</a:t>
            </a:r>
          </a:p>
          <a:p>
            <a:pPr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nemasírovat, u vážnějších případů lékař</a:t>
            </a:r>
          </a:p>
          <a:p>
            <a:endParaRPr lang="cs-CZ" dirty="0"/>
          </a:p>
        </p:txBody>
      </p:sp>
      <p:pic>
        <p:nvPicPr>
          <p:cNvPr id="8194" name="Picture 2" descr="Soubor:Frostbitten hands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214678" y="5214950"/>
            <a:ext cx="2015808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979712" y="537321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13: omrzliny</a:t>
            </a:r>
            <a:endParaRPr lang="cs-CZ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467544" y="26064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VADY A ONEMOCNĚNÍ KOŽNÍ SOUSTAVY - OMRZLINY</a:t>
            </a:r>
            <a:endParaRPr kumimoji="0" lang="cs-CZ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7467600" cy="4873752"/>
          </a:xfrm>
        </p:spPr>
        <p:txBody>
          <a:bodyPr/>
          <a:lstStyle/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reakce na určité látky - alergeny (potraviny, prach, bakterie, pyl, chemikálie atd.)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pomoc: vyhnout se alergenům, léky</a:t>
            </a:r>
          </a:p>
          <a:p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VADY A ONEMOCNĚNÍ KOŽNÍ SOUSTAVY - ALERGIE</a:t>
            </a:r>
            <a:endParaRPr kumimoji="0" lang="cs-CZ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Obrázek 6" descr="allergy Tes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429000"/>
            <a:ext cx="3148856" cy="258206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059832" y="616530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Obr. 14: testy na alergii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bradavice (virový původ), plísně, opary (virový původ), vředy (bakterie)</a:t>
            </a:r>
          </a:p>
          <a:p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VADY A ONEMOCNĚNÍ KOŽNÍ SOUSTAVY - INFEKCE</a:t>
            </a:r>
            <a:endParaRPr kumimoji="0" lang="cs-CZ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9218" name="Picture 2" descr="Soubor:Dornwarz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635896" y="3068960"/>
            <a:ext cx="1368152" cy="196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il_fi" descr="http://www.e-kulturistika.cz/grafika/plisen-nohou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5580112" y="3068960"/>
            <a:ext cx="2633718" cy="193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il_fi" descr="http://www.topzine.cz/wp-content/uploads/2009/11/opar.jpg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467544" y="3068960"/>
            <a:ext cx="259787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899592" y="52292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Obr. 15: opar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347864" y="522920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Obr. 16: bradavice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012160" y="52292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Obr. 17: plísně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může vzniknout v důsledku nerozumného opalování, nebo z mateřských znamének</a:t>
            </a:r>
          </a:p>
          <a:p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VADY A ONEMOCNĚNÍ KOŽNÍ SOUSTAVY – RAKOVINA</a:t>
            </a:r>
            <a:r>
              <a:rPr kumimoji="0" lang="cs-CZ" sz="3000" b="1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KŮŽE</a:t>
            </a:r>
            <a:endParaRPr kumimoji="0" lang="cs-CZ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42" name="il_fi" descr="http://media.novinky.cz/551/135513-original1-ewit1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187624" y="2996952"/>
            <a:ext cx="30861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il_fi" descr="http://media.novinky.cz/451/94515-top_foto2-lrgoh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644008" y="3140968"/>
            <a:ext cx="26670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1403648" y="558924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Obr. 18: rakovina kůže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716016" y="486916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Obr. 19: rakovina kůže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parazitární onemocnění způsobené zákožkou svrabovou 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VADY A ONEMOCNĚNÍ KOŽNÍ SOUSTAVY - SVRAB</a:t>
            </a:r>
            <a:endParaRPr kumimoji="0" lang="cs-CZ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1266" name="rg_hi" descr="http://t1.gstatic.com/images?q=tbn:ANd9GcS0Y-GeApoZ8POt34xCFWaHk4Dea9evRlzjQHp_1FE-4eRxnKXu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139952" y="2924944"/>
            <a:ext cx="3710705" cy="243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http://i.iinfo.cz/images/536/svrab-priserka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899592" y="2924944"/>
            <a:ext cx="2437755" cy="243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611560" y="558924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Obr. 20: zákožka svrabová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499992" y="558924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Obr. 21: kožní projevy svrabu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HYGIENA KŮŽE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denní umývání pokožky celého těla, časté mytí vlasů, zastřihávání a čištění nehtů (na rukou dokulata, na nohou rovně)</a:t>
            </a:r>
          </a:p>
          <a:p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	Obr. 22 a 23: každodenní hygiena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anatra.cz/wp-content/uploads/pacin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52" y="3286124"/>
            <a:ext cx="2819363" cy="1728000"/>
          </a:xfrm>
          <a:prstGeom prst="rect">
            <a:avLst/>
          </a:prstGeom>
          <a:noFill/>
        </p:spPr>
      </p:pic>
      <p:pic>
        <p:nvPicPr>
          <p:cNvPr id="1028" name="Picture 4" descr="http://www.mouseville.cz/img/p/132-282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857496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2411760" y="836712"/>
            <a:ext cx="5256932" cy="209440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6600" dirty="0" smtClean="0">
                <a:latin typeface="Arial" pitchFamily="34" charset="0"/>
                <a:cs typeface="Arial" pitchFamily="34" charset="0"/>
              </a:rPr>
              <a:t>KOŽNÍ SOUSTAVA</a:t>
            </a:r>
            <a:endParaRPr lang="en-GB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 descr="File:Nilpferdhaut 050501.jp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3212976"/>
            <a:ext cx="4860032" cy="364502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3312368" cy="490066"/>
          </a:xfrm>
        </p:spPr>
        <p:txBody>
          <a:bodyPr>
            <a:normAutofit fontScale="90000"/>
          </a:bodyPr>
          <a:lstStyle/>
          <a:p>
            <a:r>
              <a:rPr lang="cs-CZ" sz="1200" b="1" u="sng" dirty="0" smtClean="0">
                <a:solidFill>
                  <a:srgbClr val="FF0000"/>
                </a:solidFill>
              </a:rPr>
              <a:t>Zápis do sešitu: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7467600" cy="4873752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cs-CZ" b="1" u="sng" dirty="0" smtClean="0">
                <a:solidFill>
                  <a:srgbClr val="FF0066"/>
                </a:solidFill>
              </a:rPr>
              <a:t>KOŽNÍ SOUSTAVA</a:t>
            </a:r>
            <a:endParaRPr lang="cs-CZ" b="1" u="sng" dirty="0">
              <a:solidFill>
                <a:srgbClr val="FF0066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cs-CZ" sz="1400" b="1" dirty="0"/>
              <a:t>Kůže tvoří ochranný kryt těla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cs-CZ" sz="1400" b="1" u="sng" dirty="0"/>
              <a:t>Skládá </a:t>
            </a:r>
            <a:r>
              <a:rPr lang="cs-CZ" sz="1400" b="1" u="sng" dirty="0" smtClean="0"/>
              <a:t>se:</a:t>
            </a:r>
          </a:p>
          <a:p>
            <a:pPr marL="457200" indent="-457200">
              <a:buAutoNum type="arabicPeriod"/>
              <a:defRPr/>
            </a:pPr>
            <a:r>
              <a:rPr lang="cs-CZ" sz="1400" b="1" dirty="0" smtClean="0"/>
              <a:t>z pokožky</a:t>
            </a:r>
          </a:p>
          <a:p>
            <a:pPr marL="457200" indent="-457200">
              <a:buAutoNum type="arabicPeriod"/>
              <a:defRPr/>
            </a:pPr>
            <a:r>
              <a:rPr lang="cs-CZ" sz="1400" b="1" dirty="0" smtClean="0"/>
              <a:t>škáry </a:t>
            </a:r>
          </a:p>
          <a:p>
            <a:pPr marL="457200" indent="-457200">
              <a:buAutoNum type="arabicPeriod"/>
              <a:defRPr/>
            </a:pPr>
            <a:r>
              <a:rPr lang="cs-CZ" sz="1400" b="1" dirty="0" smtClean="0"/>
              <a:t> </a:t>
            </a:r>
            <a:r>
              <a:rPr lang="cs-CZ" sz="1400" b="1" dirty="0"/>
              <a:t>podkoží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cs-CZ" sz="1400" b="1" dirty="0" smtClean="0"/>
              <a:t>vlasy </a:t>
            </a:r>
            <a:r>
              <a:rPr lang="cs-CZ" sz="1400" b="1" dirty="0"/>
              <a:t>a nehty vznikají z pokožky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cs-CZ" sz="1400" b="1" dirty="0" smtClean="0"/>
              <a:t>ve </a:t>
            </a:r>
            <a:r>
              <a:rPr lang="cs-CZ" sz="1400" b="1" dirty="0"/>
              <a:t>škáře jsou uložena kožní čidla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cs-CZ" sz="1400" b="1" dirty="0" smtClean="0"/>
              <a:t>v </a:t>
            </a:r>
            <a:r>
              <a:rPr lang="cs-CZ" sz="1400" b="1" dirty="0"/>
              <a:t>podkoží je uložen tuk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cs-CZ" sz="1400" b="1" dirty="0" smtClean="0"/>
              <a:t>v </a:t>
            </a:r>
            <a:r>
              <a:rPr lang="cs-CZ" sz="1400" b="1" dirty="0"/>
              <a:t>kůži vzniká při slunění vitamin D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cs-CZ" sz="1400" b="1" dirty="0" smtClean="0"/>
              <a:t>přídatné </a:t>
            </a:r>
            <a:r>
              <a:rPr lang="cs-CZ" sz="1400" b="1" dirty="0"/>
              <a:t>kožní útvary = vlasy, nehty a kožní žlázy ( = potní, mazové, pachové a mléčné)</a:t>
            </a:r>
            <a:endParaRPr lang="en-US" sz="1400" b="1" dirty="0"/>
          </a:p>
          <a:p>
            <a:r>
              <a:rPr lang="cs-CZ" sz="1400" b="1" u="sng" dirty="0">
                <a:latin typeface="Arial" pitchFamily="34" charset="0"/>
                <a:cs typeface="Arial" pitchFamily="34" charset="0"/>
              </a:rPr>
              <a:t>VADY A ONEMOCNĚNÍ KOŽNÍ </a:t>
            </a:r>
            <a:r>
              <a:rPr lang="cs-CZ" sz="1400" b="1" u="sng" dirty="0" smtClean="0">
                <a:latin typeface="Arial" pitchFamily="34" charset="0"/>
                <a:cs typeface="Arial" pitchFamily="34" charset="0"/>
              </a:rPr>
              <a:t>SOUSTAVY:</a:t>
            </a:r>
            <a:endParaRPr lang="cs-CZ" sz="1400" u="sng" dirty="0"/>
          </a:p>
        </p:txBody>
      </p:sp>
    </p:spTree>
    <p:extLst>
      <p:ext uri="{BB962C8B-B14F-4D97-AF65-F5344CB8AC3E}">
        <p14:creationId xmlns:p14="http://schemas.microsoft.com/office/powerpoint/2010/main" val="3385051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KŮŽE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412776"/>
            <a:ext cx="7272808" cy="4873752"/>
          </a:xfrm>
        </p:spPr>
        <p:txBody>
          <a:bodyPr>
            <a:noAutofit/>
          </a:bodyPr>
          <a:lstStyle/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kůže je největší orgán lidského těla, povrch přibližně 1,6 m</a:t>
            </a:r>
            <a:r>
              <a:rPr lang="cs-CZ" sz="28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– 1,8 m</a:t>
            </a:r>
            <a:r>
              <a:rPr lang="cs-CZ" sz="2800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800" b="1" dirty="0" smtClean="0">
                <a:latin typeface="Arial" pitchFamily="34" charset="0"/>
                <a:cs typeface="Arial" pitchFamily="34" charset="0"/>
              </a:rPr>
              <a:t>funkce: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obal, ochrana, jsou v ní uloženy smyslové orgány (pro vnímání hmatu, bolesti, teploty)</a:t>
            </a:r>
          </a:p>
          <a:p>
            <a:pPr>
              <a:buNone/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 descr="ku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3717032"/>
            <a:ext cx="3821410" cy="2674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ovéPole 4"/>
          <p:cNvSpPr txBox="1"/>
          <p:nvPr/>
        </p:nvSpPr>
        <p:spPr>
          <a:xfrm>
            <a:off x="1187624" y="4509120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Obr. 1: prohlídka kůže u kožního lékaře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STAVBA KŮŽE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4608512" cy="2304256"/>
          </a:xfrm>
        </p:spPr>
        <p:txBody>
          <a:bodyPr>
            <a:normAutofit/>
          </a:bodyPr>
          <a:lstStyle/>
          <a:p>
            <a:pPr lvl="0"/>
            <a:r>
              <a:rPr lang="cs-CZ" sz="2800" dirty="0" smtClean="0">
                <a:latin typeface="Arial" pitchFamily="34" charset="0"/>
                <a:cs typeface="Arial" pitchFamily="34" charset="0"/>
              </a:rPr>
              <a:t>vnější vrstva = pokožka</a:t>
            </a:r>
          </a:p>
          <a:p>
            <a:pPr lvl="0"/>
            <a:r>
              <a:rPr lang="cs-CZ" sz="2800" dirty="0" smtClean="0">
                <a:latin typeface="Arial" pitchFamily="34" charset="0"/>
                <a:cs typeface="Arial" pitchFamily="34" charset="0"/>
              </a:rPr>
              <a:t>vnitřní vrstva = škára </a:t>
            </a:r>
          </a:p>
          <a:p>
            <a:pPr lvl="0"/>
            <a:r>
              <a:rPr lang="cs-CZ" sz="2800" dirty="0" smtClean="0">
                <a:latin typeface="Arial" pitchFamily="34" charset="0"/>
                <a:cs typeface="Arial" pitchFamily="34" charset="0"/>
              </a:rPr>
              <a:t>vrstva podkožního vaziva</a:t>
            </a:r>
          </a:p>
          <a:p>
            <a:endParaRPr lang="cs-CZ" dirty="0"/>
          </a:p>
        </p:txBody>
      </p:sp>
      <p:pic>
        <p:nvPicPr>
          <p:cNvPr id="1026" name="il_fi" descr="http://www.hojeni-ran.cz/dbpic/kuze-330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55576" y="3429000"/>
            <a:ext cx="3312368" cy="2912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l_fi" descr="http://leccos.com/pics/pic/kuze-_schema_stavby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788024" y="1772816"/>
            <a:ext cx="3800137" cy="289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043608" y="63093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Obr. 2: stavba kůže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724128" y="486916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Obr. 3: stavba kůže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POKOŽKA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99176" cy="4873752"/>
          </a:xfrm>
        </p:spPr>
        <p:txBody>
          <a:bodyPr>
            <a:normAutofit/>
          </a:bodyPr>
          <a:lstStyle/>
          <a:p>
            <a:pPr algn="just"/>
            <a:r>
              <a:rPr lang="cs-CZ" sz="2800" dirty="0" smtClean="0">
                <a:latin typeface="Arial" pitchFamily="34" charset="0"/>
                <a:cs typeface="Arial" pitchFamily="34" charset="0"/>
              </a:rPr>
              <a:t>několik epitelových vrstev, které se zespoda neustále obnovují, vrchní rohovatí a odlupují se</a:t>
            </a:r>
          </a:p>
          <a:p>
            <a:pPr algn="just"/>
            <a:r>
              <a:rPr lang="cs-CZ" sz="2800" dirty="0" smtClean="0">
                <a:latin typeface="Arial" pitchFamily="34" charset="0"/>
                <a:cs typeface="Arial" pitchFamily="34" charset="0"/>
              </a:rPr>
              <a:t>ve spodní vrstvě je uložen melanin </a:t>
            </a:r>
            <a:br>
              <a:rPr lang="cs-CZ" sz="2800" dirty="0" smtClean="0">
                <a:latin typeface="Arial" pitchFamily="34" charset="0"/>
                <a:cs typeface="Arial" pitchFamily="34" charset="0"/>
              </a:rPr>
            </a:br>
            <a:r>
              <a:rPr lang="cs-CZ" sz="2800" dirty="0" smtClean="0">
                <a:latin typeface="Arial" pitchFamily="34" charset="0"/>
                <a:cs typeface="Arial" pitchFamily="34" charset="0"/>
              </a:rPr>
              <a:t>= barvivo, které chrání před UV zářením, množství a druh melaninu je různý </a:t>
            </a:r>
          </a:p>
          <a:p>
            <a:pPr algn="just"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	u různých lidských ras</a:t>
            </a:r>
          </a:p>
          <a:p>
            <a:pPr algn="just">
              <a:buNone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     Obr. 4: vliv melaninu na barvu kůže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4" name="Picture 4" descr="http://image.tn.nova.cz/media/images/440x248/Jul2009/5329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437112"/>
            <a:ext cx="3193548" cy="1800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064896" cy="4873752"/>
          </a:xfrm>
        </p:spPr>
        <p:txBody>
          <a:bodyPr/>
          <a:lstStyle/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pokožka kopíruje papilární linie škáry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papilární linie jsou pro každého jedinečné, proto se využívají otisky prstů v kriminalistice (daktyloskopie)</a:t>
            </a:r>
          </a:p>
          <a:p>
            <a:endParaRPr lang="cs-CZ" dirty="0"/>
          </a:p>
        </p:txBody>
      </p:sp>
      <p:pic>
        <p:nvPicPr>
          <p:cNvPr id="3074" name="Picture 2" descr="Soubor:Fingerprint detail on male fing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283968" y="4077072"/>
            <a:ext cx="2782701" cy="185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Soubor:Fingerprintonpaper.jpg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1714480" y="3643314"/>
            <a:ext cx="1440160" cy="187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4499992" y="609329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Obr. 6: papilární linie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835696" y="564357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Obr. 5: otisk </a:t>
            </a:r>
            <a:r>
              <a:rPr lang="cs-CZ" dirty="0">
                <a:latin typeface="Arial" pitchFamily="34" charset="0"/>
                <a:cs typeface="Arial" pitchFamily="34" charset="0"/>
              </a:rPr>
              <a:t>papilárních linií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POKOŽKA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/>
          <a:lstStyle/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ŠKÁRA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7529264" cy="513318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= síťovina z vazivových vláken, jsou v ní potní </a:t>
            </a:r>
          </a:p>
          <a:p>
            <a:pPr algn="just"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a mazové žlázy, vlasové kořínky, nervová</a:t>
            </a:r>
          </a:p>
          <a:p>
            <a:pPr algn="just"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zakončení	a vlásečnice</a:t>
            </a:r>
          </a:p>
          <a:p>
            <a:pPr algn="just"/>
            <a:r>
              <a:rPr lang="cs-CZ" sz="2800" dirty="0" smtClean="0">
                <a:latin typeface="Arial" pitchFamily="34" charset="0"/>
                <a:cs typeface="Arial" pitchFamily="34" charset="0"/>
              </a:rPr>
              <a:t>potní žlázy – rozloženy nerovnoměrně, nejvíce na dlaních, chodidlech a v podpaží, produktem je pot, jehož odpařováním se tělo ochlazuje (pot obsahuje vodu, soli, pachové látky a kyselinu mléčnou s antibakteriálními účinky)</a:t>
            </a:r>
          </a:p>
          <a:p>
            <a:pPr algn="just"/>
            <a:r>
              <a:rPr lang="cs-CZ" sz="2800" dirty="0" smtClean="0">
                <a:latin typeface="Arial" pitchFamily="34" charset="0"/>
                <a:cs typeface="Arial" pitchFamily="34" charset="0"/>
              </a:rPr>
              <a:t>mazové žlázy – produkují maz, který odpuzuje vodu a udržuje kůži vláčnou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7467600" cy="4873752"/>
          </a:xfrm>
        </p:spPr>
        <p:txBody>
          <a:bodyPr/>
          <a:lstStyle/>
          <a:p>
            <a:pPr algn="just"/>
            <a:r>
              <a:rPr lang="cs-CZ" sz="2800" dirty="0" smtClean="0">
                <a:latin typeface="Arial" pitchFamily="34" charset="0"/>
                <a:cs typeface="Arial" pitchFamily="34" charset="0"/>
              </a:rPr>
              <a:t>vlásečnice – regulují teplotu (v chladu se stahují, v teple roztahují)</a:t>
            </a:r>
          </a:p>
          <a:p>
            <a:pPr algn="just"/>
            <a:r>
              <a:rPr lang="cs-CZ" sz="2800" dirty="0" smtClean="0">
                <a:latin typeface="Arial" pitchFamily="34" charset="0"/>
                <a:cs typeface="Arial" pitchFamily="34" charset="0"/>
              </a:rPr>
              <a:t>svalečky napřimují chlupy a vlasy (obrana proti chladu)</a:t>
            </a:r>
          </a:p>
          <a:p>
            <a:pPr algn="just"/>
            <a:r>
              <a:rPr lang="cs-CZ" sz="2800" dirty="0" smtClean="0">
                <a:latin typeface="Arial" pitchFamily="34" charset="0"/>
                <a:cs typeface="Arial" pitchFamily="34" charset="0"/>
              </a:rPr>
              <a:t>vlasové kořínky jsou uloženy v hlubokých vchlípeninách pokožky</a:t>
            </a:r>
          </a:p>
          <a:p>
            <a:pPr algn="just"/>
            <a:r>
              <a:rPr lang="cs-CZ" sz="2800" dirty="0" smtClean="0">
                <a:latin typeface="Arial" pitchFamily="34" charset="0"/>
                <a:cs typeface="Arial" pitchFamily="34" charset="0"/>
              </a:rPr>
              <a:t>nervová zakončení umožňují přijímat vzruchy (vnímání bolesti, tepla atd.)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/>
          <a:lstStyle/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ŠKÁRA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PODKOŽNÍ VAZIVO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7467600" cy="4873752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obsahuje tukové buňky s různou hustotou (nejvíce na břiše, nejméně na očních víčkách)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555776" y="557214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Obr. 7: místo s nejvyšším usazováním tuku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http://www.kamoska.cz/obrazky/bezbolestna-liposukce-576x2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6" y="2786058"/>
            <a:ext cx="5146158" cy="244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481</TotalTime>
  <Words>670</Words>
  <Application>Microsoft Office PowerPoint</Application>
  <PresentationFormat>Předvádění na obrazovce (4:3)</PresentationFormat>
  <Paragraphs>128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Century Schoolbook</vt:lpstr>
      <vt:lpstr>Wingdings</vt:lpstr>
      <vt:lpstr>Wingdings 2</vt:lpstr>
      <vt:lpstr>Arkýř</vt:lpstr>
      <vt:lpstr>Prezentace aplikace PowerPoint</vt:lpstr>
      <vt:lpstr>KOŽNÍ SOUSTAVA</vt:lpstr>
      <vt:lpstr>KŮŽE</vt:lpstr>
      <vt:lpstr>STAVBA KŮŽE</vt:lpstr>
      <vt:lpstr>POKOŽKA</vt:lpstr>
      <vt:lpstr>POKOŽKA</vt:lpstr>
      <vt:lpstr>ŠKÁRA</vt:lpstr>
      <vt:lpstr>ŠKÁRA</vt:lpstr>
      <vt:lpstr>PODKOŽNÍ VAZIVO</vt:lpstr>
      <vt:lpstr>VADY A ONEMOCNĚNÍ KOŽNÍ SOUSTAVY - POPÁLENINY</vt:lpstr>
      <vt:lpstr>VADY A ONEMOCNĚNÍ KOŽNÍ SOUSTAVY - POPÁLENINY</vt:lpstr>
      <vt:lpstr>VADY A ONEMOCNĚNÍ KOŽNÍ SOUSTAVY - POPÁLENINY</vt:lpstr>
      <vt:lpstr>VADY A ONEMOCNĚNÍ KOŽNÍ SOUSTAVY - POPÁLENINY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HYGIENA KŮŽE</vt:lpstr>
      <vt:lpstr>Zápis do sešitu: 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KOŽNÍ SOUSTAVA</dc:title>
  <dc:creator>Your User Name</dc:creator>
  <cp:lastModifiedBy>Lada Pospíšilová</cp:lastModifiedBy>
  <cp:revision>54</cp:revision>
  <dcterms:created xsi:type="dcterms:W3CDTF">2012-02-04T10:45:47Z</dcterms:created>
  <dcterms:modified xsi:type="dcterms:W3CDTF">2021-03-22T15:52:53Z</dcterms:modified>
</cp:coreProperties>
</file>