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62" r:id="rId2"/>
    <p:sldId id="263" r:id="rId3"/>
    <p:sldId id="265" r:id="rId4"/>
    <p:sldId id="267" r:id="rId5"/>
    <p:sldId id="269" r:id="rId6"/>
    <p:sldId id="271" r:id="rId7"/>
    <p:sldId id="272" r:id="rId8"/>
    <p:sldId id="292" r:id="rId9"/>
    <p:sldId id="274" r:id="rId10"/>
    <p:sldId id="293" r:id="rId11"/>
    <p:sldId id="276" r:id="rId12"/>
    <p:sldId id="294" r:id="rId13"/>
    <p:sldId id="278" r:id="rId14"/>
    <p:sldId id="295" r:id="rId15"/>
    <p:sldId id="296" r:id="rId16"/>
    <p:sldId id="297" r:id="rId17"/>
    <p:sldId id="280" r:id="rId18"/>
    <p:sldId id="298" r:id="rId19"/>
    <p:sldId id="299" r:id="rId20"/>
    <p:sldId id="300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301" r:id="rId30"/>
    <p:sldId id="26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70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45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4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1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70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92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5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1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16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66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E89A-9886-403C-B21D-7EDA1601A55F}" type="datetimeFigureOut">
              <a:rPr lang="cs-CZ" smtClean="0"/>
              <a:pPr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61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TM158_Strong_Calico_Loom_with_Planed_Framing_and_Catlow's_Patent_Dobby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amuel_Morse.jpg" TargetMode="External"/><Relationship Id="rId2" Type="http://schemas.openxmlformats.org/officeDocument/2006/relationships/hyperlink" Target="http://cs.wikipedia.org/wiki/Soubor:Josef_Ressel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2.jpeg"/><Relationship Id="rId4" Type="http://schemas.openxmlformats.org/officeDocument/2006/relationships/hyperlink" Target="http://cs.wikipedia.org/wiki/Soubor:Stephenson's_Rocket_drawing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45600"/>
              </p:ext>
            </p:extLst>
          </p:nvPr>
        </p:nvGraphicFramePr>
        <p:xfrm>
          <a:off x="1368425" y="2924944"/>
          <a:ext cx="6405925" cy="3005456"/>
        </p:xfrm>
        <a:graphic>
          <a:graphicData uri="http://schemas.openxmlformats.org/drawingml/2006/table">
            <a:tbl>
              <a:tblPr firstRow="1" firstCol="1" bandRow="1"/>
              <a:tblGrid>
                <a:gridCol w="120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Základní škola a Mateřská škola, Hradec Králové, Úprkova 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Soldánová Dáša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Název: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VY_32_INOVACE_12C_7_Průmyslová revoluce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Téma: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12C_</a:t>
                      </a:r>
                      <a:r>
                        <a:rPr lang="cs-CZ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Dě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8.roč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Datum ověření: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VM 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ověřen dne 27. 1. 2012 ve třídě 8. B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CZ.1.07/1.4.00/21.3215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Anotace: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DUM je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určen k </a:t>
                      </a:r>
                      <a:r>
                        <a:rPr lang="cs-CZ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procvičení a upevnění učiva o průmyslové revoluci, lze jej využít i k prověření znalostí.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194" name="Obrázek 0" descr="Popis: logo E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2668"/>
            <a:ext cx="7903033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obrázek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59" y="1909763"/>
            <a:ext cx="21526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68425" y="2224088"/>
            <a:ext cx="701999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5576" y="1268760"/>
            <a:ext cx="775901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Tento materi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 byl vytvořen 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mci projektu EU pen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kumimoji="0" lang="cs-CZ" sz="1100" b="0" i="0" u="none" strike="noStrike" cap="none" normalizeH="0" baseline="0" dirty="0" smtClean="0" bmk="OLE_LINK4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Operačn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programu Vzděl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 bmk="OLE_LINK4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konkurenceschopnost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68425" y="3986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500" dirty="0" smtClean="0">
                <a:latin typeface="Bookman Old Style" pitchFamily="18" charset="0"/>
              </a:rPr>
              <a:t>hledání obživy ve městech</a:t>
            </a:r>
            <a:endParaRPr lang="cs-CZ" sz="55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5.Technický pokrok se nejprve projevil: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lphaLcPeriod"/>
            </a:pPr>
            <a:r>
              <a:rPr lang="cs-CZ" sz="6000" dirty="0" smtClean="0">
                <a:latin typeface="Bookman Old Style" pitchFamily="18" charset="0"/>
              </a:rPr>
              <a:t>v textilní výrobě</a:t>
            </a:r>
          </a:p>
          <a:p>
            <a:pPr marL="1143000" indent="-1143000">
              <a:buAutoNum type="alphaLcPeriod"/>
            </a:pPr>
            <a:r>
              <a:rPr lang="cs-CZ" sz="6000" dirty="0" smtClean="0">
                <a:latin typeface="Bookman Old Style" pitchFamily="18" charset="0"/>
              </a:rPr>
              <a:t>v těžbě nerostů</a:t>
            </a:r>
          </a:p>
          <a:p>
            <a:pPr marL="1143000" indent="-1143000">
              <a:buAutoNum type="alphaLcPeriod"/>
            </a:pPr>
            <a:r>
              <a:rPr lang="cs-CZ" sz="6000" dirty="0" smtClean="0">
                <a:latin typeface="Bookman Old Style" pitchFamily="18" charset="0"/>
              </a:rPr>
              <a:t>v zemědělské výrobě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500" dirty="0" smtClean="0">
                <a:latin typeface="Bookman Old Style" pitchFamily="18" charset="0"/>
              </a:rPr>
              <a:t>v zemědělské výrobě</a:t>
            </a:r>
            <a:endParaRPr lang="cs-CZ" sz="55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6. Spoj osobnosti a jejich vynálezy: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179512" y="1988840"/>
            <a:ext cx="4392488" cy="4137323"/>
          </a:xfrm>
        </p:spPr>
        <p:txBody>
          <a:bodyPr>
            <a:normAutofit/>
          </a:bodyPr>
          <a:lstStyle/>
          <a:p>
            <a:pPr marL="1143000" indent="-1143000">
              <a:buAutoNum type="alphaLcPeriod"/>
            </a:pPr>
            <a:r>
              <a:rPr lang="cs-CZ" sz="3500" dirty="0" err="1" smtClean="0">
                <a:latin typeface="Bookman Old Style" pitchFamily="18" charset="0"/>
              </a:rPr>
              <a:t>George</a:t>
            </a:r>
            <a:r>
              <a:rPr lang="cs-CZ" sz="3500" dirty="0" smtClean="0">
                <a:latin typeface="Bookman Old Style" pitchFamily="18" charset="0"/>
              </a:rPr>
              <a:t> </a:t>
            </a:r>
            <a:r>
              <a:rPr lang="cs-CZ" sz="3500" dirty="0" err="1" smtClean="0">
                <a:latin typeface="Bookman Old Style" pitchFamily="18" charset="0"/>
              </a:rPr>
              <a:t>Stephenson</a:t>
            </a:r>
            <a:endParaRPr lang="cs-CZ" sz="3500" dirty="0" smtClean="0">
              <a:latin typeface="Bookman Old Style" pitchFamily="18" charset="0"/>
            </a:endParaRPr>
          </a:p>
          <a:p>
            <a:pPr marL="1143000" indent="-1143000">
              <a:buAutoNum type="alphaLcPeriod"/>
            </a:pPr>
            <a:r>
              <a:rPr lang="cs-CZ" sz="3500" dirty="0" smtClean="0">
                <a:latin typeface="Bookman Old Style" pitchFamily="18" charset="0"/>
              </a:rPr>
              <a:t>Edmund </a:t>
            </a:r>
            <a:r>
              <a:rPr lang="cs-CZ" sz="3500" dirty="0" err="1" smtClean="0">
                <a:latin typeface="Bookman Old Style" pitchFamily="18" charset="0"/>
              </a:rPr>
              <a:t>Cartwright</a:t>
            </a:r>
            <a:endParaRPr lang="cs-CZ" sz="3500" dirty="0" smtClean="0">
              <a:latin typeface="Bookman Old Style" pitchFamily="18" charset="0"/>
            </a:endParaRPr>
          </a:p>
          <a:p>
            <a:pPr marL="1143000" indent="-1143000">
              <a:buAutoNum type="alphaLcPeriod"/>
            </a:pPr>
            <a:r>
              <a:rPr lang="cs-CZ" sz="3500" dirty="0" smtClean="0">
                <a:latin typeface="Bookman Old Style" pitchFamily="18" charset="0"/>
              </a:rPr>
              <a:t>Josef </a:t>
            </a:r>
            <a:r>
              <a:rPr lang="cs-CZ" sz="3500" dirty="0" err="1" smtClean="0">
                <a:latin typeface="Bookman Old Style" pitchFamily="18" charset="0"/>
              </a:rPr>
              <a:t>Ressel</a:t>
            </a:r>
            <a:endParaRPr lang="cs-CZ" sz="3500" dirty="0" smtClean="0">
              <a:latin typeface="Bookman Old Style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988840"/>
            <a:ext cx="4042792" cy="413732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500" dirty="0" smtClean="0">
                <a:latin typeface="Bookman Old Style" pitchFamily="18" charset="0"/>
              </a:rPr>
              <a:t>mechanický tkalcovský stav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dirty="0" smtClean="0">
                <a:latin typeface="Bookman Old Style" pitchFamily="18" charset="0"/>
              </a:rPr>
              <a:t>lodní </a:t>
            </a:r>
          </a:p>
          <a:p>
            <a:pPr marL="0" indent="0">
              <a:buNone/>
            </a:pPr>
            <a:r>
              <a:rPr lang="cs-CZ" sz="3500" dirty="0">
                <a:latin typeface="Bookman Old Style" pitchFamily="18" charset="0"/>
              </a:rPr>
              <a:t> </a:t>
            </a:r>
            <a:r>
              <a:rPr lang="cs-CZ" sz="3500" dirty="0" smtClean="0">
                <a:latin typeface="Bookman Old Style" pitchFamily="18" charset="0"/>
              </a:rPr>
              <a:t>   šroub</a:t>
            </a:r>
          </a:p>
          <a:p>
            <a:pPr marL="0" indent="0">
              <a:buNone/>
            </a:pPr>
            <a:r>
              <a:rPr lang="cs-CZ" sz="3500" dirty="0" smtClean="0">
                <a:latin typeface="Bookman Old Style" pitchFamily="18" charset="0"/>
              </a:rPr>
              <a:t>3. parní  </a:t>
            </a:r>
          </a:p>
          <a:p>
            <a:pPr marL="0" indent="0">
              <a:buNone/>
            </a:pPr>
            <a:r>
              <a:rPr lang="cs-CZ" sz="3500" dirty="0">
                <a:latin typeface="Bookman Old Style" pitchFamily="18" charset="0"/>
              </a:rPr>
              <a:t> </a:t>
            </a:r>
            <a:r>
              <a:rPr lang="cs-CZ" sz="3500" dirty="0" smtClean="0">
                <a:latin typeface="Bookman Old Style" pitchFamily="18" charset="0"/>
              </a:rPr>
              <a:t>   lokomotiva</a:t>
            </a:r>
            <a:endParaRPr lang="cs-CZ" sz="3500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34288" y="351527"/>
            <a:ext cx="8398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FF00"/>
                </a:solidFill>
                <a:latin typeface="Bookman Old Style" pitchFamily="18" charset="0"/>
              </a:rPr>
              <a:t>George </a:t>
            </a:r>
            <a:r>
              <a:rPr lang="cs-CZ" sz="4000" b="1" dirty="0" err="1" smtClean="0">
                <a:solidFill>
                  <a:srgbClr val="FFFF00"/>
                </a:solidFill>
                <a:latin typeface="Bookman Old Style" pitchFamily="18" charset="0"/>
              </a:rPr>
              <a:t>Stephenson</a:t>
            </a:r>
            <a:r>
              <a:rPr lang="cs-CZ" sz="4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cs-CZ" sz="4000" b="1" dirty="0" smtClean="0">
                <a:solidFill>
                  <a:srgbClr val="FFFF00"/>
                </a:solidFill>
                <a:latin typeface="Bookman Old Style" pitchFamily="18" charset="0"/>
              </a:rPr>
              <a:t>– </a:t>
            </a:r>
          </a:p>
          <a:p>
            <a:pPr algn="ctr"/>
            <a:r>
              <a:rPr lang="cs-CZ" sz="4000" b="1" dirty="0" smtClean="0">
                <a:solidFill>
                  <a:srgbClr val="FFFF00"/>
                </a:solidFill>
                <a:latin typeface="Bookman Old Style" pitchFamily="18" charset="0"/>
              </a:rPr>
              <a:t>parní lokomotiva</a:t>
            </a:r>
            <a:endParaRPr lang="cs-CZ" sz="40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228184" y="260648"/>
            <a:ext cx="273630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500" b="1" dirty="0" smtClean="0">
                <a:solidFill>
                  <a:srgbClr val="C00000"/>
                </a:solidFill>
                <a:latin typeface="Bookman Old Style" pitchFamily="18" charset="0"/>
              </a:rPr>
              <a:t>Edmund </a:t>
            </a:r>
            <a:r>
              <a:rPr lang="cs-CZ" sz="2500" b="1" dirty="0" err="1" smtClean="0">
                <a:solidFill>
                  <a:srgbClr val="C00000"/>
                </a:solidFill>
                <a:latin typeface="Bookman Old Style" pitchFamily="18" charset="0"/>
              </a:rPr>
              <a:t>Cartwright</a:t>
            </a:r>
            <a:endParaRPr lang="cs-CZ" sz="25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cs-CZ" sz="2500" b="1" dirty="0" smtClean="0">
                <a:solidFill>
                  <a:srgbClr val="C00000"/>
                </a:solidFill>
                <a:latin typeface="Bookman Old Style" pitchFamily="18" charset="0"/>
              </a:rPr>
              <a:t> – mechanický tkalcovský </a:t>
            </a:r>
            <a:r>
              <a:rPr lang="cs-CZ" sz="2500" b="1" dirty="0">
                <a:solidFill>
                  <a:srgbClr val="C00000"/>
                </a:solidFill>
                <a:latin typeface="Bookman Old Style" pitchFamily="18" charset="0"/>
              </a:rPr>
              <a:t>stav</a:t>
            </a:r>
          </a:p>
        </p:txBody>
      </p:sp>
    </p:spTree>
    <p:extLst>
      <p:ext uri="{BB962C8B-B14F-4D97-AF65-F5344CB8AC3E}">
        <p14:creationId xmlns:p14="http://schemas.microsoft.com/office/powerpoint/2010/main" val="15549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1935" y="1124744"/>
            <a:ext cx="21602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latin typeface="Bookman Old Style" pitchFamily="18" charset="0"/>
              </a:rPr>
              <a:t>Josef Ressel</a:t>
            </a:r>
          </a:p>
          <a:p>
            <a:pPr algn="ctr"/>
            <a:r>
              <a:rPr lang="cs-CZ" sz="4000" b="1" dirty="0" smtClean="0">
                <a:solidFill>
                  <a:srgbClr val="C00000"/>
                </a:solidFill>
                <a:latin typeface="Bookman Old Style" pitchFamily="18" charset="0"/>
              </a:rPr>
              <a:t>- lodní </a:t>
            </a:r>
            <a:r>
              <a:rPr lang="cs-CZ" sz="4000" b="1" dirty="0">
                <a:solidFill>
                  <a:srgbClr val="C00000"/>
                </a:solidFill>
                <a:latin typeface="Bookman Old Style" pitchFamily="18" charset="0"/>
              </a:rPr>
              <a:t>šroub</a:t>
            </a:r>
            <a:br>
              <a:rPr lang="cs-CZ" sz="4000" b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cs-CZ" sz="4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7. Jsou tato tvrzení pravdivá?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Díky koloniím měla Anglie dostatek surovin a odbyt svých výrobků.</a:t>
            </a:r>
          </a:p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Průmyslová revoluce začala v habsburské monarchii dříve než v Anglii.</a:t>
            </a:r>
          </a:p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Technické vynálezy pronikly i do Ameriky, např. mechanický </a:t>
            </a:r>
            <a:r>
              <a:rPr lang="cs-CZ" sz="7000" dirty="0" err="1" smtClean="0">
                <a:latin typeface="Bookman Old Style" pitchFamily="18" charset="0"/>
              </a:rPr>
              <a:t>vyzrňovač</a:t>
            </a:r>
            <a:r>
              <a:rPr lang="cs-CZ" sz="7000" dirty="0" smtClean="0">
                <a:latin typeface="Bookman Old Style" pitchFamily="18" charset="0"/>
              </a:rPr>
              <a:t> bavlny zpracoval mnohem více bavlny.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61414" y="1189925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4500" dirty="0">
                <a:latin typeface="Bookman Old Style" pitchFamily="18" charset="0"/>
              </a:rPr>
              <a:t>Díky koloniím měla Anglie dostatek surovin a odbyt svých </a:t>
            </a:r>
            <a:r>
              <a:rPr lang="cs-CZ" sz="4500" dirty="0" smtClean="0">
                <a:latin typeface="Bookman Old Style" pitchFamily="18" charset="0"/>
              </a:rPr>
              <a:t>výrobků.</a:t>
            </a:r>
          </a:p>
          <a:p>
            <a:pPr algn="ctr"/>
            <a:r>
              <a:rPr lang="cs-CZ" sz="4500" dirty="0" smtClean="0">
                <a:solidFill>
                  <a:srgbClr val="FF0000"/>
                </a:solidFill>
                <a:latin typeface="Bookman Old Style" pitchFamily="18" charset="0"/>
              </a:rPr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2847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1189925"/>
            <a:ext cx="626469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dirty="0" smtClean="0">
                <a:latin typeface="Bookman Old Style" pitchFamily="18" charset="0"/>
              </a:rPr>
              <a:t>Průmyslová </a:t>
            </a:r>
            <a:r>
              <a:rPr lang="cs-CZ" sz="4800" dirty="0">
                <a:latin typeface="Bookman Old Style" pitchFamily="18" charset="0"/>
              </a:rPr>
              <a:t>revoluce začala v habsburské monarchii dříve než v Anglii.</a:t>
            </a:r>
          </a:p>
          <a:p>
            <a:pPr algn="ctr"/>
            <a:r>
              <a:rPr lang="cs-CZ" sz="4500" dirty="0" smtClean="0">
                <a:solidFill>
                  <a:srgbClr val="FF0000"/>
                </a:solidFill>
                <a:latin typeface="Bookman Old Style" pitchFamily="18" charset="0"/>
              </a:rPr>
              <a:t>NE</a:t>
            </a:r>
          </a:p>
        </p:txBody>
      </p:sp>
    </p:spTree>
    <p:extLst>
      <p:ext uri="{BB962C8B-B14F-4D97-AF65-F5344CB8AC3E}">
        <p14:creationId xmlns:p14="http://schemas.microsoft.com/office/powerpoint/2010/main" val="35328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500" b="1" dirty="0" smtClean="0">
                <a:solidFill>
                  <a:srgbClr val="C00000"/>
                </a:solidFill>
                <a:latin typeface="Bookman Old Style" pitchFamily="18" charset="0"/>
              </a:rPr>
              <a:t>Průmyslová </a:t>
            </a:r>
            <a:br>
              <a:rPr lang="cs-CZ" sz="55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cs-CZ" sz="5500" b="1" dirty="0" smtClean="0">
                <a:solidFill>
                  <a:srgbClr val="C00000"/>
                </a:solidFill>
                <a:latin typeface="Bookman Old Style" pitchFamily="18" charset="0"/>
              </a:rPr>
              <a:t>revoluce</a:t>
            </a:r>
            <a:endParaRPr lang="cs-CZ" sz="55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8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08720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dirty="0" smtClean="0">
                <a:latin typeface="Bookman Old Style" pitchFamily="18" charset="0"/>
              </a:rPr>
              <a:t>Technické </a:t>
            </a:r>
            <a:r>
              <a:rPr lang="cs-CZ" sz="4800" dirty="0">
                <a:latin typeface="Bookman Old Style" pitchFamily="18" charset="0"/>
              </a:rPr>
              <a:t>vynálezy pronikly i do Ameriky, např. mechanický </a:t>
            </a:r>
            <a:r>
              <a:rPr lang="cs-CZ" sz="4800" dirty="0" err="1">
                <a:latin typeface="Bookman Old Style" pitchFamily="18" charset="0"/>
              </a:rPr>
              <a:t>vyzrňovač</a:t>
            </a:r>
            <a:r>
              <a:rPr lang="cs-CZ" sz="4800" dirty="0">
                <a:latin typeface="Bookman Old Style" pitchFamily="18" charset="0"/>
              </a:rPr>
              <a:t> bavlny zpracoval mnohem více bavlny</a:t>
            </a:r>
            <a:r>
              <a:rPr lang="cs-CZ" sz="4800" dirty="0" smtClean="0">
                <a:latin typeface="Bookman Old Style" pitchFamily="18" charset="0"/>
              </a:rPr>
              <a:t>.</a:t>
            </a:r>
          </a:p>
          <a:p>
            <a:pPr algn="ctr"/>
            <a:r>
              <a:rPr lang="cs-CZ" sz="4800" dirty="0" smtClean="0">
                <a:solidFill>
                  <a:srgbClr val="FF0000"/>
                </a:solidFill>
                <a:latin typeface="Bookman Old Style" pitchFamily="18" charset="0"/>
              </a:rPr>
              <a:t>ANO</a:t>
            </a:r>
            <a:endParaRPr lang="cs-CZ" sz="4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 idx="4294967295"/>
          </p:nvPr>
        </p:nvSpPr>
        <p:spPr>
          <a:xfrm>
            <a:off x="683568" y="548680"/>
            <a:ext cx="7546032" cy="4752528"/>
          </a:xfrm>
        </p:spPr>
        <p:txBody>
          <a:bodyPr>
            <a:normAutofit/>
          </a:bodyPr>
          <a:lstStyle/>
          <a:p>
            <a:r>
              <a:rPr lang="cs-CZ" sz="3500" dirty="0" smtClean="0">
                <a:latin typeface="Bookman Old Style" pitchFamily="18" charset="0"/>
              </a:rPr>
              <a:t>8. Jak se nazývá systém znaků,který je tvořen z teček a čárek, někdy je nahrazen zvukovými a světelnými signály? Tento systém nahrazoval písmena.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2736304" cy="301034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  <a:latin typeface="Bookman Old Style" pitchFamily="18" charset="0"/>
              </a:rPr>
              <a:t>Morseova </a:t>
            </a:r>
            <a:br>
              <a:rPr lang="cs-CZ" sz="40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cs-CZ" sz="4000" b="1" dirty="0" smtClean="0">
                <a:solidFill>
                  <a:srgbClr val="FFFF00"/>
                </a:solidFill>
                <a:latin typeface="Bookman Old Style" pitchFamily="18" charset="0"/>
              </a:rPr>
              <a:t>abeceda</a:t>
            </a:r>
            <a:endParaRPr lang="cs-CZ" sz="40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9. První telegrafická linka v Rakousku byla uvedena do provozu v roce: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1143000" indent="-1143000">
              <a:buAutoNum type="alphaLcPeriod"/>
            </a:pPr>
            <a:r>
              <a:rPr lang="cs-CZ" sz="6000" dirty="0" smtClean="0">
                <a:latin typeface="Bookman Old Style" pitchFamily="18" charset="0"/>
              </a:rPr>
              <a:t>1769</a:t>
            </a:r>
          </a:p>
          <a:p>
            <a:pPr marL="1143000" indent="-1143000">
              <a:buAutoNum type="alphaLcPeriod"/>
            </a:pPr>
            <a:r>
              <a:rPr lang="cs-CZ" sz="6000" dirty="0" smtClean="0">
                <a:latin typeface="Bookman Old Style" pitchFamily="18" charset="0"/>
              </a:rPr>
              <a:t>1949</a:t>
            </a:r>
          </a:p>
          <a:p>
            <a:pPr marL="1143000" indent="-1143000">
              <a:buAutoNum type="alphaLcPeriod"/>
            </a:pPr>
            <a:r>
              <a:rPr lang="cs-CZ" sz="6000" dirty="0" smtClean="0">
                <a:latin typeface="Bookman Old Style" pitchFamily="18" charset="0"/>
              </a:rPr>
              <a:t>1847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71600" y="692696"/>
            <a:ext cx="6624736" cy="2880320"/>
          </a:xfrm>
        </p:spPr>
        <p:txBody>
          <a:bodyPr>
            <a:noAutofit/>
          </a:bodyPr>
          <a:lstStyle/>
          <a:p>
            <a:r>
              <a:rPr lang="cs-CZ" sz="10000" dirty="0" smtClean="0">
                <a:latin typeface="Arial Rounded MT Bold" pitchFamily="34" charset="0"/>
              </a:rPr>
              <a:t/>
            </a:r>
            <a:br>
              <a:rPr lang="cs-CZ" sz="10000" dirty="0" smtClean="0">
                <a:latin typeface="Arial Rounded MT Bold" pitchFamily="34" charset="0"/>
              </a:rPr>
            </a:br>
            <a:r>
              <a:rPr lang="cs-CZ" sz="10000" dirty="0" smtClean="0">
                <a:latin typeface="Arial Rounded MT Bold" pitchFamily="34" charset="0"/>
              </a:rPr>
              <a:t>           </a:t>
            </a:r>
            <a:br>
              <a:rPr lang="cs-CZ" sz="10000" dirty="0" smtClean="0">
                <a:latin typeface="Arial Rounded MT Bold" pitchFamily="34" charset="0"/>
              </a:rPr>
            </a:br>
            <a:r>
              <a:rPr lang="cs-CZ" sz="10000" dirty="0" smtClean="0">
                <a:latin typeface="Arial Rounded MT Bold" pitchFamily="34" charset="0"/>
              </a:rPr>
              <a:t>  </a:t>
            </a:r>
            <a:r>
              <a:rPr lang="cs-CZ" sz="20000" dirty="0" smtClean="0">
                <a:latin typeface="Bookman Old Style" pitchFamily="18" charset="0"/>
              </a:rPr>
              <a:t>1847</a:t>
            </a:r>
            <a:br>
              <a:rPr lang="cs-CZ" sz="20000" dirty="0" smtClean="0">
                <a:latin typeface="Bookman Old Style" pitchFamily="18" charset="0"/>
              </a:rPr>
            </a:br>
            <a:r>
              <a:rPr lang="cs-CZ" sz="4500" dirty="0" smtClean="0">
                <a:latin typeface="Arial Rounded MT Bold" pitchFamily="34" charset="0"/>
              </a:rPr>
              <a:t/>
            </a:r>
            <a:br>
              <a:rPr lang="cs-CZ" sz="4500" dirty="0" smtClean="0">
                <a:latin typeface="Arial Rounded MT Bold" pitchFamily="34" charset="0"/>
              </a:rPr>
            </a:br>
            <a:r>
              <a:rPr lang="cs-CZ" sz="4500" dirty="0" smtClean="0">
                <a:latin typeface="Arial Rounded MT Bold" pitchFamily="34" charset="0"/>
              </a:rPr>
              <a:t/>
            </a:r>
            <a:br>
              <a:rPr lang="cs-CZ" sz="4500" dirty="0" smtClean="0">
                <a:latin typeface="Arial Rounded MT Bold" pitchFamily="34" charset="0"/>
              </a:rPr>
            </a:br>
            <a:endParaRPr lang="cs-CZ" sz="45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10. Během průmyslové revoluce vznikly ve městech nové společenské vrstvy: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1143000" indent="-1143000">
              <a:buAutoNum type="alphaLcPeriod"/>
            </a:pPr>
            <a:r>
              <a:rPr lang="cs-CZ" sz="5500" dirty="0" smtClean="0">
                <a:latin typeface="Bookman Old Style" pitchFamily="18" charset="0"/>
              </a:rPr>
              <a:t>dělníci a buržoazie</a:t>
            </a:r>
          </a:p>
          <a:p>
            <a:pPr marL="1143000" indent="-1143000">
              <a:buAutoNum type="alphaLcPeriod"/>
            </a:pPr>
            <a:r>
              <a:rPr lang="cs-CZ" sz="5500" dirty="0" smtClean="0">
                <a:latin typeface="Bookman Old Style" pitchFamily="18" charset="0"/>
              </a:rPr>
              <a:t>mistři a tovaryši</a:t>
            </a:r>
          </a:p>
          <a:p>
            <a:pPr marL="1143000" indent="-1143000">
              <a:buAutoNum type="alphaLcPeriod"/>
            </a:pPr>
            <a:r>
              <a:rPr lang="cs-CZ" sz="5500" dirty="0" smtClean="0">
                <a:latin typeface="Bookman Old Style" pitchFamily="18" charset="0"/>
              </a:rPr>
              <a:t>buržoazie a továrníci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0000" dirty="0" smtClean="0">
                <a:latin typeface="Bookman Old Style" pitchFamily="18" charset="0"/>
              </a:rPr>
              <a:t>Dělníci a buržoazie</a:t>
            </a:r>
            <a:endParaRPr lang="cs-CZ" sz="10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11. Angličan </a:t>
            </a:r>
            <a:r>
              <a:rPr lang="cs-CZ" sz="3500" dirty="0" err="1" smtClean="0">
                <a:latin typeface="Bookman Old Style" pitchFamily="18" charset="0"/>
              </a:rPr>
              <a:t>George</a:t>
            </a:r>
            <a:r>
              <a:rPr lang="cs-CZ" sz="3500" dirty="0" smtClean="0">
                <a:latin typeface="Bookman Old Style" pitchFamily="18" charset="0"/>
              </a:rPr>
              <a:t> </a:t>
            </a:r>
            <a:r>
              <a:rPr lang="cs-CZ" sz="3500" dirty="0" err="1" smtClean="0">
                <a:latin typeface="Bookman Old Style" pitchFamily="18" charset="0"/>
              </a:rPr>
              <a:t>Stephenson</a:t>
            </a:r>
            <a:r>
              <a:rPr lang="cs-CZ" sz="3500" dirty="0" smtClean="0">
                <a:latin typeface="Bookman Old Style" pitchFamily="18" charset="0"/>
              </a:rPr>
              <a:t> je vynálezcem: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lodního šroubu</a:t>
            </a:r>
          </a:p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parníku</a:t>
            </a:r>
          </a:p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parní lokomotivy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4536504"/>
          </a:xfrm>
        </p:spPr>
        <p:txBody>
          <a:bodyPr>
            <a:noAutofit/>
          </a:bodyPr>
          <a:lstStyle/>
          <a:p>
            <a:pPr algn="l"/>
            <a:r>
              <a:rPr lang="cs-CZ" sz="4500" dirty="0" smtClean="0">
                <a:latin typeface="Arial Rounded MT Bold" pitchFamily="34" charset="0"/>
              </a:rPr>
              <a:t/>
            </a:r>
            <a:br>
              <a:rPr lang="cs-CZ" sz="4500" dirty="0" smtClean="0">
                <a:latin typeface="Arial Rounded MT Bold" pitchFamily="34" charset="0"/>
              </a:rPr>
            </a:br>
            <a:r>
              <a:rPr lang="cs-CZ" sz="4500" dirty="0" smtClean="0">
                <a:latin typeface="Arial Rounded MT Bold" pitchFamily="34" charset="0"/>
              </a:rPr>
              <a:t/>
            </a:r>
            <a:br>
              <a:rPr lang="cs-CZ" sz="4500" dirty="0" smtClean="0">
                <a:latin typeface="Arial Rounded MT Bold" pitchFamily="34" charset="0"/>
              </a:rPr>
            </a:br>
            <a:endParaRPr lang="cs-CZ" sz="4500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11760" y="765187"/>
            <a:ext cx="4896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dirty="0" smtClean="0">
                <a:solidFill>
                  <a:srgbClr val="C00000"/>
                </a:solidFill>
                <a:latin typeface="Bookman Old Style" pitchFamily="18" charset="0"/>
              </a:rPr>
              <a:t>Parní lokomotiva</a:t>
            </a:r>
            <a:endParaRPr lang="cs-CZ" sz="5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192629"/>
              </p:ext>
            </p:extLst>
          </p:nvPr>
        </p:nvGraphicFramePr>
        <p:xfrm>
          <a:off x="683568" y="3233738"/>
          <a:ext cx="8136904" cy="3099970"/>
        </p:xfrm>
        <a:graphic>
          <a:graphicData uri="http://schemas.openxmlformats.org/drawingml/2006/table">
            <a:tbl>
              <a:tblPr firstRow="1" firstCol="1" bandRow="1"/>
              <a:tblGrid>
                <a:gridCol w="152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4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2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Použití zdroje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100" dirty="0" smtClean="0"/>
                        <a:t>HARENBERG, </a:t>
                      </a:r>
                      <a:r>
                        <a:rPr lang="cs-CZ" sz="1100" dirty="0" err="1" smtClean="0"/>
                        <a:t>Bodo</a:t>
                      </a:r>
                      <a:r>
                        <a:rPr lang="cs-CZ" sz="1100" dirty="0" smtClean="0"/>
                        <a:t>. </a:t>
                      </a:r>
                      <a:r>
                        <a:rPr lang="cs-CZ" sz="1100" i="1" dirty="0" smtClean="0"/>
                        <a:t>Kronika lidstva</a:t>
                      </a:r>
                      <a:r>
                        <a:rPr lang="cs-CZ" sz="1100" dirty="0" smtClean="0"/>
                        <a:t>. Bratislava: Fortuna </a:t>
                      </a:r>
                      <a:r>
                        <a:rPr lang="cs-CZ" sz="1100" dirty="0" err="1" smtClean="0"/>
                        <a:t>Print</a:t>
                      </a:r>
                      <a:r>
                        <a:rPr lang="cs-CZ" sz="1100" dirty="0" smtClean="0"/>
                        <a:t>, 1992, ISBN 80-7153-039-5.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VÁLKOVÁ, Veronika. </a:t>
                      </a:r>
                      <a:r>
                        <a:rPr lang="cs-CZ" sz="1100" i="1" dirty="0" smtClean="0"/>
                        <a:t>Dějepis 8 - novověk</a:t>
                      </a:r>
                      <a:r>
                        <a:rPr lang="cs-CZ" sz="1100" dirty="0" smtClean="0"/>
                        <a:t>. Praha: SPN, 2008, ISBN 978-80-7235-404-7</a:t>
                      </a:r>
                      <a:r>
                        <a:rPr lang="cs-CZ" sz="1100" smtClean="0"/>
                        <a:t>. </a:t>
                      </a:r>
                      <a:endParaRPr lang="cs-CZ" sz="110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Citace: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Expozice parního stroje, </a:t>
                      </a:r>
                      <a:r>
                        <a:rPr lang="cs-CZ" sz="1100" dirty="0" err="1" smtClean="0"/>
                        <a:t>National</a:t>
                      </a:r>
                      <a:r>
                        <a:rPr lang="cs-CZ" sz="1100" dirty="0" smtClean="0"/>
                        <a:t> </a:t>
                      </a:r>
                      <a:r>
                        <a:rPr lang="cs-CZ" sz="1100" dirty="0" err="1" smtClean="0"/>
                        <a:t>Railway</a:t>
                      </a:r>
                      <a:r>
                        <a:rPr lang="cs-CZ" sz="1100" dirty="0" smtClean="0"/>
                        <a:t> Museum, York, Anglie. In: </a:t>
                      </a:r>
                      <a:r>
                        <a:rPr lang="cs-CZ" sz="1100" i="1" dirty="0" err="1" smtClean="0"/>
                        <a:t>Wikipedia</a:t>
                      </a:r>
                      <a:r>
                        <a:rPr lang="cs-CZ" sz="1100" dirty="0" smtClean="0"/>
                        <a:t>: </a:t>
                      </a:r>
                      <a:r>
                        <a:rPr lang="cs-CZ" sz="1100" i="1" dirty="0" err="1" smtClean="0"/>
                        <a:t>the</a:t>
                      </a:r>
                      <a:r>
                        <a:rPr lang="cs-CZ" sz="1100" i="1" dirty="0" smtClean="0"/>
                        <a:t> free </a:t>
                      </a:r>
                      <a:r>
                        <a:rPr lang="cs-CZ" sz="1100" i="1" dirty="0" err="1" smtClean="0"/>
                        <a:t>encyclopedia</a:t>
                      </a:r>
                      <a:r>
                        <a:rPr lang="cs-CZ" sz="1100" dirty="0" smtClean="0"/>
                        <a:t> [online]. San </a:t>
                      </a:r>
                      <a:r>
                        <a:rPr lang="cs-CZ" sz="1100" dirty="0" err="1" smtClean="0"/>
                        <a:t>Francisco</a:t>
                      </a:r>
                      <a:r>
                        <a:rPr lang="cs-CZ" sz="1100" dirty="0" smtClean="0"/>
                        <a:t> (CA): </a:t>
                      </a:r>
                      <a:r>
                        <a:rPr lang="cs-CZ" sz="1100" dirty="0" err="1" smtClean="0"/>
                        <a:t>Wikimedia</a:t>
                      </a:r>
                      <a:r>
                        <a:rPr lang="cs-CZ" sz="1100" dirty="0" smtClean="0"/>
                        <a:t> </a:t>
                      </a:r>
                      <a:r>
                        <a:rPr lang="cs-CZ" sz="1100" dirty="0" err="1" smtClean="0"/>
                        <a:t>Foundation</a:t>
                      </a:r>
                      <a:r>
                        <a:rPr lang="cs-CZ" sz="1100" dirty="0" smtClean="0"/>
                        <a:t>, 2001- [cit. 2012-06-01]. Dostupné z: http://cs.wikipedia.org/wiki/Soubor:SwanningtonEngine_01.jpg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Robert Fulton. In: </a:t>
                      </a:r>
                      <a:r>
                        <a:rPr lang="en-US" sz="1100" i="1" dirty="0" smtClean="0"/>
                        <a:t>Wikipedia</a:t>
                      </a:r>
                      <a:r>
                        <a:rPr lang="en-US" sz="1100" dirty="0" smtClean="0"/>
                        <a:t>: </a:t>
                      </a:r>
                      <a:r>
                        <a:rPr lang="en-US" sz="1100" i="1" dirty="0" smtClean="0"/>
                        <a:t>the free encyclopedia</a:t>
                      </a:r>
                      <a:r>
                        <a:rPr lang="en-US" sz="1100" dirty="0" smtClean="0"/>
                        <a:t> [online]. San Francisco (CA): Wikimedia Foundation, 2001- [cit. 2012-06-01]. </a:t>
                      </a:r>
                      <a:r>
                        <a:rPr lang="en-US" sz="1100" dirty="0" err="1" smtClean="0"/>
                        <a:t>Dostupné</a:t>
                      </a:r>
                      <a:r>
                        <a:rPr lang="en-US" sz="1100" dirty="0" smtClean="0"/>
                        <a:t> z: hhttp://cs.wikipedia.org/wiki/Soubor:Fulton.jpg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George Stephenson. In: </a:t>
                      </a:r>
                      <a:r>
                        <a:rPr lang="en-US" sz="1100" i="1" dirty="0" smtClean="0">
                          <a:effectLst/>
                        </a:rPr>
                        <a:t>Wikipedia</a:t>
                      </a:r>
                      <a:r>
                        <a:rPr lang="en-US" sz="1100" dirty="0" smtClean="0">
                          <a:effectLst/>
                        </a:rPr>
                        <a:t>: </a:t>
                      </a:r>
                      <a:r>
                        <a:rPr lang="en-US" sz="1100" i="1" dirty="0" smtClean="0">
                          <a:effectLst/>
                        </a:rPr>
                        <a:t>the free encyclopedia</a:t>
                      </a:r>
                      <a:r>
                        <a:rPr lang="en-US" sz="1100" dirty="0" smtClean="0">
                          <a:effectLst/>
                        </a:rPr>
                        <a:t> [online]. San Francisco (CA): Wikimedia Foundation, 2001- [cit. 2012-06-03]. </a:t>
                      </a:r>
                      <a:r>
                        <a:rPr lang="en-US" sz="1100" dirty="0" err="1" smtClean="0">
                          <a:effectLst/>
                        </a:rPr>
                        <a:t>Dostupné</a:t>
                      </a:r>
                      <a:r>
                        <a:rPr lang="en-US" sz="1100" dirty="0" smtClean="0">
                          <a:effectLst/>
                        </a:rPr>
                        <a:t> z: http://cs.wikipedia.org/wiki/Soubor:George_Stephenson.jpg</a:t>
                      </a:r>
                      <a:endParaRPr lang="cs-CZ" sz="1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A loom from the 1890s with a dobby head. In: </a:t>
                      </a:r>
                      <a:r>
                        <a:rPr lang="en-US" sz="1100" i="1" dirty="0" smtClean="0">
                          <a:effectLst/>
                        </a:rPr>
                        <a:t>Wikipedia</a:t>
                      </a:r>
                      <a:r>
                        <a:rPr lang="en-US" sz="1100" dirty="0" smtClean="0">
                          <a:effectLst/>
                        </a:rPr>
                        <a:t>: </a:t>
                      </a:r>
                      <a:r>
                        <a:rPr lang="en-US" sz="1100" i="1" dirty="0" smtClean="0">
                          <a:effectLst/>
                        </a:rPr>
                        <a:t>the free encyclopedia</a:t>
                      </a:r>
                      <a:r>
                        <a:rPr lang="en-US" sz="1100" dirty="0" smtClean="0">
                          <a:effectLst/>
                        </a:rPr>
                        <a:t> [online]. San Francisco (CA): Wikimedia Foundation, 2001- [cit. 2012-06-03]. </a:t>
                      </a:r>
                      <a:r>
                        <a:rPr lang="en-US" sz="1100" dirty="0" err="1" smtClean="0">
                          <a:effectLst/>
                        </a:rPr>
                        <a:t>Dostupné</a:t>
                      </a:r>
                      <a:r>
                        <a:rPr lang="en-US" sz="1100" dirty="0" smtClean="0">
                          <a:effectLst/>
                        </a:rPr>
                        <a:t> z: </a:t>
                      </a:r>
                      <a:r>
                        <a:rPr lang="en-US" sz="1100" dirty="0" smtClean="0">
                          <a:effectLst/>
                          <a:hlinkClick r:id="rId2"/>
                        </a:rPr>
                        <a:t>http://en.wikipedia.org/wiki/File:TM158_Strong_Calico_Loom_with_Planed_Framing_and_Catlow%27s_Patent_Dobby.png</a:t>
                      </a:r>
                      <a:endParaRPr lang="cs-CZ" sz="1100" dirty="0" smtClean="0">
                        <a:effectLst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Anotace: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218" name="Obrázek 0" descr="Popis: logo E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48680"/>
            <a:ext cx="7920881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obrázek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4" y="2158008"/>
            <a:ext cx="21526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68425" y="3005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559" y="1556792"/>
            <a:ext cx="792088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Tento materi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 byl vytvořen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mci projektu EU pen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Operačn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programu Vzděl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konkurenceschopnost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68425" y="476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1. </a:t>
            </a:r>
            <a:r>
              <a:rPr lang="cs-CZ" sz="3500" dirty="0" err="1" smtClean="0">
                <a:latin typeface="Bookman Old Style" pitchFamily="18" charset="0"/>
              </a:rPr>
              <a:t>James</a:t>
            </a:r>
            <a:r>
              <a:rPr lang="cs-CZ" sz="3500" dirty="0" smtClean="0">
                <a:latin typeface="Bookman Old Style" pitchFamily="18" charset="0"/>
              </a:rPr>
              <a:t> Watt zdokonalil: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888432"/>
          </a:xfrm>
        </p:spPr>
        <p:txBody>
          <a:bodyPr>
            <a:normAutofit fontScale="92500" lnSpcReduction="20000"/>
          </a:bodyPr>
          <a:lstStyle/>
          <a:p>
            <a:pPr marL="1143000" indent="-1143000">
              <a:buFont typeface="+mj-lt"/>
              <a:buAutoNum type="alphaLcPeriod"/>
            </a:pPr>
            <a:r>
              <a:rPr lang="cs-CZ" sz="7200" dirty="0" smtClean="0">
                <a:latin typeface="Bookman Old Style" pitchFamily="18" charset="0"/>
              </a:rPr>
              <a:t>parní lokomotivu</a:t>
            </a:r>
          </a:p>
          <a:p>
            <a:pPr marL="1143000" indent="-1143000">
              <a:buFont typeface="+mj-lt"/>
              <a:buAutoNum type="alphaLcPeriod"/>
            </a:pPr>
            <a:r>
              <a:rPr lang="cs-CZ" sz="7200" dirty="0" smtClean="0">
                <a:latin typeface="Bookman Old Style" pitchFamily="18" charset="0"/>
              </a:rPr>
              <a:t>parník</a:t>
            </a:r>
          </a:p>
          <a:p>
            <a:pPr marL="1143000" indent="-1143000">
              <a:buFont typeface="+mj-lt"/>
              <a:buAutoNum type="alphaLcPeriod"/>
            </a:pPr>
            <a:r>
              <a:rPr lang="cs-CZ" sz="7200" dirty="0" smtClean="0">
                <a:latin typeface="Bookman Old Style" pitchFamily="18" charset="0"/>
              </a:rPr>
              <a:t>parní stroj</a:t>
            </a:r>
            <a:endParaRPr lang="cs-CZ" sz="7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190652"/>
              </p:ext>
            </p:extLst>
          </p:nvPr>
        </p:nvGraphicFramePr>
        <p:xfrm>
          <a:off x="683568" y="3233738"/>
          <a:ext cx="8136904" cy="2523906"/>
        </p:xfrm>
        <a:graphic>
          <a:graphicData uri="http://schemas.openxmlformats.org/drawingml/2006/table">
            <a:tbl>
              <a:tblPr firstRow="1" firstCol="1" bandRow="1"/>
              <a:tblGrid>
                <a:gridCol w="152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4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2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Použití zdroje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Citace: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</a:rPr>
                        <a:t>Josef Ressel. In: </a:t>
                      </a:r>
                      <a:r>
                        <a:rPr lang="cs-CZ" sz="1100" i="1" dirty="0" err="1" smtClean="0">
                          <a:effectLst/>
                        </a:rPr>
                        <a:t>Wikipedia</a:t>
                      </a:r>
                      <a:r>
                        <a:rPr lang="cs-CZ" sz="1100" dirty="0" smtClean="0">
                          <a:effectLst/>
                        </a:rPr>
                        <a:t>: </a:t>
                      </a:r>
                      <a:r>
                        <a:rPr lang="cs-CZ" sz="1100" i="1" dirty="0" err="1" smtClean="0">
                          <a:effectLst/>
                        </a:rPr>
                        <a:t>the</a:t>
                      </a:r>
                      <a:r>
                        <a:rPr lang="cs-CZ" sz="1100" i="1" dirty="0" smtClean="0">
                          <a:effectLst/>
                        </a:rPr>
                        <a:t> free </a:t>
                      </a:r>
                      <a:r>
                        <a:rPr lang="cs-CZ" sz="1100" i="1" dirty="0" err="1" smtClean="0">
                          <a:effectLst/>
                        </a:rPr>
                        <a:t>encyclopedia</a:t>
                      </a:r>
                      <a:r>
                        <a:rPr lang="cs-CZ" sz="1100" dirty="0" smtClean="0">
                          <a:effectLst/>
                        </a:rPr>
                        <a:t> [online]. San Francisco (CA): </a:t>
                      </a:r>
                      <a:r>
                        <a:rPr lang="cs-CZ" sz="1100" dirty="0" err="1" smtClean="0">
                          <a:effectLst/>
                        </a:rPr>
                        <a:t>Wikimedia</a:t>
                      </a:r>
                      <a:r>
                        <a:rPr lang="cs-CZ" sz="1100" dirty="0" smtClean="0">
                          <a:effectLst/>
                        </a:rPr>
                        <a:t> </a:t>
                      </a:r>
                      <a:r>
                        <a:rPr lang="cs-CZ" sz="1100" dirty="0" err="1" smtClean="0">
                          <a:effectLst/>
                        </a:rPr>
                        <a:t>Foundation</a:t>
                      </a:r>
                      <a:r>
                        <a:rPr lang="cs-CZ" sz="1100" dirty="0" smtClean="0">
                          <a:effectLst/>
                        </a:rPr>
                        <a:t>, 2001- [cit. 2012-06-03]. Dostupné z: </a:t>
                      </a:r>
                      <a:r>
                        <a:rPr lang="cs-CZ" sz="1100" dirty="0" smtClean="0">
                          <a:effectLst/>
                          <a:hlinkClick r:id="rId2"/>
                        </a:rPr>
                        <a:t>http://cs.wikipedia.org/wiki/Soubor:Josef_Ressel.jpg</a:t>
                      </a:r>
                      <a:endParaRPr lang="cs-CZ" sz="11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</a:rPr>
                        <a:t>Fotografický portrét Samuela </a:t>
                      </a:r>
                      <a:r>
                        <a:rPr lang="cs-CZ" sz="1100" dirty="0" err="1" smtClean="0">
                          <a:effectLst/>
                        </a:rPr>
                        <a:t>Morsea</a:t>
                      </a:r>
                      <a:r>
                        <a:rPr lang="cs-CZ" sz="1100" dirty="0" smtClean="0">
                          <a:effectLst/>
                        </a:rPr>
                        <a:t> od </a:t>
                      </a:r>
                      <a:r>
                        <a:rPr lang="cs-CZ" sz="1100" dirty="0" err="1" smtClean="0">
                          <a:effectLst/>
                        </a:rPr>
                        <a:t>Mathewa</a:t>
                      </a:r>
                      <a:r>
                        <a:rPr lang="cs-CZ" sz="1100" dirty="0" smtClean="0">
                          <a:effectLst/>
                        </a:rPr>
                        <a:t> </a:t>
                      </a:r>
                      <a:r>
                        <a:rPr lang="cs-CZ" sz="1100" dirty="0" err="1" smtClean="0">
                          <a:effectLst/>
                        </a:rPr>
                        <a:t>Bradyho</a:t>
                      </a:r>
                      <a:r>
                        <a:rPr lang="cs-CZ" sz="1100" dirty="0" smtClean="0">
                          <a:effectLst/>
                        </a:rPr>
                        <a:t>, pocházející z období mezi lety 1855 až 1865. In: </a:t>
                      </a:r>
                      <a:r>
                        <a:rPr lang="cs-CZ" sz="1100" i="1" dirty="0" err="1" smtClean="0">
                          <a:effectLst/>
                        </a:rPr>
                        <a:t>Wikipedia</a:t>
                      </a:r>
                      <a:r>
                        <a:rPr lang="cs-CZ" sz="1100" dirty="0" smtClean="0">
                          <a:effectLst/>
                        </a:rPr>
                        <a:t>: </a:t>
                      </a:r>
                      <a:r>
                        <a:rPr lang="cs-CZ" sz="1100" i="1" dirty="0" err="1" smtClean="0">
                          <a:effectLst/>
                        </a:rPr>
                        <a:t>the</a:t>
                      </a:r>
                      <a:r>
                        <a:rPr lang="cs-CZ" sz="1100" i="1" dirty="0" smtClean="0">
                          <a:effectLst/>
                        </a:rPr>
                        <a:t> free </a:t>
                      </a:r>
                      <a:r>
                        <a:rPr lang="cs-CZ" sz="1100" i="1" dirty="0" err="1" smtClean="0">
                          <a:effectLst/>
                        </a:rPr>
                        <a:t>encyclopedia</a:t>
                      </a:r>
                      <a:r>
                        <a:rPr lang="cs-CZ" sz="1100" dirty="0" smtClean="0">
                          <a:effectLst/>
                        </a:rPr>
                        <a:t> [online]. San Francisco (CA): </a:t>
                      </a:r>
                      <a:r>
                        <a:rPr lang="cs-CZ" sz="1100" dirty="0" err="1" smtClean="0">
                          <a:effectLst/>
                        </a:rPr>
                        <a:t>Wikimedia</a:t>
                      </a:r>
                      <a:r>
                        <a:rPr lang="cs-CZ" sz="1100" dirty="0" smtClean="0">
                          <a:effectLst/>
                        </a:rPr>
                        <a:t> </a:t>
                      </a:r>
                      <a:r>
                        <a:rPr lang="cs-CZ" sz="1100" dirty="0" err="1" smtClean="0">
                          <a:effectLst/>
                        </a:rPr>
                        <a:t>Foundation</a:t>
                      </a:r>
                      <a:r>
                        <a:rPr lang="cs-CZ" sz="1100" dirty="0" smtClean="0">
                          <a:effectLst/>
                        </a:rPr>
                        <a:t>, 2001- [cit. 2012-06-03]. Dostupné z: </a:t>
                      </a:r>
                      <a:r>
                        <a:rPr lang="cs-CZ" sz="1100" dirty="0" smtClean="0">
                          <a:effectLst/>
                          <a:hlinkClick r:id="rId3"/>
                        </a:rPr>
                        <a:t>http://cs.wikipedia.org/wiki/Soubor:Samuel_Morse.jpg</a:t>
                      </a:r>
                      <a:endParaRPr lang="cs-CZ" sz="11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effectLst/>
                        </a:rPr>
                        <a:t>Kreslený model lokomotivy </a:t>
                      </a:r>
                      <a:r>
                        <a:rPr lang="cs-CZ" sz="1100" dirty="0" err="1" smtClean="0">
                          <a:effectLst/>
                        </a:rPr>
                        <a:t>Rocket</a:t>
                      </a:r>
                      <a:r>
                        <a:rPr lang="cs-CZ" sz="1100" dirty="0" smtClean="0">
                          <a:effectLst/>
                        </a:rPr>
                        <a:t>. In: </a:t>
                      </a:r>
                      <a:r>
                        <a:rPr lang="cs-CZ" sz="1100" i="1" dirty="0" err="1" smtClean="0">
                          <a:effectLst/>
                        </a:rPr>
                        <a:t>Wikipedia</a:t>
                      </a:r>
                      <a:r>
                        <a:rPr lang="cs-CZ" sz="1100" dirty="0" smtClean="0">
                          <a:effectLst/>
                        </a:rPr>
                        <a:t>: </a:t>
                      </a:r>
                      <a:r>
                        <a:rPr lang="cs-CZ" sz="1100" i="1" dirty="0" err="1" smtClean="0">
                          <a:effectLst/>
                        </a:rPr>
                        <a:t>the</a:t>
                      </a:r>
                      <a:r>
                        <a:rPr lang="cs-CZ" sz="1100" i="1" dirty="0" smtClean="0">
                          <a:effectLst/>
                        </a:rPr>
                        <a:t> free </a:t>
                      </a:r>
                      <a:r>
                        <a:rPr lang="cs-CZ" sz="1100" i="1" dirty="0" err="1" smtClean="0">
                          <a:effectLst/>
                        </a:rPr>
                        <a:t>encyclopedia</a:t>
                      </a:r>
                      <a:r>
                        <a:rPr lang="cs-CZ" sz="1100" dirty="0" smtClean="0">
                          <a:effectLst/>
                        </a:rPr>
                        <a:t> [online]. San Francisco (CA): </a:t>
                      </a:r>
                      <a:r>
                        <a:rPr lang="cs-CZ" sz="1100" dirty="0" err="1" smtClean="0">
                          <a:effectLst/>
                        </a:rPr>
                        <a:t>Wikimedia</a:t>
                      </a:r>
                      <a:r>
                        <a:rPr lang="cs-CZ" sz="1100" dirty="0" smtClean="0">
                          <a:effectLst/>
                        </a:rPr>
                        <a:t> </a:t>
                      </a:r>
                      <a:r>
                        <a:rPr lang="cs-CZ" sz="1100" dirty="0" err="1" smtClean="0">
                          <a:effectLst/>
                        </a:rPr>
                        <a:t>Foundation</a:t>
                      </a:r>
                      <a:r>
                        <a:rPr lang="cs-CZ" sz="1100" dirty="0" smtClean="0">
                          <a:effectLst/>
                        </a:rPr>
                        <a:t>, 2001- [cit. 2012-06-03]. Dostupné z: </a:t>
                      </a:r>
                      <a:r>
                        <a:rPr lang="cs-CZ" sz="1100" dirty="0" smtClean="0">
                          <a:effectLst/>
                          <a:hlinkClick r:id="rId4"/>
                        </a:rPr>
                        <a:t>http://cs.wikipedia.org/wiki/Soubor:Stephenson%27s_Rocket_drawing.jpg</a:t>
                      </a:r>
                      <a:endParaRPr lang="cs-CZ" sz="1100" dirty="0" smtClean="0">
                        <a:effectLst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Anotace: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218" name="Obrázek 0" descr="Popis: logo E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48680"/>
            <a:ext cx="7920881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obrázek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4" y="2158008"/>
            <a:ext cx="21526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68425" y="3005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559" y="1556792"/>
            <a:ext cx="792088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Tento materi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 byl vytvořen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mci projektu EU pen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Operačn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programu Vzděl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 konkurenceschopnost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68425" y="476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4"/>
          <p:cNvSpPr txBox="1">
            <a:spLocks/>
          </p:cNvSpPr>
          <p:nvPr/>
        </p:nvSpPr>
        <p:spPr>
          <a:xfrm>
            <a:off x="395536" y="4293096"/>
            <a:ext cx="8229600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cs-CZ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cs-CZ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cs-CZ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r>
              <a:rPr kumimoji="0" lang="cs-CZ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/>
            </a:r>
            <a:br>
              <a:rPr kumimoji="0" lang="cs-CZ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</a:br>
            <a:endParaRPr kumimoji="0" lang="cs-CZ" sz="45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836711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>
                <a:solidFill>
                  <a:srgbClr val="FFFF00"/>
                </a:solidFill>
                <a:latin typeface="Bookman Old Style" pitchFamily="18" charset="0"/>
              </a:rPr>
              <a:t>parní stroj</a:t>
            </a:r>
            <a:endParaRPr lang="cs-CZ" sz="72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2. Američan Robert </a:t>
            </a:r>
            <a:r>
              <a:rPr lang="cs-CZ" sz="3500" dirty="0" err="1" smtClean="0">
                <a:latin typeface="Bookman Old Style" pitchFamily="18" charset="0"/>
              </a:rPr>
              <a:t>Fulton</a:t>
            </a:r>
            <a:r>
              <a:rPr lang="cs-CZ" sz="3500" dirty="0" smtClean="0">
                <a:latin typeface="Bookman Old Style" pitchFamily="18" charset="0"/>
              </a:rPr>
              <a:t> sestrojil: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parní loď</a:t>
            </a:r>
          </a:p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parovůz</a:t>
            </a:r>
          </a:p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první lokomotivu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755576" y="980728"/>
            <a:ext cx="253787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 indent="-1143000"/>
            <a:r>
              <a:rPr lang="cs-CZ" sz="6000" b="1" dirty="0" smtClean="0">
                <a:solidFill>
                  <a:srgbClr val="FFFF00"/>
                </a:solidFill>
                <a:latin typeface="Bookman Old Style" pitchFamily="18" charset="0"/>
              </a:rPr>
              <a:t>parní </a:t>
            </a:r>
          </a:p>
          <a:p>
            <a:pPr marL="1143000" indent="-1143000" algn="ctr"/>
            <a:r>
              <a:rPr lang="cs-CZ" sz="6000" b="1" dirty="0" smtClean="0">
                <a:solidFill>
                  <a:srgbClr val="FFFF00"/>
                </a:solidFill>
                <a:latin typeface="Bookman Old Style" pitchFamily="18" charset="0"/>
              </a:rPr>
              <a:t>loď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3.Označ pravdivé tvrzení. </a:t>
            </a:r>
            <a:br>
              <a:rPr lang="cs-CZ" sz="3500" dirty="0" smtClean="0">
                <a:latin typeface="Bookman Old Style" pitchFamily="18" charset="0"/>
              </a:rPr>
            </a:br>
            <a:r>
              <a:rPr lang="cs-CZ" sz="3500" i="1" dirty="0" smtClean="0">
                <a:latin typeface="Bookman Old Style" pitchFamily="18" charset="0"/>
              </a:rPr>
              <a:t>Průmyslová revoluce je proces, kdy:</a:t>
            </a:r>
            <a:endParaRPr lang="cs-CZ" sz="3500" i="1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55000" lnSpcReduction="20000"/>
          </a:bodyPr>
          <a:lstStyle/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práce lidí je nahrazena prací strojů.</a:t>
            </a:r>
          </a:p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řemeslná výroba je nahrazena manufakturní výrobou.</a:t>
            </a:r>
          </a:p>
          <a:p>
            <a:pPr marL="1143000" indent="-1143000">
              <a:buAutoNum type="alphaLcPeriod"/>
            </a:pPr>
            <a:r>
              <a:rPr lang="cs-CZ" sz="7000" dirty="0" smtClean="0">
                <a:latin typeface="Bookman Old Style" pitchFamily="18" charset="0"/>
              </a:rPr>
              <a:t>strojová výroba je nahrazena manufakturní výrobou.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500" dirty="0" smtClean="0">
                <a:latin typeface="Bookman Old Style" pitchFamily="18" charset="0"/>
              </a:rPr>
              <a:t>Práce lidí je nahrazena </a:t>
            </a:r>
          </a:p>
          <a:p>
            <a:pPr marL="0" indent="0" algn="ctr">
              <a:buNone/>
            </a:pPr>
            <a:r>
              <a:rPr lang="cs-CZ" sz="5500" dirty="0" smtClean="0">
                <a:latin typeface="Bookman Old Style" pitchFamily="18" charset="0"/>
              </a:rPr>
              <a:t>prací strojů.</a:t>
            </a:r>
            <a:endParaRPr lang="cs-CZ" sz="55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cs-CZ" sz="3500" dirty="0" smtClean="0">
                <a:latin typeface="Bookman Old Style" pitchFamily="18" charset="0"/>
              </a:rPr>
              <a:t>4. Proč odcházeli lidé z venkova ve větším počtu ke konci 18. století do měst?</a:t>
            </a:r>
            <a:endParaRPr lang="cs-CZ" sz="3500" dirty="0">
              <a:latin typeface="Bookman Old Style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1143000" indent="-1143000">
              <a:buAutoNum type="alphaLcPeriod"/>
            </a:pPr>
            <a:r>
              <a:rPr lang="cs-CZ" sz="4500" dirty="0" smtClean="0">
                <a:latin typeface="Bookman Old Style" pitchFamily="18" charset="0"/>
              </a:rPr>
              <a:t>kvůli zábavě</a:t>
            </a:r>
          </a:p>
          <a:p>
            <a:pPr marL="1143000" indent="-1143000">
              <a:buAutoNum type="alphaLcPeriod"/>
            </a:pPr>
            <a:r>
              <a:rPr lang="cs-CZ" sz="4500" dirty="0" smtClean="0">
                <a:latin typeface="Bookman Old Style" pitchFamily="18" charset="0"/>
              </a:rPr>
              <a:t>hledání obživy ve městech </a:t>
            </a:r>
          </a:p>
          <a:p>
            <a:pPr marL="1143000" indent="-1143000">
              <a:buAutoNum type="alphaLcPeriod"/>
            </a:pPr>
            <a:r>
              <a:rPr lang="cs-CZ" sz="4500" dirty="0" smtClean="0">
                <a:latin typeface="Bookman Old Style" pitchFamily="18" charset="0"/>
              </a:rPr>
              <a:t>seznámení se s novými vynálezy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685</Words>
  <Application>Microsoft Office PowerPoint</Application>
  <PresentationFormat>Předvádění na obrazovce (4:3)</PresentationFormat>
  <Paragraphs>128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Arial Rounded MT Bold</vt:lpstr>
      <vt:lpstr>Bookman Old Style</vt:lpstr>
      <vt:lpstr>Calibri</vt:lpstr>
      <vt:lpstr>Times New Roman</vt:lpstr>
      <vt:lpstr>Motiv systému Office</vt:lpstr>
      <vt:lpstr>Prezentace aplikace PowerPoint</vt:lpstr>
      <vt:lpstr>Průmyslová  revoluce</vt:lpstr>
      <vt:lpstr>1. James Watt zdokonalil:</vt:lpstr>
      <vt:lpstr>Prezentace aplikace PowerPoint</vt:lpstr>
      <vt:lpstr>2. Američan Robert Fulton sestrojil:</vt:lpstr>
      <vt:lpstr>Prezentace aplikace PowerPoint</vt:lpstr>
      <vt:lpstr>3.Označ pravdivé tvrzení.  Průmyslová revoluce je proces, kdy:</vt:lpstr>
      <vt:lpstr>Prezentace aplikace PowerPoint</vt:lpstr>
      <vt:lpstr>4. Proč odcházeli lidé z venkova ve větším počtu ke konci 18. století do měst?</vt:lpstr>
      <vt:lpstr>Prezentace aplikace PowerPoint</vt:lpstr>
      <vt:lpstr>5.Technický pokrok se nejprve projevil:</vt:lpstr>
      <vt:lpstr>Prezentace aplikace PowerPoint</vt:lpstr>
      <vt:lpstr>6. Spoj osobnosti a jejich vynálezy:</vt:lpstr>
      <vt:lpstr>Prezentace aplikace PowerPoint</vt:lpstr>
      <vt:lpstr>Prezentace aplikace PowerPoint</vt:lpstr>
      <vt:lpstr>Prezentace aplikace PowerPoint</vt:lpstr>
      <vt:lpstr>7. Jsou tato tvrzení pravdivá?</vt:lpstr>
      <vt:lpstr>Prezentace aplikace PowerPoint</vt:lpstr>
      <vt:lpstr>Prezentace aplikace PowerPoint</vt:lpstr>
      <vt:lpstr>Prezentace aplikace PowerPoint</vt:lpstr>
      <vt:lpstr>8. Jak se nazývá systém znaků,který je tvořen z teček a čárek, někdy je nahrazen zvukovými a světelnými signály? Tento systém nahrazoval písmena. </vt:lpstr>
      <vt:lpstr>Morseova  abeceda</vt:lpstr>
      <vt:lpstr>9. První telegrafická linka v Rakousku byla uvedena do provozu v roce:</vt:lpstr>
      <vt:lpstr>               1847   </vt:lpstr>
      <vt:lpstr>10. Během průmyslové revoluce vznikly ve městech nové společenské vrstvy:</vt:lpstr>
      <vt:lpstr>Prezentace aplikace PowerPoint</vt:lpstr>
      <vt:lpstr>11. Angličan George Stephenson je vynálezcem:</vt:lpstr>
      <vt:lpstr>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Lada Pospíšilová</cp:lastModifiedBy>
  <cp:revision>45</cp:revision>
  <dcterms:created xsi:type="dcterms:W3CDTF">2012-04-04T05:08:45Z</dcterms:created>
  <dcterms:modified xsi:type="dcterms:W3CDTF">2021-02-17T11:58:56Z</dcterms:modified>
</cp:coreProperties>
</file>