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CC00"/>
    <a:srgbClr val="0033CC"/>
    <a:srgbClr val="009900"/>
    <a:srgbClr val="6600CC"/>
    <a:srgbClr val="0000FF"/>
    <a:srgbClr val="CC0000"/>
    <a:srgbClr val="000099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3D03C-98BA-4955-8B7D-2FA2F93506B1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32A2C-B090-455C-B28E-049A118C7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7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3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22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54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15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05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75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316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9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7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5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7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22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83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04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09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32A2C-B090-455C-B28E-049A118C7F1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03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EE2681-2DF9-49B5-BC9A-80946091B3F8}" type="datetimeFigureOut">
              <a:rPr lang="cs-CZ" smtClean="0"/>
              <a:pPr/>
              <a:t>22.01.2021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EBD172-4750-4D24-896C-8EE211DBFC1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323528" y="4797151"/>
            <a:ext cx="8280920" cy="1203617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Anotace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cs-CZ" sz="1600" b="1" noProof="0" dirty="0" smtClean="0">
                <a:solidFill>
                  <a:srgbClr val="00B0F0"/>
                </a:solidFill>
              </a:rPr>
              <a:t>Materiál je určen pro žáky 8. ročníku</a:t>
            </a:r>
            <a:r>
              <a:rPr lang="cs-CZ" sz="1600" b="1" dirty="0" smtClean="0">
                <a:solidFill>
                  <a:srgbClr val="00B0F0"/>
                </a:solidFill>
              </a:rPr>
              <a:t>. Slouží k naučení nového učiva. Charakteristika pístového spalovacího motoru. Žák se seznámí s čtyřdobým a dvoudobým zážehovým motorem. Popis a ukázka pracovních cyklů motorů. Žák umí vysvětlit, který ze spalovacích motorů je ekologicky vhodnější. Žák zná použití motorů.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75081" y="2252553"/>
            <a:ext cx="7577814" cy="428628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Pístové spalovací motory</a:t>
            </a:r>
            <a:r>
              <a:rPr kumimoji="0" lang="cs-CZ" sz="50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FF"/>
                </a:solidFill>
              </a:rPr>
              <a:t>Ekologicky nešetrné.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FF"/>
                </a:solidFill>
              </a:rPr>
              <a:t>V důsledku nedokonalého spalování pohonné směsi, která obsahuje i olej, uniká výfukem do ovzduší mnohem více škodlivých látek než u čtyřdobých motorů.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FF"/>
                </a:solidFill>
              </a:rPr>
              <a:t>Spotřeba palivové směsi je větší.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FF"/>
                </a:solidFill>
              </a:rPr>
              <a:t>Použití u malých motocyklů, travních sekaček apod.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CC0000"/>
                </a:solidFill>
                <a:effectLst/>
              </a:rPr>
              <a:t>Dvoudobé motory:</a:t>
            </a:r>
            <a:endParaRPr lang="cs-CZ" sz="3600" dirty="0">
              <a:solidFill>
                <a:srgbClr val="CC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0099"/>
                </a:solidFill>
              </a:rPr>
              <a:t>Nemá sací a výfukový ventil.</a:t>
            </a:r>
          </a:p>
          <a:p>
            <a:pPr>
              <a:buNone/>
            </a:pPr>
            <a:r>
              <a:rPr lang="cs-CZ" sz="2800" b="1" u="sng" dirty="0" smtClean="0">
                <a:solidFill>
                  <a:srgbClr val="000099"/>
                </a:solidFill>
              </a:rPr>
              <a:t>Pracovní cyklus:</a:t>
            </a:r>
          </a:p>
          <a:p>
            <a:pPr marL="624078" indent="-514350">
              <a:buNone/>
            </a:pPr>
            <a:r>
              <a:rPr lang="cs-CZ" sz="3200" b="1" u="sng" dirty="0" smtClean="0">
                <a:solidFill>
                  <a:srgbClr val="CC0066"/>
                </a:solidFill>
              </a:rPr>
              <a:t>1) Sání a stlačování: 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0099"/>
                </a:solidFill>
              </a:rPr>
              <a:t>Píst jde nahoru, palivová směs se nasává do prostoru pod pístem. 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0099"/>
                </a:solidFill>
              </a:rPr>
              <a:t>Současně probíhá stlačování směsi, která je pod pístem. </a:t>
            </a:r>
          </a:p>
          <a:p>
            <a:pPr marL="624078" indent="-514350"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0099"/>
                </a:solidFill>
              </a:rPr>
              <a:t>Na konci stlačování je směs nad pístem zapálena elektrickou jiskrou.</a:t>
            </a:r>
            <a:endParaRPr lang="cs-CZ" sz="2800" b="1" dirty="0">
              <a:solidFill>
                <a:srgbClr val="00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9900"/>
                </a:solidFill>
                <a:effectLst/>
              </a:rPr>
              <a:t>Zážehový dvoudobý motor:</a:t>
            </a:r>
            <a:endParaRPr lang="cs-CZ" sz="3600" dirty="0"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200" b="1" u="sng" dirty="0" smtClean="0">
                <a:solidFill>
                  <a:srgbClr val="CC0066"/>
                </a:solidFill>
              </a:rPr>
              <a:t>2) Rozpínání a výfuk: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0099"/>
                </a:solidFill>
              </a:rPr>
              <a:t>Nad pístem se rozpínají plyny vzniklé shořením palivové směsi a tlačí píst dolů.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0099"/>
                </a:solidFill>
              </a:rPr>
              <a:t>Současně se přepouští kanálkem nová palivová směs z prostoru pod pístem do válce nad píst.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0099"/>
                </a:solidFill>
              </a:rPr>
              <a:t>Nová směs přitom pomáhá vytlačit plyny vzniklé předchozím spálením výfukovým otvorem.</a:t>
            </a:r>
            <a:endParaRPr lang="cs-CZ" sz="2800" b="1" dirty="0">
              <a:solidFill>
                <a:srgbClr val="00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9900"/>
                </a:solidFill>
                <a:effectLst/>
              </a:rPr>
              <a:t>Zážehový dvoudobý motor:</a:t>
            </a:r>
            <a:endParaRPr lang="cs-CZ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6600CC"/>
                </a:solidFill>
                <a:effectLst/>
              </a:rPr>
              <a:t>Animace dvoudobého zážehového motoru:</a:t>
            </a:r>
            <a:endParaRPr lang="cs-CZ" sz="4000" dirty="0">
              <a:solidFill>
                <a:srgbClr val="6600CC"/>
              </a:solidFill>
              <a:effectLst/>
            </a:endParaRPr>
          </a:p>
        </p:txBody>
      </p:sp>
      <p:pic>
        <p:nvPicPr>
          <p:cNvPr id="5124" name="Picture 4" descr="C:\Documents and Settings\radek\Plocha\Two-Stroke_Engi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2793300" cy="4858650"/>
          </a:xfrm>
          <a:prstGeom prst="rect">
            <a:avLst/>
          </a:prstGeom>
          <a:noFill/>
        </p:spPr>
      </p:pic>
      <p:pic>
        <p:nvPicPr>
          <p:cNvPr id="5125" name="Picture 5" descr="C:\Documents and Settings\radek\Local Settings\Temporary Internet Files\Content.IE5\C1EZKPMV\MC9002863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928670"/>
            <a:ext cx="1825142" cy="1814170"/>
          </a:xfrm>
          <a:prstGeom prst="rect">
            <a:avLst/>
          </a:prstGeom>
          <a:noFill/>
        </p:spPr>
      </p:pic>
      <p:pic>
        <p:nvPicPr>
          <p:cNvPr id="5126" name="Picture 6" descr="C:\Documents and Settings\radek\Local Settings\Temporary Internet Files\Content.IE5\OL6JGX2N\MC90021554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928934"/>
            <a:ext cx="2391624" cy="1649240"/>
          </a:xfrm>
          <a:prstGeom prst="rect">
            <a:avLst/>
          </a:prstGeom>
          <a:noFill/>
        </p:spPr>
      </p:pic>
      <p:pic>
        <p:nvPicPr>
          <p:cNvPr id="5127" name="Picture 7" descr="C:\Documents and Settings\radek\Local Settings\Temporary Internet Files\Content.IE5\C1EZKPMV\MC9002334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572008"/>
            <a:ext cx="2234697" cy="166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66"/>
                </a:solidFill>
              </a:rPr>
              <a:t>Obdobná konstrukce jako zážehový čtyřdobý motor,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66"/>
                </a:solidFill>
              </a:rPr>
              <a:t>NEPOTŘEBUJE však elektrické zapalování směsi.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66"/>
                </a:solidFill>
              </a:rPr>
              <a:t>Do válce se nasává vzduch z vnějšího prostoru.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66"/>
                </a:solidFill>
              </a:rPr>
              <a:t>Ve válci se prudce stlačí, a tím se zvýší jeho teplota asi na 600 </a:t>
            </a:r>
            <a:r>
              <a:rPr lang="cs-CZ" sz="2800" b="1" dirty="0" smtClean="0">
                <a:solidFill>
                  <a:srgbClr val="CC0066"/>
                </a:solidFill>
                <a:latin typeface="Arial"/>
                <a:cs typeface="Arial"/>
              </a:rPr>
              <a:t>°C.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66"/>
                </a:solidFill>
                <a:latin typeface="Arial"/>
                <a:cs typeface="Arial"/>
              </a:rPr>
              <a:t>Do horkého vzduchu se vstřikuje palivo, které se vznítí a hoří ve válci během třetí pracovní doby.</a:t>
            </a:r>
            <a:endParaRPr lang="cs-CZ" sz="2800" b="1" dirty="0">
              <a:solidFill>
                <a:srgbClr val="CC0066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009900"/>
                </a:solidFill>
                <a:effectLst/>
              </a:rPr>
              <a:t>Vznětový čtyřdobý motor (Dieselův):</a:t>
            </a:r>
            <a:endParaRPr lang="cs-CZ" sz="3600" dirty="0"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</a:rPr>
              <a:t>Jako palivo se nejčastěji používá motorová nafta.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</a:rPr>
              <a:t>Účinnost tohoto motoru je asi 40 %.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</a:rPr>
              <a:t>Mají menší spotřebu paliva.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</a:rPr>
              <a:t>Motor je masivnější, a proto se používá hlavně v nákladních automobilech, lodích a lokomotivách…</a:t>
            </a:r>
          </a:p>
          <a:p>
            <a:pPr>
              <a:buNone/>
            </a:pPr>
            <a:r>
              <a:rPr lang="cs-CZ" sz="3200" b="1" dirty="0" smtClean="0">
                <a:solidFill>
                  <a:srgbClr val="00CC00"/>
                </a:solidFill>
              </a:rPr>
              <a:t>a stále častěji v osobních automobilech.</a:t>
            </a:r>
            <a:endParaRPr lang="cs-CZ" sz="3200" b="1" dirty="0">
              <a:solidFill>
                <a:srgbClr val="00CC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0033CC"/>
                </a:solidFill>
                <a:effectLst/>
              </a:rPr>
              <a:t>Vznětový čtyřdobý motor (Dieselův):</a:t>
            </a:r>
            <a:endParaRPr lang="cs-CZ" sz="3600" dirty="0"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CC0066"/>
                </a:solidFill>
                <a:effectLst/>
              </a:rPr>
              <a:t>Vznětový čtyřdobý motor (Dieselův):</a:t>
            </a:r>
            <a:endParaRPr lang="cs-CZ" sz="3600" dirty="0">
              <a:solidFill>
                <a:srgbClr val="CC0066"/>
              </a:solidFill>
              <a:effectLst/>
            </a:endParaRPr>
          </a:p>
        </p:txBody>
      </p:sp>
      <p:pic>
        <p:nvPicPr>
          <p:cNvPr id="6146" name="Picture 2" descr="C:\Documents and Settings\radek\Plocha\diese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357298"/>
            <a:ext cx="3300970" cy="5159499"/>
          </a:xfrm>
          <a:prstGeom prst="rect">
            <a:avLst/>
          </a:prstGeom>
          <a:noFill/>
        </p:spPr>
      </p:pic>
      <p:pic>
        <p:nvPicPr>
          <p:cNvPr id="6149" name="Picture 5" descr="C:\Documents and Settings\radek\Local Settings\Temporary Internet Files\Content.IE5\G5AJ81U3\MC9003985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1928826" cy="1231206"/>
          </a:xfrm>
          <a:prstGeom prst="rect">
            <a:avLst/>
          </a:prstGeom>
          <a:noFill/>
        </p:spPr>
      </p:pic>
      <p:pic>
        <p:nvPicPr>
          <p:cNvPr id="6150" name="Picture 6" descr="C:\Documents and Settings\radek\Local Settings\Temporary Internet Files\Content.IE5\OL6JGX2N\MC9002334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2815628" cy="1305208"/>
          </a:xfrm>
          <a:prstGeom prst="rect">
            <a:avLst/>
          </a:prstGeom>
          <a:noFill/>
        </p:spPr>
      </p:pic>
      <p:pic>
        <p:nvPicPr>
          <p:cNvPr id="6151" name="Picture 7" descr="C:\Documents and Settings\radek\Local Settings\Temporary Internet Files\Content.IE5\OL6JGX2N\MC90044173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1928826" cy="1928826"/>
          </a:xfrm>
          <a:prstGeom prst="rect">
            <a:avLst/>
          </a:prstGeom>
          <a:noFill/>
        </p:spPr>
      </p:pic>
      <p:pic>
        <p:nvPicPr>
          <p:cNvPr id="6152" name="Picture 8" descr="C:\Documents and Settings\radek\Local Settings\Temporary Internet Files\Content.IE5\C1EZKPMV\MC90031191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857628"/>
            <a:ext cx="1766621" cy="1825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33CC33"/>
                </a:solidFill>
              </a:rPr>
              <a:t>Pístový motor je typ motoru, přeměňující TLAKOVOU ENERGII nebo TEPELNOU ENERGII pracovní tekutiny na mechanickou energii.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33CC33"/>
                </a:solidFill>
              </a:rPr>
              <a:t>Základní pohyblivou součástkou je PÍST.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33CC33"/>
                </a:solidFill>
              </a:rPr>
              <a:t>Pohyb pístu vyvolává expanze plynné náplně nebo přítok náplně (kapalné nebo plynné).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60093"/>
                </a:solidFill>
                <a:effectLst/>
              </a:rPr>
              <a:t>Pístové spalovací motory:</a:t>
            </a:r>
            <a:endParaRPr lang="cs-CZ" sz="3600" dirty="0">
              <a:solidFill>
                <a:srgbClr val="D6009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660066"/>
                </a:solidFill>
              </a:rPr>
              <a:t>Jde o spalovací motor, u něhož je směs paliva a vzduchu ve válci zapálena (zažehnuta) elektrickou jiskrou.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660066"/>
                </a:solidFill>
              </a:rPr>
              <a:t>Oproti vznětovému motoru má nižší účinnost (asi 30%).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660066"/>
                </a:solidFill>
              </a:rPr>
              <a:t>V automobilech se dnes nejčastěji používá ZÁŽEHOVÝ ČTYŘDOBÝ MOTOR – jako palivo se v něm používá směs benzinu a vzduchu.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FF"/>
                </a:solidFill>
                <a:effectLst/>
              </a:rPr>
              <a:t>Zážehový motor:</a:t>
            </a:r>
            <a:endParaRPr lang="cs-CZ" sz="3600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43051"/>
            <a:ext cx="3257544" cy="1285883"/>
          </a:xfrm>
        </p:spPr>
        <p:txBody>
          <a:bodyPr>
            <a:normAutofit lnSpcReduction="10000"/>
          </a:bodyPr>
          <a:lstStyle/>
          <a:p>
            <a:pPr marL="624078" indent="-514350">
              <a:buAutoNum type="arabicParenR"/>
            </a:pPr>
            <a:r>
              <a:rPr lang="cs-CZ" sz="1800" b="1" dirty="0" smtClean="0">
                <a:solidFill>
                  <a:srgbClr val="990000"/>
                </a:solidFill>
              </a:rPr>
              <a:t>Sání</a:t>
            </a:r>
          </a:p>
          <a:p>
            <a:pPr marL="624078" indent="-514350">
              <a:buAutoNum type="arabicParenR"/>
            </a:pPr>
            <a:r>
              <a:rPr lang="cs-CZ" sz="1800" b="1" dirty="0" smtClean="0">
                <a:solidFill>
                  <a:srgbClr val="990000"/>
                </a:solidFill>
              </a:rPr>
              <a:t>Stlačování (komprese)</a:t>
            </a:r>
          </a:p>
          <a:p>
            <a:pPr marL="624078" indent="-514350">
              <a:buAutoNum type="arabicParenR"/>
            </a:pPr>
            <a:r>
              <a:rPr lang="cs-CZ" sz="1800" b="1" dirty="0" smtClean="0">
                <a:solidFill>
                  <a:srgbClr val="990000"/>
                </a:solidFill>
              </a:rPr>
              <a:t>Rozpínání (expanze)</a:t>
            </a:r>
          </a:p>
          <a:p>
            <a:pPr marL="624078" indent="-514350">
              <a:buAutoNum type="arabicParenR"/>
            </a:pPr>
            <a:r>
              <a:rPr lang="cs-CZ" sz="1800" b="1" dirty="0" smtClean="0">
                <a:solidFill>
                  <a:srgbClr val="990000"/>
                </a:solidFill>
              </a:rPr>
              <a:t>Výfuk</a:t>
            </a:r>
            <a:endParaRPr lang="cs-CZ" sz="1800" b="1" dirty="0">
              <a:solidFill>
                <a:srgbClr val="99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33CC33"/>
                </a:solidFill>
                <a:effectLst/>
              </a:rPr>
              <a:t>Pracovní cyklus čtyřdobého zážehového motoru:</a:t>
            </a:r>
            <a:endParaRPr lang="cs-CZ" sz="3600" dirty="0">
              <a:solidFill>
                <a:srgbClr val="33CC33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7298106" cy="28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6430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6600"/>
                </a:solidFill>
              </a:rPr>
              <a:t>Píst jde dolů, nad ním vzniká podtlak,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6600"/>
                </a:solidFill>
              </a:rPr>
              <a:t>Otevřeným sacím ventilem vniká do válce chladná palivová směs.</a:t>
            </a:r>
            <a:endParaRPr lang="cs-CZ" sz="2800" b="1" dirty="0">
              <a:solidFill>
                <a:srgbClr val="FF66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33CC"/>
                </a:solidFill>
                <a:effectLst/>
              </a:rPr>
              <a:t>1. Fáze - SÁNÍ:</a:t>
            </a:r>
            <a:endParaRPr lang="cs-CZ" sz="4000" dirty="0">
              <a:solidFill>
                <a:srgbClr val="0033CC"/>
              </a:solidFill>
              <a:effectLst/>
            </a:endParaRPr>
          </a:p>
        </p:txBody>
      </p:sp>
      <p:pic>
        <p:nvPicPr>
          <p:cNvPr id="3077" name="Picture 5" descr="C:\Documents and Settings\radek\Plocha\4t_anima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72115"/>
            <a:ext cx="2000264" cy="4338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600" b="1" dirty="0" smtClean="0">
                <a:solidFill>
                  <a:srgbClr val="6600CC"/>
                </a:solidFill>
              </a:rPr>
              <a:t>Píst jde nahoru a stlačuje směs, oba ventily jsou přitom uzavřené. </a:t>
            </a:r>
          </a:p>
          <a:p>
            <a:pPr>
              <a:buFont typeface="Wingdings" pitchFamily="2" charset="2"/>
              <a:buChar char="q"/>
            </a:pPr>
            <a:r>
              <a:rPr lang="cs-CZ" sz="3600" b="1" dirty="0" smtClean="0">
                <a:solidFill>
                  <a:srgbClr val="6600CC"/>
                </a:solidFill>
              </a:rPr>
              <a:t>Zvýší se tlak směsi i teplota.</a:t>
            </a:r>
          </a:p>
          <a:p>
            <a:pPr>
              <a:buFont typeface="Wingdings" pitchFamily="2" charset="2"/>
              <a:buChar char="q"/>
            </a:pPr>
            <a:r>
              <a:rPr lang="cs-CZ" sz="3600" b="1" dirty="0" smtClean="0">
                <a:solidFill>
                  <a:srgbClr val="6600CC"/>
                </a:solidFill>
              </a:rPr>
              <a:t>Ve vhodném okamžiku, kdy se píst blíží své horní poloze, zapálí se stlačená palivová směs elektrickou jiskrou.</a:t>
            </a:r>
            <a:endParaRPr lang="cs-CZ" sz="3600" b="1" dirty="0">
              <a:solidFill>
                <a:srgbClr val="6600C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9900"/>
                </a:solidFill>
                <a:effectLst/>
              </a:rPr>
              <a:t>2. Fáze – STLAČOVÁNÍ:</a:t>
            </a:r>
            <a:endParaRPr lang="cs-CZ" sz="4000" dirty="0"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</a:rPr>
              <a:t>Zapálená směs hoří, zvyšuje se tlak vznikajícího plynu i teplota (asi na 2000 </a:t>
            </a:r>
            <a:r>
              <a:rPr lang="cs-CZ" sz="3200" b="1" dirty="0" smtClean="0">
                <a:solidFill>
                  <a:srgbClr val="00CC00"/>
                </a:solidFill>
                <a:latin typeface="Arial"/>
                <a:cs typeface="Arial"/>
              </a:rPr>
              <a:t>°C).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  <a:latin typeface="Arial"/>
                <a:cs typeface="Arial"/>
              </a:rPr>
              <a:t>Oba ventily jsou uzavřené.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  <a:latin typeface="Arial"/>
                <a:cs typeface="Arial"/>
              </a:rPr>
              <a:t>Vytvořený plyn se prudce rozpíná a tlačí píst dolů.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  <a:latin typeface="Arial"/>
                <a:cs typeface="Arial"/>
              </a:rPr>
              <a:t>KONÁ PRÁCI a jeho vnitřní energie se zmenší, plyn se ochlazuje.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CC00"/>
                </a:solidFill>
                <a:latin typeface="Arial"/>
                <a:cs typeface="Arial"/>
              </a:rPr>
              <a:t>Část vnitřní energie plynu se přemění na pohybovou energii pístu.</a:t>
            </a:r>
          </a:p>
          <a:p>
            <a:pPr>
              <a:buNone/>
            </a:pPr>
            <a:endParaRPr lang="cs-CZ" sz="3200" b="1" dirty="0">
              <a:solidFill>
                <a:srgbClr val="00CC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C3300"/>
                </a:solidFill>
                <a:effectLst/>
              </a:rPr>
              <a:t>3. Fáze – ROZPÍNÁNÍ (výbuch):</a:t>
            </a:r>
            <a:endParaRPr lang="cs-CZ" sz="4000" dirty="0">
              <a:solidFill>
                <a:srgbClr val="CC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4000" b="1" dirty="0" smtClean="0">
                <a:solidFill>
                  <a:srgbClr val="CC0066"/>
                </a:solidFill>
              </a:rPr>
              <a:t>Píst jde nahoru, výfukový ventil se otevře.</a:t>
            </a:r>
          </a:p>
          <a:p>
            <a:pPr>
              <a:buFont typeface="Wingdings" pitchFamily="2" charset="2"/>
              <a:buChar char="q"/>
            </a:pPr>
            <a:r>
              <a:rPr lang="cs-CZ" sz="4000" b="1" dirty="0" smtClean="0">
                <a:solidFill>
                  <a:srgbClr val="CC0066"/>
                </a:solidFill>
              </a:rPr>
              <a:t>Sací ventil zůstává uzavřen.</a:t>
            </a:r>
          </a:p>
          <a:p>
            <a:pPr>
              <a:buFont typeface="Wingdings" pitchFamily="2" charset="2"/>
              <a:buChar char="q"/>
            </a:pPr>
            <a:r>
              <a:rPr lang="cs-CZ" sz="4000" b="1" dirty="0" smtClean="0">
                <a:solidFill>
                  <a:srgbClr val="CC0066"/>
                </a:solidFill>
              </a:rPr>
              <a:t>Spálené plyny jsou pohybem pístu vytlačeny výfukovým ventilem z válce.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99"/>
                </a:solidFill>
                <a:effectLst/>
              </a:rPr>
              <a:t>4. Fáze – VÝFUK:</a:t>
            </a:r>
            <a:endParaRPr lang="cs-CZ" sz="4000" dirty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effectLst/>
              </a:rPr>
              <a:t>Sání, stlačování, výbuch, výfuk:</a:t>
            </a:r>
            <a:endParaRPr lang="cs-CZ" sz="32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757770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284</TotalTime>
  <Words>640</Words>
  <Application>Microsoft Office PowerPoint</Application>
  <PresentationFormat>Předvádění na obrazovce (4:3)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Shluk</vt:lpstr>
      <vt:lpstr>Prezentace aplikace PowerPoint</vt:lpstr>
      <vt:lpstr>Pístové spalovací motory:</vt:lpstr>
      <vt:lpstr>Zážehový motor:</vt:lpstr>
      <vt:lpstr>Pracovní cyklus čtyřdobého zážehového motoru:</vt:lpstr>
      <vt:lpstr>1. Fáze - SÁNÍ:</vt:lpstr>
      <vt:lpstr>2. Fáze – STLAČOVÁNÍ:</vt:lpstr>
      <vt:lpstr>3. Fáze – ROZPÍNÁNÍ (výbuch):</vt:lpstr>
      <vt:lpstr>4. Fáze – VÝFUK:</vt:lpstr>
      <vt:lpstr>Sání, stlačování, výbuch, výfuk:</vt:lpstr>
      <vt:lpstr>Dvoudobé motory:</vt:lpstr>
      <vt:lpstr>Zážehový dvoudobý motor:</vt:lpstr>
      <vt:lpstr>Zážehový dvoudobý motor:</vt:lpstr>
      <vt:lpstr>Animace dvoudobého zážehového motoru:</vt:lpstr>
      <vt:lpstr>Vznětový čtyřdobý motor (Dieselův):</vt:lpstr>
      <vt:lpstr>Vznětový čtyřdobý motor (Dieselův):</vt:lpstr>
      <vt:lpstr>Vznětový čtyřdobý motor (Dieselův):</vt:lpstr>
    </vt:vector>
  </TitlesOfParts>
  <Company>Franc-omitky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Radlena</dc:creator>
  <cp:lastModifiedBy>Lada Pospíšilová</cp:lastModifiedBy>
  <cp:revision>22</cp:revision>
  <dcterms:created xsi:type="dcterms:W3CDTF">2012-01-29T15:05:36Z</dcterms:created>
  <dcterms:modified xsi:type="dcterms:W3CDTF">2021-01-22T12:48:03Z</dcterms:modified>
</cp:coreProperties>
</file>