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83" r:id="rId2"/>
    <p:sldId id="256" r:id="rId3"/>
    <p:sldId id="270" r:id="rId4"/>
    <p:sldId id="271" r:id="rId5"/>
    <p:sldId id="272" r:id="rId6"/>
    <p:sldId id="273" r:id="rId7"/>
    <p:sldId id="274" r:id="rId8"/>
    <p:sldId id="277" r:id="rId9"/>
    <p:sldId id="282" r:id="rId10"/>
    <p:sldId id="281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74"/>
    </p:cViewPr>
  </p:sorterViewPr>
  <p:notesViewPr>
    <p:cSldViewPr>
      <p:cViewPr varScale="1">
        <p:scale>
          <a:sx n="53" d="100"/>
          <a:sy n="53" d="100"/>
        </p:scale>
        <p:origin x="-179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FE410-C677-47C9-9445-F94DE561A566}" type="datetimeFigureOut">
              <a:rPr lang="cs-CZ" smtClean="0"/>
              <a:pPr/>
              <a:t>19.03.2021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ABC42-3ED9-40FA-A7C4-62618B899FA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86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EAD9-3C4E-428D-9CBC-A6146A9D97D5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79F8-2A8B-4060-BC3C-9378CA6CE77D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25B2-ED45-4F96-BB0D-11A5E16599A5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C14C-3C44-48A5-97F5-8502861B18F5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8115A-CDBE-47E7-B79C-EA79E088EE27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7DCF8-D232-42E1-A811-B46850BAB85F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F9D2-E414-4391-A579-48293B60A2AB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41BF-CDE8-43A1-8E23-7502B7A645F9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53B6-A921-4BDD-81C5-3483CA320D8E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A135-2B63-49E7-9384-25A8A7052A1A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9282-A0A5-4C84-98F8-E3E4716691C1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A1ED9-FE2E-49A2-946C-13B31D737503}" type="datetime1">
              <a:rPr lang="cs-CZ" smtClean="0"/>
              <a:pPr/>
              <a:t>19.03.2021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BA32F-9F33-4777-9482-F204F87DD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pull dir="r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Hezký den osmáci,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nes je tady opravdu obtížné učivo, takže si společně na on-line hodině příklady projdeme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Nezapomeňte si udělat zápis. </a:t>
            </a: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</a:rPr>
              <a:t>Na příště zopakujte chemické prvky!!!!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Hezký den 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Š.P.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366400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0744" cy="346050"/>
          </a:xfrm>
        </p:spPr>
        <p:txBody>
          <a:bodyPr>
            <a:normAutofit fontScale="90000"/>
          </a:bodyPr>
          <a:lstStyle/>
          <a:p>
            <a:r>
              <a:rPr lang="cs-CZ" sz="2800" u="sng" dirty="0" smtClean="0">
                <a:solidFill>
                  <a:srgbClr val="00B0F0"/>
                </a:solidFill>
              </a:rPr>
              <a:t>Postup řešení příkladu</a:t>
            </a:r>
            <a:endParaRPr lang="cs-CZ" sz="2800" u="sng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900" b="1" smtClean="0">
                <a:solidFill>
                  <a:schemeClr val="accent1"/>
                </a:solidFill>
              </a:rPr>
              <a:t>Příklad: </a:t>
            </a:r>
            <a:r>
              <a:rPr lang="cs-CZ" sz="1900" smtClean="0"/>
              <a:t>Vypočítejte, kolik gramů </a:t>
            </a:r>
            <a:r>
              <a:rPr lang="cs-CZ" sz="1900" smtClean="0">
                <a:solidFill>
                  <a:srgbClr val="FF0000"/>
                </a:solidFill>
              </a:rPr>
              <a:t>hliníku </a:t>
            </a:r>
            <a:r>
              <a:rPr lang="cs-CZ" sz="1900" smtClean="0"/>
              <a:t>je při slučování s </a:t>
            </a:r>
            <a:r>
              <a:rPr lang="cs-CZ" sz="1900" smtClean="0">
                <a:solidFill>
                  <a:srgbClr val="92D050"/>
                </a:solidFill>
              </a:rPr>
              <a:t>chlorem</a:t>
            </a:r>
            <a:r>
              <a:rPr lang="cs-CZ" sz="1900" smtClean="0"/>
              <a:t> potřeba k přípravě 50 g </a:t>
            </a:r>
            <a:r>
              <a:rPr lang="cs-CZ" sz="1900" smtClean="0">
                <a:solidFill>
                  <a:srgbClr val="7030A0"/>
                </a:solidFill>
              </a:rPr>
              <a:t>chloridu hlinitého.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cs-CZ" sz="1900" smtClean="0"/>
              <a:t>zadanou chemickou reakci zapíšeme rovnicí</a:t>
            </a:r>
          </a:p>
          <a:p>
            <a:pPr marL="540000" indent="0">
              <a:buNone/>
            </a:pPr>
            <a:r>
              <a:rPr lang="cs-CZ" sz="1900" b="1" smtClean="0"/>
              <a:t>2 </a:t>
            </a:r>
            <a:r>
              <a:rPr lang="cs-CZ" sz="1900" b="1" smtClean="0">
                <a:solidFill>
                  <a:srgbClr val="FF0000"/>
                </a:solidFill>
              </a:rPr>
              <a:t>Al</a:t>
            </a:r>
            <a:r>
              <a:rPr lang="cs-CZ" sz="1900" b="1" smtClean="0"/>
              <a:t>  +  3 </a:t>
            </a:r>
            <a:r>
              <a:rPr lang="cs-CZ" sz="1900" b="1" smtClean="0">
                <a:solidFill>
                  <a:srgbClr val="92D050"/>
                </a:solidFill>
              </a:rPr>
              <a:t>Cl</a:t>
            </a:r>
            <a:r>
              <a:rPr lang="cs-CZ" sz="1900" b="1" baseline="-25000" smtClean="0"/>
              <a:t>2 </a:t>
            </a:r>
            <a:r>
              <a:rPr lang="cs-CZ" sz="1900" b="1" smtClean="0"/>
              <a:t> </a:t>
            </a:r>
            <a:r>
              <a:rPr lang="cs-CZ" sz="1900" b="1" smtClean="0">
                <a:latin typeface="Times New Roman"/>
                <a:cs typeface="Times New Roman"/>
              </a:rPr>
              <a:t>→  2 </a:t>
            </a:r>
            <a:r>
              <a:rPr lang="cs-CZ" sz="1900" b="1" smtClean="0">
                <a:solidFill>
                  <a:srgbClr val="7030A0"/>
                </a:solidFill>
                <a:latin typeface="Times New Roman"/>
                <a:cs typeface="Times New Roman"/>
              </a:rPr>
              <a:t>AlCl</a:t>
            </a:r>
            <a:r>
              <a:rPr lang="cs-CZ" sz="1900" b="1" baseline="-25000" smtClean="0">
                <a:latin typeface="Times New Roman"/>
                <a:cs typeface="Times New Roman"/>
              </a:rPr>
              <a:t>3</a:t>
            </a:r>
            <a:endParaRPr lang="cs-CZ" sz="1900" b="1" baseline="-25000" smtClean="0"/>
          </a:p>
          <a:p>
            <a:pPr marL="514350" indent="-514350">
              <a:buFont typeface="Wingdings" pitchFamily="2" charset="2"/>
              <a:buChar char="v"/>
            </a:pPr>
            <a:r>
              <a:rPr lang="cs-CZ" sz="1900" smtClean="0"/>
              <a:t>v chem. rovnici vyznačíme (podle zadání příkladu):</a:t>
            </a:r>
          </a:p>
          <a:p>
            <a:pPr marL="914400" lvl="1" indent="-514350">
              <a:spcBef>
                <a:spcPts val="300"/>
              </a:spcBef>
              <a:buFont typeface="Arial" pitchFamily="34" charset="0"/>
              <a:buChar char="•"/>
            </a:pPr>
            <a:r>
              <a:rPr lang="cs-CZ" sz="1900" smtClean="0"/>
              <a:t>látku, jejíž hmotnost známe</a:t>
            </a:r>
          </a:p>
          <a:p>
            <a:pPr marL="914400" lvl="1" indent="-514350">
              <a:spcBef>
                <a:spcPts val="300"/>
              </a:spcBef>
              <a:buFont typeface="Arial" pitchFamily="34" charset="0"/>
              <a:buChar char="•"/>
            </a:pPr>
            <a:r>
              <a:rPr lang="cs-CZ" sz="1900" smtClean="0"/>
              <a:t>látku, jejíž hmotnost budeme počítat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cs-CZ" sz="1900" smtClean="0"/>
              <a:t>u vybrané dvojice látek zapíšeme stechiometrické koeficienty = poměr látkových množství</a:t>
            </a:r>
          </a:p>
          <a:p>
            <a:pPr marL="972000" indent="-514350">
              <a:buNone/>
            </a:pPr>
            <a:r>
              <a:rPr lang="cs-CZ" sz="1900" b="1" smtClean="0">
                <a:solidFill>
                  <a:schemeClr val="accent1"/>
                </a:solidFill>
              </a:rPr>
              <a:t> 2 mol Al  :  2 mol AlCl</a:t>
            </a:r>
            <a:r>
              <a:rPr lang="cs-CZ" sz="1900" b="1" baseline="-25000" smtClean="0">
                <a:solidFill>
                  <a:schemeClr val="accent1"/>
                </a:solidFill>
              </a:rPr>
              <a:t>3    </a:t>
            </a:r>
            <a:r>
              <a:rPr lang="cs-CZ" sz="1900" b="1" smtClean="0">
                <a:solidFill>
                  <a:schemeClr val="accent1"/>
                </a:solidFill>
              </a:rPr>
              <a:t>=   1 mol Al  :  1 mol AlCl</a:t>
            </a:r>
            <a:r>
              <a:rPr lang="cs-CZ" sz="1900" b="1" baseline="-25000" smtClean="0">
                <a:solidFill>
                  <a:schemeClr val="accent1"/>
                </a:solidFill>
              </a:rPr>
              <a:t>3 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cs-CZ" sz="2000" smtClean="0"/>
              <a:t>vypočítáme molární hmotnosti obou látek </a:t>
            </a:r>
            <a:r>
              <a:rPr lang="cs-CZ" sz="1200" smtClean="0"/>
              <a:t>(najdeme v tabulkách)</a:t>
            </a:r>
          </a:p>
          <a:p>
            <a:pPr marL="1008000" indent="-514350">
              <a:buNone/>
            </a:pPr>
            <a:r>
              <a:rPr lang="cs-CZ" sz="2000" smtClean="0"/>
              <a:t>M (Al) = 26,98 g/mol</a:t>
            </a:r>
          </a:p>
          <a:p>
            <a:pPr marL="1008000" indent="-514350">
              <a:buNone/>
            </a:pPr>
            <a:r>
              <a:rPr lang="cs-CZ" sz="2000" smtClean="0"/>
              <a:t>M (AlCl</a:t>
            </a:r>
            <a:r>
              <a:rPr lang="cs-CZ" sz="2000" baseline="-25000" smtClean="0"/>
              <a:t>3</a:t>
            </a:r>
            <a:r>
              <a:rPr lang="cs-CZ" sz="2000" smtClean="0"/>
              <a:t>) = 133,33 g/mol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cs-CZ" sz="2000" smtClean="0"/>
              <a:t>sestavíme trojčlenku a vypočítáme výsledek</a:t>
            </a:r>
          </a:p>
          <a:p>
            <a:pPr marL="1008000" indent="-514350">
              <a:buNone/>
            </a:pPr>
            <a:r>
              <a:rPr lang="cs-CZ" sz="2000" smtClean="0"/>
              <a:t>1 ∙ 26,98 g Al ………..1 ∙ 133,33 g AlCl</a:t>
            </a:r>
            <a:r>
              <a:rPr lang="cs-CZ" sz="2000" baseline="-25000" smtClean="0"/>
              <a:t>3</a:t>
            </a:r>
          </a:p>
          <a:p>
            <a:pPr marL="1008000" indent="-514350">
              <a:buNone/>
            </a:pPr>
            <a:r>
              <a:rPr lang="cs-CZ" sz="2000" smtClean="0"/>
              <a:t>             x g Al …………1 ∙ 50 g </a:t>
            </a:r>
          </a:p>
          <a:p>
            <a:pPr marL="1008000" indent="-514350">
              <a:buNone/>
            </a:pPr>
            <a:r>
              <a:rPr lang="cs-CZ" sz="2000" smtClean="0"/>
              <a:t>x =                      </a:t>
            </a:r>
            <a:r>
              <a:rPr lang="cs-CZ" sz="2000" b="1" smtClean="0">
                <a:solidFill>
                  <a:schemeClr val="accent1"/>
                </a:solidFill>
              </a:rPr>
              <a:t>x = 10,1 g Al</a:t>
            </a:r>
          </a:p>
          <a:p>
            <a:pPr marL="1008000" indent="-514350">
              <a:buNone/>
            </a:pPr>
            <a:endParaRPr lang="cs-CZ" sz="2000" b="1" smtClean="0">
              <a:solidFill>
                <a:schemeClr val="accent1"/>
              </a:solidFill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cs-CZ" sz="2000" smtClean="0"/>
              <a:t>zapíšeme odpověď</a:t>
            </a:r>
          </a:p>
          <a:p>
            <a:pPr marL="1008000" indent="-514350">
              <a:buNone/>
            </a:pPr>
            <a:r>
              <a:rPr lang="cs-CZ" sz="2000" smtClean="0"/>
              <a:t>K přípravě AlCl</a:t>
            </a:r>
            <a:r>
              <a:rPr lang="cs-CZ" sz="2000" baseline="-25000" smtClean="0"/>
              <a:t>3</a:t>
            </a:r>
            <a:r>
              <a:rPr lang="cs-CZ" sz="2000" smtClean="0"/>
              <a:t> potřebujeme 10,1 g hliníku.</a:t>
            </a:r>
          </a:p>
          <a:p>
            <a:pPr marL="972000" indent="-514350">
              <a:buNone/>
            </a:pPr>
            <a:endParaRPr lang="cs-CZ" sz="1900" b="1" baseline="-2500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0228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Knihy:</a:t>
            </a:r>
          </a:p>
          <a:p>
            <a:pPr marL="0" indent="0">
              <a:buNone/>
            </a:pPr>
            <a:r>
              <a:rPr lang="cs-CZ" sz="1600" b="1" dirty="0" smtClean="0"/>
              <a:t>Beneš Pavel, </a:t>
            </a:r>
            <a:r>
              <a:rPr lang="cs-CZ" sz="1600" b="1" dirty="0" err="1" smtClean="0"/>
              <a:t>Pumpr</a:t>
            </a:r>
            <a:r>
              <a:rPr lang="cs-CZ" sz="1600" b="1" dirty="0" smtClean="0"/>
              <a:t> Václav, </a:t>
            </a:r>
            <a:r>
              <a:rPr lang="cs-CZ" sz="1600" b="1" dirty="0" err="1" smtClean="0"/>
              <a:t>Banýr</a:t>
            </a:r>
            <a:r>
              <a:rPr lang="cs-CZ" sz="1600" b="1" dirty="0" smtClean="0"/>
              <a:t> Jiří.</a:t>
            </a:r>
            <a:r>
              <a:rPr lang="cs-CZ" sz="1600" dirty="0" smtClean="0"/>
              <a:t> </a:t>
            </a:r>
            <a:r>
              <a:rPr lang="cs-CZ" sz="1600" i="1" dirty="0" smtClean="0"/>
              <a:t>Základy chemie 1 - učebnice. </a:t>
            </a:r>
            <a:r>
              <a:rPr lang="cs-CZ" sz="1600" dirty="0" smtClean="0"/>
              <a:t>Praha : Fortuna, 2005. ISBN 80-7168-720-0.</a:t>
            </a:r>
          </a:p>
          <a:p>
            <a:pPr marL="0" indent="0">
              <a:buNone/>
            </a:pP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830256" cy="129614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Výpočty z chemických rovnic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37243" y="3861048"/>
            <a:ext cx="4742538" cy="1080120"/>
          </a:xfrm>
        </p:spPr>
        <p:txBody>
          <a:bodyPr>
            <a:normAutofit/>
          </a:bodyPr>
          <a:lstStyle/>
          <a:p>
            <a:r>
              <a:rPr lang="cs-CZ" dirty="0" smtClean="0"/>
              <a:t>Chemie 8 . ročník</a:t>
            </a:r>
          </a:p>
          <a:p>
            <a:endParaRPr lang="cs-CZ" dirty="0" smtClean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6275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24544" y="205994"/>
            <a:ext cx="8229600" cy="922114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 čemu to je?!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530087"/>
            <a:ext cx="8003232" cy="4857403"/>
          </a:xfrm>
        </p:spPr>
        <p:txBody>
          <a:bodyPr/>
          <a:lstStyle/>
          <a:p>
            <a:pPr>
              <a:buNone/>
            </a:pPr>
            <a:r>
              <a:rPr lang="cs-CZ" u="sng" dirty="0" smtClean="0"/>
              <a:t>Použití výpočtů z chemických rovnic: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důležité pro přípravu látek v chemické </a:t>
            </a:r>
            <a:r>
              <a:rPr lang="cs-CZ" dirty="0" smtClean="0">
                <a:solidFill>
                  <a:srgbClr val="00B0F0"/>
                </a:solidFill>
              </a:rPr>
              <a:t>laboratoři</a:t>
            </a:r>
            <a:r>
              <a:rPr lang="cs-CZ" dirty="0" smtClean="0"/>
              <a:t> i při </a:t>
            </a:r>
            <a:r>
              <a:rPr lang="cs-CZ" dirty="0" smtClean="0">
                <a:solidFill>
                  <a:srgbClr val="FF0000"/>
                </a:solidFill>
              </a:rPr>
              <a:t>průmyslových výrobách</a:t>
            </a:r>
          </a:p>
          <a:p>
            <a:pPr>
              <a:buFont typeface="Calibri" pitchFamily="34" charset="0"/>
              <a:buChar char="‐"/>
            </a:pPr>
            <a:r>
              <a:rPr lang="cs-CZ" dirty="0" smtClean="0"/>
              <a:t>můžeme vypočítat: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hmotnost produktu ze známé hmotnosti výchozích látek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hmotnost výchozích látek potřebných k získání produktu požadované hmotnosti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26626" name="Picture 2" descr="Vědci předvedou chemii jako zábavný obor | Věda | Lidovky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2" y="111471"/>
            <a:ext cx="2695575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Co musím znát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8760"/>
            <a:ext cx="8280920" cy="485740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základem výpočtu je chemická rovnice – zejména </a:t>
            </a:r>
            <a:r>
              <a:rPr lang="cs-CZ" sz="2800" b="1" dirty="0" smtClean="0">
                <a:solidFill>
                  <a:schemeClr val="accent1"/>
                </a:solidFill>
              </a:rPr>
              <a:t>stechiometrické koeficienty </a:t>
            </a:r>
            <a:r>
              <a:rPr lang="cs-CZ" sz="2800" dirty="0" smtClean="0"/>
              <a:t>– tj. čísla před značkami a vzorci látek v chemické rovnici = vyjadřují poměry látkových množství výchozích látek a produktů</a:t>
            </a:r>
          </a:p>
          <a:p>
            <a:pPr>
              <a:buNone/>
            </a:pPr>
            <a:r>
              <a:rPr lang="cs-CZ" sz="2800" dirty="0" smtClean="0"/>
              <a:t>     4 </a:t>
            </a:r>
            <a:r>
              <a:rPr lang="cs-CZ" sz="2800" dirty="0" err="1" smtClean="0"/>
              <a:t>Fe</a:t>
            </a:r>
            <a:r>
              <a:rPr lang="cs-CZ" sz="2800" dirty="0" smtClean="0"/>
              <a:t>  +  3  O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  </a:t>
            </a:r>
            <a:r>
              <a:rPr lang="cs-CZ" sz="2800" dirty="0" smtClean="0">
                <a:latin typeface="Times New Roman"/>
                <a:cs typeface="Times New Roman"/>
              </a:rPr>
              <a:t>→  2 Fe</a:t>
            </a:r>
            <a:r>
              <a:rPr lang="cs-CZ" sz="2800" baseline="-25000" dirty="0" smtClean="0">
                <a:latin typeface="Times New Roman"/>
                <a:cs typeface="Times New Roman"/>
              </a:rPr>
              <a:t>2</a:t>
            </a:r>
            <a:r>
              <a:rPr lang="cs-CZ" sz="2800" dirty="0" smtClean="0">
                <a:latin typeface="Times New Roman"/>
                <a:cs typeface="Times New Roman"/>
              </a:rPr>
              <a:t>O</a:t>
            </a:r>
            <a:r>
              <a:rPr lang="cs-CZ" sz="2800" baseline="-25000" dirty="0" smtClean="0">
                <a:latin typeface="Times New Roman"/>
                <a:cs typeface="Times New Roman"/>
              </a:rPr>
              <a:t>3</a:t>
            </a:r>
          </a:p>
          <a:p>
            <a:pPr>
              <a:buNone/>
            </a:pPr>
            <a:r>
              <a:rPr lang="cs-CZ" sz="2800" dirty="0" smtClean="0">
                <a:latin typeface="Times New Roman"/>
                <a:cs typeface="Times New Roman"/>
              </a:rPr>
              <a:t>    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4</a:t>
            </a:r>
            <a:r>
              <a:rPr lang="cs-CZ" sz="2800" dirty="0" smtClean="0">
                <a:latin typeface="Times New Roman"/>
                <a:cs typeface="Times New Roman"/>
              </a:rPr>
              <a:t> mol :  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3</a:t>
            </a:r>
            <a:r>
              <a:rPr lang="cs-CZ" sz="2800" dirty="0" smtClean="0">
                <a:latin typeface="Times New Roman"/>
                <a:cs typeface="Times New Roman"/>
              </a:rPr>
              <a:t> mol   :  </a:t>
            </a:r>
            <a:r>
              <a:rPr lang="cs-CZ" sz="2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cs-CZ" sz="2800" dirty="0" smtClean="0">
                <a:latin typeface="Times New Roman"/>
                <a:cs typeface="Times New Roman"/>
              </a:rPr>
              <a:t> mol</a:t>
            </a:r>
          </a:p>
          <a:p>
            <a:r>
              <a:rPr lang="cs-CZ" sz="2800" dirty="0" smtClean="0"/>
              <a:t>nutná znalost dalších chemických výpočtů: </a:t>
            </a:r>
            <a:r>
              <a:rPr lang="cs-CZ" sz="2800" dirty="0" smtClean="0">
                <a:solidFill>
                  <a:srgbClr val="FF0000"/>
                </a:solidFill>
              </a:rPr>
              <a:t>látkové množství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70C0"/>
                </a:solidFill>
              </a:rPr>
              <a:t>hmotnostní zlomek</a:t>
            </a:r>
          </a:p>
          <a:p>
            <a:r>
              <a:rPr lang="cs-CZ" sz="2800" dirty="0" smtClean="0"/>
              <a:t>výpočet: trojčlenka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Postup řešení příkladu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8760"/>
            <a:ext cx="8352928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chemeClr val="accent1"/>
                </a:solidFill>
              </a:rPr>
              <a:t>Příklad: </a:t>
            </a:r>
            <a:r>
              <a:rPr lang="cs-CZ" sz="3000" dirty="0" smtClean="0"/>
              <a:t>Vypočítejte, kolik gramů </a:t>
            </a:r>
            <a:r>
              <a:rPr lang="cs-CZ" sz="3000" dirty="0" smtClean="0">
                <a:solidFill>
                  <a:srgbClr val="FF0000"/>
                </a:solidFill>
              </a:rPr>
              <a:t>hliníku</a:t>
            </a:r>
            <a:r>
              <a:rPr lang="cs-CZ" sz="3000" dirty="0" smtClean="0"/>
              <a:t> je při slučování s chlorem potřeba k přípravě 50 g chloridu hlinitého.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1) zadanou chemickou reakci zapíšeme rovnicí</a:t>
            </a:r>
          </a:p>
          <a:p>
            <a:pPr marL="540000" indent="0">
              <a:buNone/>
            </a:pPr>
            <a:r>
              <a:rPr lang="cs-CZ" sz="2800" b="1" dirty="0" smtClean="0"/>
              <a:t>2 </a:t>
            </a:r>
            <a:r>
              <a:rPr lang="cs-CZ" sz="2800" b="1" dirty="0" err="1" smtClean="0"/>
              <a:t>Al</a:t>
            </a:r>
            <a:r>
              <a:rPr lang="cs-CZ" sz="2800" b="1" dirty="0" smtClean="0"/>
              <a:t>  +  3 Cl</a:t>
            </a:r>
            <a:r>
              <a:rPr lang="cs-CZ" sz="2800" b="1" baseline="-25000" dirty="0" smtClean="0"/>
              <a:t>2 </a:t>
            </a:r>
            <a:r>
              <a:rPr lang="cs-CZ" sz="2800" b="1" dirty="0" smtClean="0"/>
              <a:t> </a:t>
            </a:r>
            <a:r>
              <a:rPr lang="cs-CZ" sz="2800" b="1" dirty="0" smtClean="0">
                <a:latin typeface="Times New Roman"/>
                <a:cs typeface="Times New Roman"/>
              </a:rPr>
              <a:t>→  2 AlCl</a:t>
            </a:r>
            <a:r>
              <a:rPr lang="cs-CZ" sz="2800" b="1" baseline="-25000" dirty="0" smtClean="0">
                <a:latin typeface="Times New Roman"/>
                <a:cs typeface="Times New Roman"/>
              </a:rPr>
              <a:t>3</a:t>
            </a:r>
            <a:endParaRPr lang="cs-CZ" sz="2800" b="1" baseline="-250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2) v </a:t>
            </a:r>
            <a:r>
              <a:rPr lang="cs-CZ" sz="2800" dirty="0" err="1" smtClean="0">
                <a:solidFill>
                  <a:srgbClr val="FF0000"/>
                </a:solidFill>
              </a:rPr>
              <a:t>chem</a:t>
            </a:r>
            <a:r>
              <a:rPr lang="cs-CZ" sz="2800" dirty="0" smtClean="0">
                <a:solidFill>
                  <a:srgbClr val="FF0000"/>
                </a:solidFill>
              </a:rPr>
              <a:t>. rovnici vyznačíme (podle zadání příkladu):</a:t>
            </a:r>
          </a:p>
          <a:p>
            <a:pPr marL="914400" lvl="1" indent="-514350">
              <a:spcBef>
                <a:spcPts val="300"/>
              </a:spcBef>
              <a:buFont typeface="Arial" pitchFamily="34" charset="0"/>
              <a:buChar char="•"/>
            </a:pPr>
            <a:r>
              <a:rPr lang="cs-CZ" dirty="0" smtClean="0"/>
              <a:t>látku, jejíž hmotnost známe</a:t>
            </a:r>
          </a:p>
          <a:p>
            <a:pPr marL="914400" lvl="1" indent="-514350">
              <a:spcBef>
                <a:spcPts val="300"/>
              </a:spcBef>
              <a:buFont typeface="Arial" pitchFamily="34" charset="0"/>
              <a:buChar char="•"/>
            </a:pPr>
            <a:r>
              <a:rPr lang="cs-CZ" dirty="0" smtClean="0"/>
              <a:t>látku, jejíž hmotnost budeme počítat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3) u vybrané dvojice látek zapíšeme stechiometrické koeficienty = poměr látkových množství</a:t>
            </a:r>
          </a:p>
          <a:p>
            <a:pPr marL="972000" indent="-514350"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 2 mol </a:t>
            </a:r>
            <a:r>
              <a:rPr lang="cs-CZ" sz="2800" b="1" dirty="0" err="1" smtClean="0">
                <a:solidFill>
                  <a:schemeClr val="accent1"/>
                </a:solidFill>
              </a:rPr>
              <a:t>Al</a:t>
            </a:r>
            <a:r>
              <a:rPr lang="cs-CZ" sz="2800" b="1" dirty="0" smtClean="0">
                <a:solidFill>
                  <a:schemeClr val="accent1"/>
                </a:solidFill>
              </a:rPr>
              <a:t>  :  2 mol AlCl</a:t>
            </a:r>
            <a:r>
              <a:rPr lang="cs-CZ" sz="2800" b="1" baseline="-25000" dirty="0" smtClean="0">
                <a:solidFill>
                  <a:schemeClr val="accent1"/>
                </a:solidFill>
              </a:rPr>
              <a:t>3    </a:t>
            </a:r>
            <a:r>
              <a:rPr lang="cs-CZ" sz="2800" b="1" dirty="0" smtClean="0">
                <a:solidFill>
                  <a:schemeClr val="accent1"/>
                </a:solidFill>
              </a:rPr>
              <a:t>=   1 mol </a:t>
            </a:r>
            <a:r>
              <a:rPr lang="cs-CZ" sz="2800" b="1" dirty="0" err="1" smtClean="0">
                <a:solidFill>
                  <a:schemeClr val="accent1"/>
                </a:solidFill>
              </a:rPr>
              <a:t>Al</a:t>
            </a:r>
            <a:r>
              <a:rPr lang="cs-CZ" sz="2800" b="1" dirty="0" smtClean="0">
                <a:solidFill>
                  <a:schemeClr val="accent1"/>
                </a:solidFill>
              </a:rPr>
              <a:t>  :  1 mol AlCl</a:t>
            </a:r>
            <a:r>
              <a:rPr lang="cs-CZ" sz="2800" b="1" baseline="-25000" dirty="0" smtClean="0">
                <a:solidFill>
                  <a:schemeClr val="accent1"/>
                </a:solidFill>
              </a:rPr>
              <a:t>3 </a:t>
            </a:r>
          </a:p>
          <a:p>
            <a:pPr marL="514350" indent="-514350">
              <a:spcBef>
                <a:spcPts val="300"/>
              </a:spcBef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755576" y="26369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635896" y="3717032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1259632" y="3717032"/>
            <a:ext cx="576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196752"/>
            <a:ext cx="8003232" cy="521744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4</a:t>
            </a:r>
            <a:r>
              <a:rPr lang="cs-CZ" sz="2800" dirty="0" smtClean="0">
                <a:solidFill>
                  <a:srgbClr val="FF0000"/>
                </a:solidFill>
              </a:rPr>
              <a:t>) vypočítáme molární hmotnosti obou látek</a:t>
            </a:r>
          </a:p>
          <a:p>
            <a:pPr marL="1008000" indent="-514350">
              <a:buNone/>
            </a:pPr>
            <a:r>
              <a:rPr lang="cs-CZ" sz="2800" dirty="0" smtClean="0"/>
              <a:t>M (</a:t>
            </a:r>
            <a:r>
              <a:rPr lang="cs-CZ" sz="2800" dirty="0" err="1" smtClean="0"/>
              <a:t>Al</a:t>
            </a:r>
            <a:r>
              <a:rPr lang="cs-CZ" sz="2800" dirty="0" smtClean="0"/>
              <a:t>) = 26,98 g/mol</a:t>
            </a:r>
          </a:p>
          <a:p>
            <a:pPr marL="1008000" indent="-514350">
              <a:buNone/>
            </a:pPr>
            <a:r>
              <a:rPr lang="cs-CZ" sz="2800" dirty="0" smtClean="0"/>
              <a:t>M (AlCl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) = 133,33 g/mol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5</a:t>
            </a:r>
            <a:r>
              <a:rPr lang="cs-CZ" sz="2800" dirty="0" smtClean="0">
                <a:solidFill>
                  <a:srgbClr val="FF0000"/>
                </a:solidFill>
              </a:rPr>
              <a:t>)sestavíme trojčlenku a vypočítáme výsledek</a:t>
            </a:r>
          </a:p>
          <a:p>
            <a:pPr marL="1008000" indent="-514350">
              <a:buNone/>
            </a:pPr>
            <a:r>
              <a:rPr lang="cs-CZ" sz="2800" dirty="0" smtClean="0"/>
              <a:t>1 </a:t>
            </a:r>
            <a:r>
              <a:rPr lang="cs-CZ" sz="2800" dirty="0" smtClean="0">
                <a:latin typeface="Calibri"/>
              </a:rPr>
              <a:t>∙ 26,98 g </a:t>
            </a:r>
            <a:r>
              <a:rPr lang="cs-CZ" sz="2800" dirty="0" err="1" smtClean="0">
                <a:latin typeface="Calibri"/>
              </a:rPr>
              <a:t>Al</a:t>
            </a:r>
            <a:r>
              <a:rPr lang="cs-CZ" sz="2800" dirty="0" smtClean="0">
                <a:latin typeface="Calibri"/>
              </a:rPr>
              <a:t> ………..1 </a:t>
            </a:r>
            <a:r>
              <a:rPr lang="cs-CZ" sz="2800" dirty="0" smtClean="0"/>
              <a:t>∙ 133,33 g AlCl</a:t>
            </a:r>
            <a:r>
              <a:rPr lang="cs-CZ" sz="2800" baseline="-25000" dirty="0" smtClean="0"/>
              <a:t>3</a:t>
            </a:r>
          </a:p>
          <a:p>
            <a:pPr marL="1008000" indent="-514350">
              <a:buNone/>
            </a:pPr>
            <a:r>
              <a:rPr lang="cs-CZ" sz="2800" dirty="0" smtClean="0">
                <a:latin typeface="Calibri"/>
              </a:rPr>
              <a:t>             x g </a:t>
            </a:r>
            <a:r>
              <a:rPr lang="cs-CZ" sz="2800" dirty="0" err="1" smtClean="0">
                <a:latin typeface="Calibri"/>
              </a:rPr>
              <a:t>Al</a:t>
            </a:r>
            <a:r>
              <a:rPr lang="cs-CZ" sz="2800" dirty="0" smtClean="0">
                <a:latin typeface="Calibri"/>
              </a:rPr>
              <a:t> …………1 </a:t>
            </a:r>
            <a:r>
              <a:rPr lang="cs-CZ" sz="2800" dirty="0" smtClean="0"/>
              <a:t>∙ 50 g </a:t>
            </a:r>
          </a:p>
          <a:p>
            <a:pPr marL="1008000" indent="-514350">
              <a:buNone/>
            </a:pPr>
            <a:r>
              <a:rPr lang="cs-CZ" sz="2800" dirty="0" smtClean="0"/>
              <a:t>x =                      </a:t>
            </a:r>
            <a:r>
              <a:rPr lang="cs-CZ" sz="2800" b="1" dirty="0" err="1" smtClean="0">
                <a:solidFill>
                  <a:schemeClr val="accent1"/>
                </a:solidFill>
              </a:rPr>
              <a:t>x</a:t>
            </a:r>
            <a:r>
              <a:rPr lang="cs-CZ" sz="2800" b="1" dirty="0" smtClean="0">
                <a:solidFill>
                  <a:schemeClr val="accent1"/>
                </a:solidFill>
              </a:rPr>
              <a:t> = 10,1 g </a:t>
            </a:r>
            <a:r>
              <a:rPr lang="cs-CZ" sz="2800" b="1" dirty="0" err="1" smtClean="0">
                <a:solidFill>
                  <a:schemeClr val="accent1"/>
                </a:solidFill>
              </a:rPr>
              <a:t>Al</a:t>
            </a:r>
            <a:endParaRPr lang="cs-CZ" sz="28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6</a:t>
            </a:r>
            <a:r>
              <a:rPr lang="cs-CZ" sz="2800" dirty="0" smtClean="0">
                <a:solidFill>
                  <a:srgbClr val="FF0000"/>
                </a:solidFill>
              </a:rPr>
              <a:t>) zapíšeme odpověď</a:t>
            </a:r>
          </a:p>
          <a:p>
            <a:pPr marL="1008000" indent="-514350">
              <a:buNone/>
            </a:pPr>
            <a:r>
              <a:rPr lang="cs-CZ" sz="2800" dirty="0" smtClean="0"/>
              <a:t>K přípravě AlCl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 potřebujeme 10,1 g hliníku.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403648" y="4221088"/>
            <a:ext cx="57606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1691680" y="4186118"/>
          <a:ext cx="1656183" cy="705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3" imgW="876240" imgH="419040" progId="Equation.3">
                  <p:embed/>
                </p:oleObj>
              </mc:Choice>
              <mc:Fallback>
                <p:oleObj name="Rovnice" r:id="rId3" imgW="8762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186118"/>
                        <a:ext cx="1656183" cy="7058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8532440" cy="5733256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Příklad: </a:t>
            </a:r>
            <a:r>
              <a:rPr lang="cs-CZ" sz="2800" dirty="0" smtClean="0"/>
              <a:t>Vypočítejte hmotnost oxidu železitého, který vznikne reakcí 350 g železa s kyslíkem.</a:t>
            </a:r>
          </a:p>
          <a:p>
            <a:pPr marL="0">
              <a:buNone/>
            </a:pPr>
            <a:r>
              <a:rPr lang="cs-CZ" b="1" dirty="0" smtClean="0"/>
              <a:t>  4 </a:t>
            </a:r>
            <a:r>
              <a:rPr lang="cs-CZ" b="1" dirty="0" err="1" smtClean="0"/>
              <a:t>Fe</a:t>
            </a:r>
            <a:r>
              <a:rPr lang="cs-CZ" b="1" dirty="0" smtClean="0"/>
              <a:t>  +  3 O</a:t>
            </a:r>
            <a:r>
              <a:rPr lang="cs-CZ" b="1" baseline="-25000" dirty="0" smtClean="0"/>
              <a:t>2</a:t>
            </a:r>
            <a:r>
              <a:rPr lang="cs-CZ" b="1" dirty="0" smtClean="0"/>
              <a:t>  </a:t>
            </a:r>
            <a:r>
              <a:rPr lang="cs-CZ" b="1" dirty="0" smtClean="0">
                <a:cs typeface="Times New Roman"/>
              </a:rPr>
              <a:t>→  2 Fe</a:t>
            </a:r>
            <a:r>
              <a:rPr lang="cs-CZ" b="1" baseline="-25000" dirty="0" smtClean="0">
                <a:cs typeface="Times New Roman"/>
              </a:rPr>
              <a:t>2</a:t>
            </a:r>
            <a:r>
              <a:rPr lang="cs-CZ" b="1" dirty="0" smtClean="0">
                <a:cs typeface="Times New Roman"/>
              </a:rPr>
              <a:t>O</a:t>
            </a:r>
            <a:r>
              <a:rPr lang="cs-CZ" b="1" baseline="-25000" dirty="0" smtClean="0">
                <a:cs typeface="Times New Roman"/>
              </a:rPr>
              <a:t>3</a:t>
            </a:r>
          </a:p>
          <a:p>
            <a:pPr marL="0">
              <a:buNone/>
            </a:pPr>
            <a:r>
              <a:rPr lang="cs-CZ" b="1" dirty="0" smtClean="0">
                <a:cs typeface="Times New Roman"/>
              </a:rPr>
              <a:t>  </a:t>
            </a:r>
            <a:r>
              <a:rPr lang="cs-CZ" b="1" dirty="0" smtClean="0">
                <a:solidFill>
                  <a:schemeClr val="accent1"/>
                </a:solidFill>
                <a:cs typeface="Times New Roman"/>
              </a:rPr>
              <a:t>4 mol </a:t>
            </a:r>
            <a:r>
              <a:rPr lang="cs-CZ" b="1" dirty="0" err="1" smtClean="0">
                <a:solidFill>
                  <a:schemeClr val="accent1"/>
                </a:solidFill>
                <a:cs typeface="Times New Roman"/>
              </a:rPr>
              <a:t>Fe</a:t>
            </a:r>
            <a:r>
              <a:rPr lang="cs-CZ" b="1" dirty="0" smtClean="0">
                <a:solidFill>
                  <a:schemeClr val="accent1"/>
                </a:solidFill>
                <a:cs typeface="Times New Roman"/>
              </a:rPr>
              <a:t>  :  2 mol Fe</a:t>
            </a:r>
            <a:r>
              <a:rPr lang="cs-CZ" b="1" baseline="-25000" dirty="0" smtClean="0">
                <a:solidFill>
                  <a:schemeClr val="accent1"/>
                </a:solidFill>
                <a:cs typeface="Times New Roman"/>
              </a:rPr>
              <a:t>2</a:t>
            </a:r>
            <a:r>
              <a:rPr lang="cs-CZ" b="1" dirty="0" smtClean="0">
                <a:solidFill>
                  <a:schemeClr val="accent1"/>
                </a:solidFill>
                <a:cs typeface="Times New Roman"/>
              </a:rPr>
              <a:t>O</a:t>
            </a:r>
            <a:r>
              <a:rPr lang="cs-CZ" b="1" baseline="-25000" dirty="0" smtClean="0">
                <a:solidFill>
                  <a:schemeClr val="accent1"/>
                </a:solidFill>
                <a:cs typeface="Times New Roman"/>
              </a:rPr>
              <a:t>3</a:t>
            </a:r>
            <a:endParaRPr lang="cs-CZ" b="1" dirty="0" smtClean="0">
              <a:solidFill>
                <a:schemeClr val="accent1"/>
              </a:solidFill>
              <a:cs typeface="Times New Roman"/>
            </a:endParaRPr>
          </a:p>
          <a:p>
            <a:pPr marL="0">
              <a:spcAft>
                <a:spcPts val="2400"/>
              </a:spcAft>
              <a:buNone/>
            </a:pPr>
            <a:r>
              <a:rPr lang="cs-CZ" sz="2800" dirty="0" smtClean="0">
                <a:cs typeface="Times New Roman"/>
              </a:rPr>
              <a:t>  M (</a:t>
            </a:r>
            <a:r>
              <a:rPr lang="cs-CZ" sz="2800" dirty="0" err="1" smtClean="0">
                <a:cs typeface="Times New Roman"/>
              </a:rPr>
              <a:t>Fe</a:t>
            </a:r>
            <a:r>
              <a:rPr lang="cs-CZ" sz="2800" dirty="0" smtClean="0">
                <a:cs typeface="Times New Roman"/>
              </a:rPr>
              <a:t>) = 55,85 g/mol      M (Fe</a:t>
            </a:r>
            <a:r>
              <a:rPr lang="cs-CZ" sz="2800" baseline="-25000" dirty="0" smtClean="0">
                <a:cs typeface="Times New Roman"/>
              </a:rPr>
              <a:t>2</a:t>
            </a:r>
            <a:r>
              <a:rPr lang="cs-CZ" sz="2800" dirty="0" smtClean="0">
                <a:cs typeface="Times New Roman"/>
              </a:rPr>
              <a:t>O</a:t>
            </a:r>
            <a:r>
              <a:rPr lang="cs-CZ" sz="2800" baseline="-25000" dirty="0" smtClean="0">
                <a:cs typeface="Times New Roman"/>
              </a:rPr>
              <a:t>3</a:t>
            </a:r>
            <a:r>
              <a:rPr lang="cs-CZ" sz="2800" dirty="0" smtClean="0">
                <a:cs typeface="Times New Roman"/>
              </a:rPr>
              <a:t>) = 159,7 g/mol</a:t>
            </a:r>
          </a:p>
          <a:p>
            <a:pPr marL="0">
              <a:buNone/>
            </a:pPr>
            <a:r>
              <a:rPr lang="cs-CZ" sz="2800" b="1" dirty="0" smtClean="0">
                <a:solidFill>
                  <a:schemeClr val="accent1"/>
                </a:solidFill>
                <a:cs typeface="Times New Roman"/>
              </a:rPr>
              <a:t>   4</a:t>
            </a:r>
            <a:r>
              <a:rPr lang="cs-CZ" sz="2800" dirty="0" smtClean="0">
                <a:cs typeface="Times New Roman"/>
              </a:rPr>
              <a:t> ∙ 55,85 g </a:t>
            </a:r>
            <a:r>
              <a:rPr lang="cs-CZ" sz="2800" dirty="0" err="1" smtClean="0">
                <a:cs typeface="Times New Roman"/>
              </a:rPr>
              <a:t>Fe</a:t>
            </a:r>
            <a:r>
              <a:rPr lang="cs-CZ" sz="2800" dirty="0" smtClean="0">
                <a:cs typeface="Times New Roman"/>
              </a:rPr>
              <a:t> ………</a:t>
            </a:r>
            <a:r>
              <a:rPr lang="cs-CZ" sz="2800" b="1" dirty="0" smtClean="0">
                <a:solidFill>
                  <a:schemeClr val="accent1"/>
                </a:solidFill>
                <a:cs typeface="Times New Roman"/>
              </a:rPr>
              <a:t>2</a:t>
            </a:r>
            <a:r>
              <a:rPr lang="cs-CZ" sz="2800" dirty="0" smtClean="0">
                <a:cs typeface="Times New Roman"/>
              </a:rPr>
              <a:t> ∙ 159,7 g Fe</a:t>
            </a:r>
            <a:r>
              <a:rPr lang="cs-CZ" sz="2800" baseline="-25000" dirty="0" smtClean="0">
                <a:cs typeface="Times New Roman"/>
              </a:rPr>
              <a:t>2</a:t>
            </a:r>
            <a:r>
              <a:rPr lang="cs-CZ" sz="2800" dirty="0" smtClean="0">
                <a:cs typeface="Times New Roman"/>
              </a:rPr>
              <a:t>O</a:t>
            </a:r>
            <a:r>
              <a:rPr lang="cs-CZ" sz="2800" baseline="-25000" dirty="0" smtClean="0">
                <a:cs typeface="Times New Roman"/>
              </a:rPr>
              <a:t>3</a:t>
            </a:r>
            <a:endParaRPr lang="cs-CZ" sz="2800" dirty="0" smtClean="0">
              <a:cs typeface="Times New Roman"/>
            </a:endParaRPr>
          </a:p>
          <a:p>
            <a:pPr marL="0">
              <a:buNone/>
            </a:pPr>
            <a:r>
              <a:rPr lang="cs-CZ" sz="2800" dirty="0" smtClean="0">
                <a:cs typeface="Times New Roman"/>
              </a:rPr>
              <a:t>         350 g </a:t>
            </a:r>
            <a:r>
              <a:rPr lang="cs-CZ" sz="2800" dirty="0" err="1" smtClean="0">
                <a:cs typeface="Times New Roman"/>
              </a:rPr>
              <a:t>Fe</a:t>
            </a:r>
            <a:r>
              <a:rPr lang="cs-CZ" sz="2800" dirty="0" smtClean="0">
                <a:cs typeface="Times New Roman"/>
              </a:rPr>
              <a:t>………….x  g Fe</a:t>
            </a:r>
            <a:r>
              <a:rPr lang="cs-CZ" sz="2800" baseline="-25000" dirty="0" smtClean="0">
                <a:cs typeface="Times New Roman"/>
              </a:rPr>
              <a:t>2</a:t>
            </a:r>
            <a:r>
              <a:rPr lang="cs-CZ" sz="2800" dirty="0" smtClean="0">
                <a:cs typeface="Times New Roman"/>
              </a:rPr>
              <a:t>O</a:t>
            </a:r>
            <a:r>
              <a:rPr lang="cs-CZ" sz="2800" baseline="-25000" dirty="0" smtClean="0">
                <a:cs typeface="Times New Roman"/>
              </a:rPr>
              <a:t>3</a:t>
            </a:r>
            <a:r>
              <a:rPr lang="cs-CZ" dirty="0" smtClean="0">
                <a:cs typeface="Times New Roman"/>
              </a:rPr>
              <a:t>                      </a:t>
            </a:r>
          </a:p>
          <a:p>
            <a:pPr marL="0">
              <a:buNone/>
            </a:pPr>
            <a:r>
              <a:rPr lang="cs-CZ" dirty="0" smtClean="0"/>
              <a:t>                                                  </a:t>
            </a:r>
            <a:r>
              <a:rPr lang="cs-CZ" b="1" dirty="0" smtClean="0">
                <a:solidFill>
                  <a:schemeClr val="accent1"/>
                </a:solidFill>
              </a:rPr>
              <a:t>x = 500,4 g Fe</a:t>
            </a:r>
            <a:r>
              <a:rPr lang="cs-CZ" b="1" baseline="-25000" dirty="0" smtClean="0">
                <a:solidFill>
                  <a:schemeClr val="accent1"/>
                </a:solidFill>
              </a:rPr>
              <a:t>2</a:t>
            </a:r>
            <a:r>
              <a:rPr lang="cs-CZ" b="1" dirty="0" smtClean="0">
                <a:solidFill>
                  <a:schemeClr val="accent1"/>
                </a:solidFill>
              </a:rPr>
              <a:t>O</a:t>
            </a:r>
            <a:r>
              <a:rPr lang="cs-CZ" b="1" baseline="-25000" dirty="0" smtClean="0">
                <a:solidFill>
                  <a:schemeClr val="accent1"/>
                </a:solidFill>
              </a:rPr>
              <a:t>3</a:t>
            </a:r>
          </a:p>
          <a:p>
            <a:pPr marL="0">
              <a:buNone/>
            </a:pPr>
            <a:endParaRPr lang="cs-CZ" dirty="0" smtClean="0"/>
          </a:p>
          <a:p>
            <a:pPr marL="0">
              <a:buNone/>
            </a:pPr>
            <a:r>
              <a:rPr lang="cs-CZ" sz="2800" dirty="0" smtClean="0"/>
              <a:t>Reakcí vznikne 500,4 g Fe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043608" y="2492896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851920" y="2564904"/>
            <a:ext cx="9361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1649413" y="4868863"/>
          <a:ext cx="3403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Rovnice" r:id="rId3" imgW="1612800" imgH="419040" progId="Equation.3">
                  <p:embed/>
                </p:oleObj>
              </mc:Choice>
              <mc:Fallback>
                <p:oleObj name="Rovnice" r:id="rId3" imgW="16128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4868863"/>
                        <a:ext cx="34036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Přímá spojovací čára 17"/>
          <p:cNvCxnSpPr/>
          <p:nvPr/>
        </p:nvCxnSpPr>
        <p:spPr>
          <a:xfrm>
            <a:off x="683568" y="4869160"/>
            <a:ext cx="5832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460432" cy="566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Příklad: </a:t>
            </a:r>
            <a:r>
              <a:rPr lang="cs-CZ" sz="2800" dirty="0" smtClean="0"/>
              <a:t>Kolik litrů vodíku vznikne při rozpouštění 8 g hliníku v kyselině chlorovodíkové?</a:t>
            </a:r>
          </a:p>
          <a:p>
            <a:pPr>
              <a:buNone/>
            </a:pPr>
            <a:r>
              <a:rPr lang="cs-CZ" sz="2800" b="1" dirty="0" smtClean="0"/>
              <a:t>2 </a:t>
            </a:r>
            <a:r>
              <a:rPr lang="cs-CZ" sz="2800" b="1" dirty="0" err="1" smtClean="0"/>
              <a:t>Al</a:t>
            </a:r>
            <a:r>
              <a:rPr lang="cs-CZ" sz="2800" b="1" dirty="0" smtClean="0"/>
              <a:t> + 6 </a:t>
            </a:r>
            <a:r>
              <a:rPr lang="cs-CZ" sz="2800" b="1" dirty="0" err="1" smtClean="0"/>
              <a:t>HCl</a:t>
            </a:r>
            <a:r>
              <a:rPr lang="cs-CZ" sz="2800" b="1" dirty="0" smtClean="0"/>
              <a:t> → 2 AlCl</a:t>
            </a:r>
            <a:r>
              <a:rPr lang="cs-CZ" sz="2800" b="1" baseline="-25000" dirty="0" smtClean="0"/>
              <a:t>3</a:t>
            </a:r>
            <a:r>
              <a:rPr lang="cs-CZ" sz="2800" b="1" dirty="0" smtClean="0"/>
              <a:t> + 3 H</a:t>
            </a:r>
            <a:r>
              <a:rPr lang="cs-CZ" sz="2800" b="1" baseline="-25000" dirty="0" smtClean="0"/>
              <a:t>2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2 mol </a:t>
            </a:r>
            <a:r>
              <a:rPr lang="cs-CZ" sz="2800" b="1" dirty="0" err="1" smtClean="0">
                <a:solidFill>
                  <a:schemeClr val="accent1"/>
                </a:solidFill>
              </a:rPr>
              <a:t>Al</a:t>
            </a:r>
            <a:r>
              <a:rPr lang="cs-CZ" sz="2800" b="1" dirty="0" smtClean="0">
                <a:solidFill>
                  <a:schemeClr val="accent1"/>
                </a:solidFill>
              </a:rPr>
              <a:t> : 3 mol H</a:t>
            </a:r>
            <a:r>
              <a:rPr lang="cs-CZ" sz="2800" b="1" baseline="-25000" dirty="0" smtClean="0">
                <a:solidFill>
                  <a:schemeClr val="accent1"/>
                </a:solidFill>
              </a:rPr>
              <a:t>2</a:t>
            </a:r>
          </a:p>
          <a:p>
            <a:pPr>
              <a:buNone/>
            </a:pPr>
            <a:r>
              <a:rPr lang="cs-CZ" sz="2800" dirty="0" smtClean="0"/>
              <a:t>M (</a:t>
            </a:r>
            <a:r>
              <a:rPr lang="cs-CZ" sz="2800" dirty="0" err="1" smtClean="0"/>
              <a:t>Al</a:t>
            </a:r>
            <a:r>
              <a:rPr lang="cs-CZ" sz="2800" dirty="0" smtClean="0"/>
              <a:t>) = 26,98 g/mol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2 </a:t>
            </a:r>
            <a:r>
              <a:rPr lang="cs-CZ" sz="2800" dirty="0" smtClean="0">
                <a:latin typeface="Calibri"/>
              </a:rPr>
              <a:t>∙ 26,98 g </a:t>
            </a:r>
            <a:r>
              <a:rPr lang="cs-CZ" sz="2800" dirty="0" err="1" smtClean="0">
                <a:latin typeface="Calibri"/>
              </a:rPr>
              <a:t>Al</a:t>
            </a:r>
            <a:r>
              <a:rPr lang="cs-CZ" sz="2800" dirty="0" smtClean="0">
                <a:latin typeface="Calibri"/>
              </a:rPr>
              <a:t> …………… </a:t>
            </a:r>
            <a:r>
              <a:rPr lang="cs-CZ" sz="2800" b="1" dirty="0" smtClean="0">
                <a:solidFill>
                  <a:schemeClr val="accent1"/>
                </a:solidFill>
                <a:latin typeface="Calibri"/>
              </a:rPr>
              <a:t>3</a:t>
            </a:r>
            <a:r>
              <a:rPr lang="cs-CZ" sz="2800" dirty="0" smtClean="0">
                <a:latin typeface="Calibri"/>
              </a:rPr>
              <a:t> ∙ 22,4 l H</a:t>
            </a:r>
            <a:r>
              <a:rPr lang="cs-CZ" sz="2800" baseline="-25000" dirty="0" smtClean="0">
                <a:latin typeface="Calibri"/>
              </a:rPr>
              <a:t>2</a:t>
            </a:r>
          </a:p>
          <a:p>
            <a:pPr>
              <a:buNone/>
            </a:pPr>
            <a:r>
              <a:rPr lang="cs-CZ" sz="2800" dirty="0" smtClean="0">
                <a:latin typeface="Calibri"/>
              </a:rPr>
              <a:t>   8 g </a:t>
            </a:r>
            <a:r>
              <a:rPr lang="cs-CZ" sz="2800" dirty="0" err="1" smtClean="0">
                <a:latin typeface="Calibri"/>
              </a:rPr>
              <a:t>Al</a:t>
            </a:r>
            <a:r>
              <a:rPr lang="cs-CZ" sz="2800" dirty="0" smtClean="0">
                <a:latin typeface="Calibri"/>
              </a:rPr>
              <a:t> ……………………….x l H</a:t>
            </a:r>
            <a:r>
              <a:rPr lang="cs-CZ" sz="2800" baseline="-25000" dirty="0" smtClean="0">
                <a:latin typeface="Calibri"/>
              </a:rPr>
              <a:t>2</a:t>
            </a:r>
          </a:p>
          <a:p>
            <a:pPr>
              <a:spcAft>
                <a:spcPts val="1200"/>
              </a:spcAft>
              <a:buNone/>
            </a:pPr>
            <a:endParaRPr lang="cs-CZ" sz="2800" dirty="0" smtClean="0">
              <a:latin typeface="Calibri"/>
            </a:endParaRPr>
          </a:p>
          <a:p>
            <a:pPr>
              <a:spcAft>
                <a:spcPts val="1800"/>
              </a:spcAft>
              <a:buNone/>
            </a:pPr>
            <a:r>
              <a:rPr lang="cs-CZ" sz="2800" dirty="0" smtClean="0">
                <a:latin typeface="Calibri"/>
              </a:rPr>
              <a:t>x =                                 </a:t>
            </a:r>
            <a:r>
              <a:rPr lang="cs-CZ" sz="2800" dirty="0" err="1" smtClean="0">
                <a:latin typeface="Calibri"/>
              </a:rPr>
              <a:t>x</a:t>
            </a:r>
            <a:r>
              <a:rPr lang="cs-CZ" sz="2800" dirty="0" smtClean="0">
                <a:latin typeface="Calibri"/>
              </a:rPr>
              <a:t> = </a:t>
            </a:r>
            <a:r>
              <a:rPr lang="cs-CZ" sz="2800" b="1" dirty="0" smtClean="0">
                <a:solidFill>
                  <a:schemeClr val="accent1"/>
                </a:solidFill>
                <a:latin typeface="Calibri"/>
              </a:rPr>
              <a:t>9,96 l vodíku</a:t>
            </a:r>
          </a:p>
          <a:p>
            <a:pPr>
              <a:buNone/>
            </a:pPr>
            <a:r>
              <a:rPr lang="cs-CZ" sz="2800" dirty="0" smtClean="0">
                <a:latin typeface="Calibri"/>
              </a:rPr>
              <a:t>Reakcí vznikne 9,96 l vodíku.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4067944" y="270892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827584" y="2708920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755576" y="5085184"/>
            <a:ext cx="4896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kt 18"/>
          <p:cNvGraphicFramePr>
            <a:graphicFrameLocks noChangeAspect="1"/>
          </p:cNvGraphicFramePr>
          <p:nvPr/>
        </p:nvGraphicFramePr>
        <p:xfrm>
          <a:off x="1331640" y="5517232"/>
          <a:ext cx="2114975" cy="851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Rovnice" r:id="rId3" imgW="1041120" imgH="419040" progId="Equation.3">
                  <p:embed/>
                </p:oleObj>
              </mc:Choice>
              <mc:Fallback>
                <p:oleObj name="Rovnice" r:id="rId3" imgW="104112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517232"/>
                        <a:ext cx="2114975" cy="851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242592" cy="346050"/>
          </a:xfrm>
        </p:spPr>
        <p:txBody>
          <a:bodyPr>
            <a:normAutofit fontScale="90000"/>
          </a:bodyPr>
          <a:lstStyle/>
          <a:p>
            <a:r>
              <a:rPr lang="cs-CZ" sz="1800" b="1" u="sng" dirty="0" smtClean="0">
                <a:solidFill>
                  <a:srgbClr val="FF0000"/>
                </a:solidFill>
              </a:rPr>
              <a:t>Zápis do sešitu:</a:t>
            </a:r>
            <a:endParaRPr lang="cs-CZ" sz="18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</a:rPr>
              <a:t>Výpočty z chemických </a:t>
            </a:r>
            <a:r>
              <a:rPr lang="cs-CZ" b="1" u="sng" dirty="0" smtClean="0">
                <a:solidFill>
                  <a:srgbClr val="FF0000"/>
                </a:solidFill>
              </a:rPr>
              <a:t>rovnic</a:t>
            </a:r>
          </a:p>
          <a:p>
            <a:pPr>
              <a:buNone/>
            </a:pPr>
            <a:r>
              <a:rPr lang="cs-CZ" sz="2000" b="1" u="sng" dirty="0">
                <a:solidFill>
                  <a:srgbClr val="FF0000"/>
                </a:solidFill>
              </a:rPr>
              <a:t>Použití výpočtů z chemických rovnic:</a:t>
            </a:r>
          </a:p>
          <a:p>
            <a:pPr>
              <a:buFont typeface="Calibri" pitchFamily="34" charset="0"/>
              <a:buChar char="‐"/>
            </a:pPr>
            <a:r>
              <a:rPr lang="cs-CZ" sz="2000" dirty="0"/>
              <a:t>důležité pro přípravu látek v chemické laboratoři i při průmyslových výrobách</a:t>
            </a:r>
          </a:p>
          <a:p>
            <a:pPr>
              <a:buFont typeface="Calibri" pitchFamily="34" charset="0"/>
              <a:buChar char="‐"/>
            </a:pPr>
            <a:r>
              <a:rPr lang="cs-CZ" sz="2000" dirty="0"/>
              <a:t>můžeme vypočítat: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hmotnost produktu ze známé hmotnosti výchozích látek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hmotnost výchozích látek potřebných k získání produktu požadované </a:t>
            </a:r>
            <a:r>
              <a:rPr lang="cs-CZ" sz="2000" dirty="0" smtClean="0"/>
              <a:t>hmotnosti</a:t>
            </a:r>
          </a:p>
          <a:p>
            <a:r>
              <a:rPr lang="cs-CZ" sz="2100" dirty="0"/>
              <a:t>základem výpočtu je chemická rovnice – zejména </a:t>
            </a:r>
            <a:r>
              <a:rPr lang="cs-CZ" sz="2100" b="1" dirty="0">
                <a:solidFill>
                  <a:schemeClr val="accent1"/>
                </a:solidFill>
              </a:rPr>
              <a:t>stechiometrické koeficienty </a:t>
            </a:r>
            <a:r>
              <a:rPr lang="cs-CZ" sz="2100" dirty="0"/>
              <a:t>– tj. čísla před značkami a vzorci látek v chemické rovnici = vyjadřují poměry látkových množství výchozích látek a produktů</a:t>
            </a:r>
          </a:p>
          <a:p>
            <a:pPr>
              <a:buNone/>
            </a:pPr>
            <a:r>
              <a:rPr lang="cs-CZ" sz="2100" dirty="0"/>
              <a:t>     4 </a:t>
            </a:r>
            <a:r>
              <a:rPr lang="cs-CZ" sz="2100" dirty="0" err="1"/>
              <a:t>Fe</a:t>
            </a:r>
            <a:r>
              <a:rPr lang="cs-CZ" sz="2100" dirty="0"/>
              <a:t>  +  3  O</a:t>
            </a:r>
            <a:r>
              <a:rPr lang="cs-CZ" sz="2100" baseline="-25000" dirty="0"/>
              <a:t>2</a:t>
            </a:r>
            <a:r>
              <a:rPr lang="cs-CZ" sz="2100" dirty="0"/>
              <a:t>  </a:t>
            </a:r>
            <a:r>
              <a:rPr lang="cs-CZ" sz="2100" dirty="0">
                <a:latin typeface="Times New Roman"/>
                <a:cs typeface="Times New Roman"/>
              </a:rPr>
              <a:t>→  2 Fe</a:t>
            </a:r>
            <a:r>
              <a:rPr lang="cs-CZ" sz="2100" baseline="-25000" dirty="0">
                <a:latin typeface="Times New Roman"/>
                <a:cs typeface="Times New Roman"/>
              </a:rPr>
              <a:t>2</a:t>
            </a:r>
            <a:r>
              <a:rPr lang="cs-CZ" sz="2100" dirty="0">
                <a:latin typeface="Times New Roman"/>
                <a:cs typeface="Times New Roman"/>
              </a:rPr>
              <a:t>O</a:t>
            </a:r>
            <a:r>
              <a:rPr lang="cs-CZ" sz="2100" baseline="-25000" dirty="0">
                <a:latin typeface="Times New Roman"/>
                <a:cs typeface="Times New Roman"/>
              </a:rPr>
              <a:t>3</a:t>
            </a:r>
          </a:p>
          <a:p>
            <a:pPr>
              <a:buNone/>
            </a:pPr>
            <a:r>
              <a:rPr lang="cs-CZ" sz="2100" dirty="0">
                <a:latin typeface="Times New Roman"/>
                <a:cs typeface="Times New Roman"/>
              </a:rPr>
              <a:t>    </a:t>
            </a:r>
            <a:r>
              <a:rPr lang="cs-CZ" sz="2100" b="1" dirty="0">
                <a:solidFill>
                  <a:schemeClr val="accent1"/>
                </a:solidFill>
                <a:latin typeface="Times New Roman"/>
                <a:cs typeface="Times New Roman"/>
              </a:rPr>
              <a:t>4</a:t>
            </a:r>
            <a:r>
              <a:rPr lang="cs-CZ" sz="2100" dirty="0">
                <a:latin typeface="Times New Roman"/>
                <a:cs typeface="Times New Roman"/>
              </a:rPr>
              <a:t> mol :  </a:t>
            </a:r>
            <a:r>
              <a:rPr lang="cs-CZ" sz="2100" b="1" dirty="0">
                <a:solidFill>
                  <a:schemeClr val="accent1"/>
                </a:solidFill>
                <a:latin typeface="Times New Roman"/>
                <a:cs typeface="Times New Roman"/>
              </a:rPr>
              <a:t>3</a:t>
            </a:r>
            <a:r>
              <a:rPr lang="cs-CZ" sz="2100" dirty="0">
                <a:latin typeface="Times New Roman"/>
                <a:cs typeface="Times New Roman"/>
              </a:rPr>
              <a:t> mol   :  </a:t>
            </a:r>
            <a:r>
              <a:rPr lang="cs-CZ" sz="2100" b="1" dirty="0">
                <a:solidFill>
                  <a:schemeClr val="accent1"/>
                </a:solidFill>
                <a:latin typeface="Times New Roman"/>
                <a:cs typeface="Times New Roman"/>
              </a:rPr>
              <a:t>2</a:t>
            </a:r>
            <a:r>
              <a:rPr lang="cs-CZ" sz="2100" dirty="0">
                <a:latin typeface="Times New Roman"/>
                <a:cs typeface="Times New Roman"/>
              </a:rPr>
              <a:t> mol</a:t>
            </a:r>
          </a:p>
          <a:p>
            <a:r>
              <a:rPr lang="cs-CZ" sz="2100" dirty="0"/>
              <a:t>nutná znalost dalších chemických výpočtů: látkové množství, hmotnostní zlomek</a:t>
            </a:r>
          </a:p>
          <a:p>
            <a:r>
              <a:rPr lang="cs-CZ" sz="2100" dirty="0"/>
              <a:t>výpočet: trojčlenka</a:t>
            </a:r>
          </a:p>
          <a:p>
            <a:pPr lvl="1">
              <a:buFont typeface="Arial" pitchFamily="34" charset="0"/>
              <a:buChar char="•"/>
            </a:pPr>
            <a:endParaRPr lang="cs-CZ" sz="2000" dirty="0"/>
          </a:p>
          <a:p>
            <a:pPr marL="0" indent="0">
              <a:buNone/>
            </a:pP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BA32F-9F33-4777-9482-F204F87DDC3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117612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</TotalTime>
  <Words>743</Words>
  <Application>Microsoft Office PowerPoint</Application>
  <PresentationFormat>Předvádění na obrazovce (4:3)</PresentationFormat>
  <Paragraphs>103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Motiv sady Office</vt:lpstr>
      <vt:lpstr>Rovnice</vt:lpstr>
      <vt:lpstr>Prezentace aplikace PowerPoint</vt:lpstr>
      <vt:lpstr>Výpočty z chemických rovnic</vt:lpstr>
      <vt:lpstr>K čemu to je?!</vt:lpstr>
      <vt:lpstr>Co musím znát</vt:lpstr>
      <vt:lpstr>Postup řešení příkladu</vt:lpstr>
      <vt:lpstr>Prezentace aplikace PowerPoint</vt:lpstr>
      <vt:lpstr> </vt:lpstr>
      <vt:lpstr>Prezentace aplikace PowerPoint</vt:lpstr>
      <vt:lpstr>Zápis do sešitu:</vt:lpstr>
      <vt:lpstr>Postup řešení příkladu</vt:lpstr>
      <vt:lpstr>Zdroje</vt:lpstr>
    </vt:vector>
  </TitlesOfParts>
  <Company>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gh</dc:creator>
  <cp:lastModifiedBy>Lada Pospíšilová</cp:lastModifiedBy>
  <cp:revision>264</cp:revision>
  <dcterms:created xsi:type="dcterms:W3CDTF">2013-07-28T06:04:28Z</dcterms:created>
  <dcterms:modified xsi:type="dcterms:W3CDTF">2021-03-19T08:30:34Z</dcterms:modified>
</cp:coreProperties>
</file>